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  <p:sldId id="271" r:id="rId18"/>
    <p:sldId id="272" r:id="rId19"/>
  </p:sldIdLst>
  <p:sldSz cx="9144000" cy="6858000" type="screen4x3"/>
  <p:notesSz cx="68580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97"/>
    <p:restoredTop sz="94610"/>
  </p:normalViewPr>
  <p:slideViewPr>
    <p:cSldViewPr snapToGrid="0" snapToObjects="1">
      <p:cViewPr varScale="1">
        <p:scale>
          <a:sx n="126" d="100"/>
          <a:sy n="126" d="100"/>
        </p:scale>
        <p:origin x="136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6612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emplate_render/slide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770632" y="0"/>
            <a:ext cx="6373368" cy="6108192"/>
          </a:xfrm>
          <a:prstGeom prst="rect">
            <a:avLst/>
          </a:prstGeom>
          <a:solidFill>
            <a:srgbClr val="202B5F"/>
          </a:solidFill>
          <a:ln w="12700">
            <a:solidFill>
              <a:srgbClr val="202B5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3063240" y="1051560"/>
            <a:ext cx="5486400" cy="16459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D996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ACADEMIC</a:t>
            </a:r>
            <a:endParaRPr lang="en-US" sz="2700" dirty="0"/>
          </a:p>
          <a:p>
            <a:pPr marL="0" indent="0" algn="ctr">
              <a:buNone/>
            </a:pPr>
            <a:r>
              <a:rPr lang="en-US" sz="2700" b="1" dirty="0">
                <a:solidFill>
                  <a:srgbClr val="D996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COMMUNICATION SKILLS:</a:t>
            </a:r>
            <a:endParaRPr lang="en-US" sz="2700" dirty="0"/>
          </a:p>
          <a:p>
            <a:pPr marL="0" indent="0" algn="ctr">
              <a:buNone/>
            </a:pPr>
            <a:r>
              <a:rPr lang="en-US" sz="2700" b="1" dirty="0">
                <a:solidFill>
                  <a:srgbClr val="D996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SCHOLARLY VOICE</a:t>
            </a:r>
            <a:endParaRPr lang="en-US" sz="2700" dirty="0"/>
          </a:p>
        </p:txBody>
      </p:sp>
      <p:sp>
        <p:nvSpPr>
          <p:cNvPr id="5" name="Text 2"/>
          <p:cNvSpPr/>
          <p:nvPr/>
        </p:nvSpPr>
        <p:spPr>
          <a:xfrm>
            <a:off x="3154680" y="2880360"/>
            <a:ext cx="5303520" cy="4114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lang="en-US" sz="1800" i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Finding your WritersVoice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2971800" y="3794760"/>
            <a:ext cx="5669280" cy="10515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D996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Prof. Joleen Steyn Kotze</a:t>
            </a:r>
            <a:endParaRPr lang="en-US" sz="1350" dirty="0"/>
          </a:p>
          <a:p>
            <a:pPr marL="0" indent="0" algn="l">
              <a:buNone/>
            </a:pPr>
            <a:r>
              <a:rPr lang="en-US" sz="1350" dirty="0">
                <a:solidFill>
                  <a:srgbClr val="D996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Chief Research Specialist: Democracy and Citizenship</a:t>
            </a:r>
            <a:endParaRPr lang="en-US" sz="1350" dirty="0"/>
          </a:p>
          <a:p>
            <a:pPr marL="0" indent="0" algn="l">
              <a:buNone/>
            </a:pPr>
            <a:r>
              <a:rPr lang="en-US" sz="1350" dirty="0">
                <a:solidFill>
                  <a:srgbClr val="D996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 Sciences Research Council</a:t>
            </a:r>
            <a:endParaRPr lang="en-US" sz="1350" dirty="0"/>
          </a:p>
          <a:p>
            <a:pPr marL="0" indent="0" algn="l">
              <a:buNone/>
            </a:pPr>
            <a:r>
              <a:rPr lang="en-US" sz="1350" dirty="0">
                <a:solidFill>
                  <a:srgbClr val="D996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July 2026</a:t>
            </a:r>
            <a:endParaRPr lang="en-US" sz="13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emplate_render/slide-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21792" y="384048"/>
            <a:ext cx="827532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1"/>
          <p:cNvSpPr/>
          <p:nvPr/>
        </p:nvSpPr>
        <p:spPr>
          <a:xfrm>
            <a:off x="658368" y="1005840"/>
            <a:ext cx="8183880" cy="48006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758952" y="429768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11111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Voice is how you communicate meaning</a:t>
            </a:r>
            <a:endParaRPr lang="en-US" sz="2200" dirty="0"/>
          </a:p>
        </p:txBody>
      </p:sp>
      <p:sp>
        <p:nvSpPr>
          <p:cNvPr id="6" name="Shape 3"/>
          <p:cNvSpPr/>
          <p:nvPr/>
        </p:nvSpPr>
        <p:spPr>
          <a:xfrm>
            <a:off x="758952" y="941832"/>
            <a:ext cx="7726680" cy="0"/>
          </a:xfrm>
          <a:prstGeom prst="line">
            <a:avLst/>
          </a:prstGeom>
          <a:noFill/>
          <a:ln w="27940">
            <a:solidFill>
              <a:srgbClr val="D996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868680" y="1234440"/>
            <a:ext cx="7726680" cy="42519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Your voice is not decoration; it is how you make concepts understandable to others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It shows in your point of view, tone, structure, evidence and choice of words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A strong voice can still be rigorous, ethical and appropriately academic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aim is clarity with confidence, not performance or perfection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emplate_render/slide-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21792" y="384048"/>
            <a:ext cx="827532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1"/>
          <p:cNvSpPr/>
          <p:nvPr/>
        </p:nvSpPr>
        <p:spPr>
          <a:xfrm>
            <a:off x="658368" y="1005840"/>
            <a:ext cx="8183880" cy="48006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758952" y="429768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11111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Activity: explain a core concept</a:t>
            </a:r>
            <a:endParaRPr lang="en-US" sz="2200" dirty="0"/>
          </a:p>
        </p:txBody>
      </p:sp>
      <p:sp>
        <p:nvSpPr>
          <p:cNvPr id="6" name="Shape 3"/>
          <p:cNvSpPr/>
          <p:nvPr/>
        </p:nvSpPr>
        <p:spPr>
          <a:xfrm>
            <a:off x="758952" y="941832"/>
            <a:ext cx="7726680" cy="0"/>
          </a:xfrm>
          <a:prstGeom prst="line">
            <a:avLst/>
          </a:prstGeom>
          <a:noFill/>
          <a:ln w="27940">
            <a:solidFill>
              <a:srgbClr val="D996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1143000" y="1920240"/>
            <a:ext cx="6858000" cy="1828800"/>
          </a:xfrm>
          <a:prstGeom prst="roundRect">
            <a:avLst>
              <a:gd name="adj" fmla="val 7500"/>
            </a:avLst>
          </a:prstGeom>
          <a:solidFill>
            <a:srgbClr val="E8F1F4"/>
          </a:solidFill>
          <a:ln w="15240">
            <a:solidFill>
              <a:srgbClr val="0D627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417320" y="2212848"/>
            <a:ext cx="6309360" cy="6400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lang="en-US" sz="2300" b="1" dirty="0">
                <a:solidFill>
                  <a:srgbClr val="0D627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Choose one concept central to your work</a:t>
            </a:r>
            <a:endParaRPr lang="en-US" sz="2300" dirty="0"/>
          </a:p>
        </p:txBody>
      </p:sp>
      <p:sp>
        <p:nvSpPr>
          <p:cNvPr id="9" name="Text 6"/>
          <p:cNvSpPr/>
          <p:nvPr/>
        </p:nvSpPr>
        <p:spPr>
          <a:xfrm>
            <a:off x="1417320" y="2926080"/>
            <a:ext cx="6309360" cy="5029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5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it to yourself first. Notice your key words, tone, examples and assumptions.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emplate_render/slide-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21792" y="384048"/>
            <a:ext cx="827532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1"/>
          <p:cNvSpPr/>
          <p:nvPr/>
        </p:nvSpPr>
        <p:spPr>
          <a:xfrm>
            <a:off x="658368" y="1005840"/>
            <a:ext cx="8183880" cy="48006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758952" y="429768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11111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Pair activity: explaining home</a:t>
            </a:r>
            <a:endParaRPr lang="en-US" sz="2200" dirty="0"/>
          </a:p>
        </p:txBody>
      </p:sp>
      <p:sp>
        <p:nvSpPr>
          <p:cNvPr id="6" name="Shape 3"/>
          <p:cNvSpPr/>
          <p:nvPr/>
        </p:nvSpPr>
        <p:spPr>
          <a:xfrm>
            <a:off x="758952" y="941832"/>
            <a:ext cx="7726680" cy="0"/>
          </a:xfrm>
          <a:prstGeom prst="line">
            <a:avLst/>
          </a:prstGeom>
          <a:noFill/>
          <a:ln w="27940">
            <a:solidFill>
              <a:srgbClr val="D996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868680" y="1234440"/>
            <a:ext cx="7726680" cy="42519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 fontScale="92500" lnSpcReduction="10000"/>
          </a:bodyPr>
          <a:lstStyle/>
          <a:p>
            <a:r>
              <a:rPr lang="en-US" sz="17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r>
              <a:rPr lang="en-US" b="1" dirty="0"/>
              <a:t>Exercise: Explaining “Home” to an Alien</a:t>
            </a:r>
          </a:p>
          <a:p>
            <a:r>
              <a:rPr lang="en-US" dirty="0"/>
              <a:t>Imagine aliens have arrived on Earth. They understand buildings, shelters and geographical locations, but they cannot understand what humans mean when they say that a place, person or feeling is “home.”</a:t>
            </a:r>
          </a:p>
          <a:p>
            <a:r>
              <a:rPr lang="en-US" dirty="0"/>
              <a:t>Take five minutes each to explain </a:t>
            </a:r>
            <a:r>
              <a:rPr lang="en-US" b="1" dirty="0"/>
              <a:t>home</a:t>
            </a:r>
            <a:r>
              <a:rPr lang="en-US" dirty="0"/>
              <a:t> to your partner without defining it as “the place where you live.”</a:t>
            </a:r>
          </a:p>
          <a:p>
            <a:r>
              <a:rPr lang="en-US" dirty="0"/>
              <a:t>You may use a story, memory, sensory detail, metaphor or example.</a:t>
            </a:r>
          </a:p>
          <a:p>
            <a:r>
              <a:rPr lang="en-US" dirty="0"/>
              <a:t>Your partner listens for your </a:t>
            </a:r>
            <a:r>
              <a:rPr lang="en-US" b="1" dirty="0"/>
              <a:t>tone, keywords, images, sentence rhythms and what you choose to </a:t>
            </a:r>
            <a:r>
              <a:rPr lang="en-US" b="1" dirty="0" err="1"/>
              <a:t>emphasise</a:t>
            </a:r>
            <a:r>
              <a:rPr lang="en-US" b="1" dirty="0"/>
              <a:t>.</a:t>
            </a:r>
          </a:p>
          <a:p>
            <a:r>
              <a:rPr lang="en-US" dirty="0"/>
              <a:t>Switch roles after five minutes.</a:t>
            </a:r>
          </a:p>
          <a:p>
            <a:r>
              <a:rPr lang="en-US" b="1" dirty="0"/>
              <a:t>Discuss:</a:t>
            </a:r>
          </a:p>
          <a:p>
            <a:r>
              <a:rPr lang="en-US" dirty="0"/>
              <a:t>What did the speaker’s explanation reveal about what they notice and value?</a:t>
            </a:r>
          </a:p>
          <a:p>
            <a:r>
              <a:rPr lang="en-US" dirty="0"/>
              <a:t>Which words or images felt most distinctive?</a:t>
            </a:r>
          </a:p>
          <a:p>
            <a:r>
              <a:rPr lang="en-US" dirty="0"/>
              <a:t>Did the voice sound reflective, humorous, analytical, nostalgic, direct or something else?</a:t>
            </a:r>
          </a:p>
          <a:p>
            <a:r>
              <a:rPr lang="en-US" dirty="0"/>
              <a:t>How would another person’s explanation of “home” differ?</a:t>
            </a:r>
          </a:p>
          <a:p>
            <a:r>
              <a:rPr lang="en-US" b="1" dirty="0"/>
              <a:t>Reflection:</a:t>
            </a:r>
            <a:r>
              <a:rPr lang="en-US" dirty="0"/>
              <a:t> A writer’s voice emerges not only through how they write, but through what they notice, remember and choose to make meaningful.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emplate_render/slide-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21792" y="384048"/>
            <a:ext cx="827532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1"/>
          <p:cNvSpPr/>
          <p:nvPr/>
        </p:nvSpPr>
        <p:spPr>
          <a:xfrm>
            <a:off x="658368" y="1005840"/>
            <a:ext cx="8183880" cy="48006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758952" y="429768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11111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Debrief: what did you notice?</a:t>
            </a:r>
            <a:endParaRPr lang="en-US" sz="2200" dirty="0"/>
          </a:p>
        </p:txBody>
      </p:sp>
      <p:sp>
        <p:nvSpPr>
          <p:cNvPr id="6" name="Shape 3"/>
          <p:cNvSpPr/>
          <p:nvPr/>
        </p:nvSpPr>
        <p:spPr>
          <a:xfrm>
            <a:off x="758952" y="941832"/>
            <a:ext cx="7726680" cy="0"/>
          </a:xfrm>
          <a:prstGeom prst="line">
            <a:avLst/>
          </a:prstGeom>
          <a:noFill/>
          <a:ln w="27940">
            <a:solidFill>
              <a:srgbClr val="D996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868680" y="1234440"/>
            <a:ext cx="7726680" cy="42519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How did your self-reflection and partner feedback align?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What did you learn about your tone, vocabulary and examples?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Where did your explanation become most vivid or persuasive?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What might this teach you about how you write for scholarly audiences?</a:t>
            </a:r>
            <a:endParaRPr lang="en-US" sz="1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emplate_render/slide-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743200" y="960120"/>
            <a:ext cx="5943600" cy="4206240"/>
          </a:xfrm>
          <a:prstGeom prst="rect">
            <a:avLst/>
          </a:prstGeom>
          <a:solidFill>
            <a:srgbClr val="202B5F"/>
          </a:solidFill>
          <a:ln w="12700">
            <a:solidFill>
              <a:srgbClr val="202B5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3154680" y="1965960"/>
            <a:ext cx="5074920" cy="12344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D996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PART 3</a:t>
            </a:r>
            <a:endParaRPr lang="en-US" sz="3200" dirty="0"/>
          </a:p>
          <a:p>
            <a:pPr marL="0" indent="0" algn="ctr">
              <a:buNone/>
            </a:pPr>
            <a:r>
              <a:rPr lang="en-US" sz="3200" b="1" dirty="0">
                <a:solidFill>
                  <a:srgbClr val="D996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SUSTAINING</a:t>
            </a:r>
            <a:endParaRPr lang="en-US" sz="3200" dirty="0"/>
          </a:p>
          <a:p>
            <a:pPr marL="0" indent="0" algn="ctr">
              <a:buNone/>
            </a:pPr>
            <a:r>
              <a:rPr lang="en-US" sz="3200" b="1" dirty="0">
                <a:solidFill>
                  <a:srgbClr val="D996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YOUR VOICE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3246120" y="3337560"/>
            <a:ext cx="4892040" cy="5486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Reflection, routines and next actions</a:t>
            </a:r>
            <a:endParaRPr lang="en-US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emplate_render/slide-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21792" y="384048"/>
            <a:ext cx="827532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1"/>
          <p:cNvSpPr/>
          <p:nvPr/>
        </p:nvSpPr>
        <p:spPr>
          <a:xfrm>
            <a:off x="658368" y="1005840"/>
            <a:ext cx="8183880" cy="48006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758952" y="429768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11111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Reflective practice for scholarly writing</a:t>
            </a:r>
            <a:endParaRPr lang="en-US" sz="2200" dirty="0"/>
          </a:p>
        </p:txBody>
      </p:sp>
      <p:sp>
        <p:nvSpPr>
          <p:cNvPr id="6" name="Shape 3"/>
          <p:cNvSpPr/>
          <p:nvPr/>
        </p:nvSpPr>
        <p:spPr>
          <a:xfrm>
            <a:off x="758952" y="941832"/>
            <a:ext cx="7726680" cy="0"/>
          </a:xfrm>
          <a:prstGeom prst="line">
            <a:avLst/>
          </a:prstGeom>
          <a:noFill/>
          <a:ln w="27940">
            <a:solidFill>
              <a:srgbClr val="D996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868680" y="1234440"/>
            <a:ext cx="7726680" cy="42519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16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Reflect without judgement: notice how you spend time and what stories you tell yourself</a:t>
            </a:r>
            <a:endParaRPr lang="en-US" sz="1650" dirty="0"/>
          </a:p>
          <a:p>
            <a:pPr marL="0" indent="0">
              <a:buNone/>
            </a:pPr>
            <a:r>
              <a:rPr lang="en-US" sz="16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Link writing goals to the values and priorities that matter in your life and career</a:t>
            </a:r>
            <a:endParaRPr lang="en-US" sz="1650" dirty="0"/>
          </a:p>
          <a:p>
            <a:pPr marL="0" indent="0">
              <a:buNone/>
            </a:pPr>
            <a:r>
              <a:rPr lang="en-US" sz="16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Translate big goals into weekly and daily writing commitments</a:t>
            </a:r>
            <a:endParaRPr lang="en-US" sz="1650" dirty="0"/>
          </a:p>
          <a:p>
            <a:pPr marL="0" indent="0">
              <a:buNone/>
            </a:pPr>
            <a:r>
              <a:rPr lang="en-US" sz="16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Build routines that protect consistency rather than relying only on urgency or inspiration</a:t>
            </a:r>
            <a:endParaRPr lang="en-US" sz="1650" dirty="0"/>
          </a:p>
          <a:p>
            <a:pPr marL="0" indent="0">
              <a:buNone/>
            </a:pPr>
            <a:r>
              <a:rPr lang="en-US" sz="16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Use peer feedback and collaboration to keep writing visible, accountable and supported</a:t>
            </a:r>
            <a:endParaRPr lang="en-US" sz="16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282117" y="-253670"/>
            <a:ext cx="137072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668730" y="422146"/>
            <a:ext cx="484026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7532611" y="655140"/>
            <a:ext cx="515604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7017482" y="0"/>
            <a:ext cx="2126518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982258" y="6115501"/>
            <a:ext cx="1120884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81D030-3538-EAF3-A1C2-6B414D364D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520" y="1424228"/>
            <a:ext cx="8178799" cy="3578223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703060" y="6453143"/>
            <a:ext cx="611177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1887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emplate_render/slide-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21792" y="384048"/>
            <a:ext cx="827532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1"/>
          <p:cNvSpPr/>
          <p:nvPr/>
        </p:nvSpPr>
        <p:spPr>
          <a:xfrm>
            <a:off x="658368" y="1005840"/>
            <a:ext cx="8183880" cy="48006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758952" y="429768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11111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Closing reflection</a:t>
            </a:r>
            <a:endParaRPr lang="en-US" sz="2200" dirty="0"/>
          </a:p>
        </p:txBody>
      </p:sp>
      <p:sp>
        <p:nvSpPr>
          <p:cNvPr id="6" name="Shape 3"/>
          <p:cNvSpPr/>
          <p:nvPr/>
        </p:nvSpPr>
        <p:spPr>
          <a:xfrm>
            <a:off x="758952" y="941832"/>
            <a:ext cx="7726680" cy="0"/>
          </a:xfrm>
          <a:prstGeom prst="line">
            <a:avLst/>
          </a:prstGeom>
          <a:noFill/>
          <a:ln w="27940">
            <a:solidFill>
              <a:srgbClr val="D996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1143000" y="1920240"/>
            <a:ext cx="6858000" cy="1828800"/>
          </a:xfrm>
          <a:prstGeom prst="roundRect">
            <a:avLst>
              <a:gd name="adj" fmla="val 7500"/>
            </a:avLst>
          </a:prstGeom>
          <a:solidFill>
            <a:srgbClr val="E8F1F4"/>
          </a:solidFill>
          <a:ln w="15240">
            <a:solidFill>
              <a:srgbClr val="0D627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417320" y="2212848"/>
            <a:ext cx="6309360" cy="6400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lang="en-US" sz="2300" b="1" dirty="0">
                <a:solidFill>
                  <a:srgbClr val="0D627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is your biggest takeaway?</a:t>
            </a:r>
            <a:endParaRPr lang="en-US" sz="2300" dirty="0"/>
          </a:p>
        </p:txBody>
      </p:sp>
      <p:sp>
        <p:nvSpPr>
          <p:cNvPr id="9" name="Text 6"/>
          <p:cNvSpPr/>
          <p:nvPr/>
        </p:nvSpPr>
        <p:spPr>
          <a:xfrm>
            <a:off x="1417320" y="2926080"/>
            <a:ext cx="6309360" cy="5029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5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one next action you can take within the next 48 hours to strengthen your scholarly voice.</a:t>
            </a:r>
            <a:endParaRPr lang="en-US" sz="15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emplate_render/slide-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770632" y="0"/>
            <a:ext cx="6373368" cy="6108192"/>
          </a:xfrm>
          <a:prstGeom prst="rect">
            <a:avLst/>
          </a:prstGeom>
          <a:solidFill>
            <a:srgbClr val="202B5F"/>
          </a:solidFill>
          <a:ln w="12700">
            <a:solidFill>
              <a:srgbClr val="202B5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3200400" y="1737360"/>
            <a:ext cx="5120640" cy="7315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lang="en-US" sz="3100" b="1" dirty="0">
                <a:solidFill>
                  <a:srgbClr val="D996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Thank you</a:t>
            </a:r>
            <a:endParaRPr lang="en-US" sz="3100" dirty="0"/>
          </a:p>
        </p:txBody>
      </p:sp>
      <p:sp>
        <p:nvSpPr>
          <p:cNvPr id="5" name="Text 2"/>
          <p:cNvSpPr/>
          <p:nvPr/>
        </p:nvSpPr>
        <p:spPr>
          <a:xfrm>
            <a:off x="3200400" y="2880360"/>
            <a:ext cx="5120640" cy="7315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D996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Any questions?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3200400" y="4160520"/>
            <a:ext cx="5120640" cy="5029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Prof. Joleen Steyn Kotze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 Sciences Research Council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emplate_render/slide-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770632" y="0"/>
            <a:ext cx="6373368" cy="6108192"/>
          </a:xfrm>
          <a:prstGeom prst="rect">
            <a:avLst/>
          </a:prstGeom>
          <a:solidFill>
            <a:srgbClr val="202B5F"/>
          </a:solidFill>
          <a:ln w="12700">
            <a:solidFill>
              <a:srgbClr val="202B5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3246120" y="594360"/>
            <a:ext cx="53035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D996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Contents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3246120" y="1417320"/>
            <a:ext cx="5257800" cy="34747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F0B3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Your writing identity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F0B3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Getting the “write” balance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F0B3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Voice as communication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F0B3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Feedback, reflection and revision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F0B3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Sustainable routines for scholarly writing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emplate_render/slide-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21792" y="384048"/>
            <a:ext cx="827532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1"/>
          <p:cNvSpPr/>
          <p:nvPr/>
        </p:nvSpPr>
        <p:spPr>
          <a:xfrm>
            <a:off x="658368" y="1005840"/>
            <a:ext cx="8183880" cy="48006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758952" y="429768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11111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Lesson plan outline</a:t>
            </a:r>
            <a:endParaRPr lang="en-US" sz="2200" dirty="0"/>
          </a:p>
        </p:txBody>
      </p:sp>
      <p:sp>
        <p:nvSpPr>
          <p:cNvPr id="6" name="Shape 3"/>
          <p:cNvSpPr/>
          <p:nvPr/>
        </p:nvSpPr>
        <p:spPr>
          <a:xfrm>
            <a:off x="758952" y="941832"/>
            <a:ext cx="7726680" cy="0"/>
          </a:xfrm>
          <a:prstGeom prst="line">
            <a:avLst/>
          </a:prstGeom>
          <a:noFill/>
          <a:ln w="27940">
            <a:solidFill>
              <a:srgbClr val="D996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868680" y="1234440"/>
            <a:ext cx="7726680" cy="42519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16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Opening poll: expectations for the session</a:t>
            </a:r>
            <a:endParaRPr lang="en-US" sz="1650" dirty="0"/>
          </a:p>
          <a:p>
            <a:pPr marL="0" indent="0">
              <a:buNone/>
            </a:pPr>
            <a:r>
              <a:rPr lang="en-US" sz="16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Mini-input: writer identity, voice and values</a:t>
            </a:r>
            <a:endParaRPr lang="en-US" sz="1650" dirty="0"/>
          </a:p>
          <a:p>
            <a:pPr marL="0" indent="0">
              <a:buNone/>
            </a:pPr>
            <a:r>
              <a:rPr lang="en-US" sz="16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Goal-setting exercise: testing writing goals against life realities</a:t>
            </a:r>
            <a:endParaRPr lang="en-US" sz="1650" dirty="0"/>
          </a:p>
          <a:p>
            <a:pPr marL="0" indent="0">
              <a:buNone/>
            </a:pPr>
            <a:r>
              <a:rPr lang="en-US" sz="16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Pair activity: explaining a concept and the colour purple</a:t>
            </a:r>
            <a:endParaRPr lang="en-US" sz="1650" dirty="0"/>
          </a:p>
          <a:p>
            <a:pPr marL="0" indent="0">
              <a:buNone/>
            </a:pPr>
            <a:r>
              <a:rPr lang="en-US" sz="16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Reflection: translating insights into writing habits and annual commitments</a:t>
            </a:r>
            <a:endParaRPr lang="en-US" sz="1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emplate_render/slide-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21792" y="384048"/>
            <a:ext cx="827532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1"/>
          <p:cNvSpPr/>
          <p:nvPr/>
        </p:nvSpPr>
        <p:spPr>
          <a:xfrm>
            <a:off x="658368" y="1005840"/>
            <a:ext cx="8183880" cy="48006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758952" y="429768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11111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Learning outcomes</a:t>
            </a:r>
            <a:endParaRPr lang="en-US" sz="2200" dirty="0"/>
          </a:p>
        </p:txBody>
      </p:sp>
      <p:sp>
        <p:nvSpPr>
          <p:cNvPr id="6" name="Shape 3"/>
          <p:cNvSpPr/>
          <p:nvPr/>
        </p:nvSpPr>
        <p:spPr>
          <a:xfrm>
            <a:off x="758952" y="941832"/>
            <a:ext cx="7726680" cy="0"/>
          </a:xfrm>
          <a:prstGeom prst="line">
            <a:avLst/>
          </a:prstGeom>
          <a:noFill/>
          <a:ln w="27940">
            <a:solidFill>
              <a:srgbClr val="D996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868680" y="1234440"/>
            <a:ext cx="7726680" cy="42519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the values, experiences and habits that shape your scholarly voice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Set writing goals that are ambitious, realistic and life-aware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Practise communicating concepts with clarity, tone and purpose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Use peer feedback as an opportunity to strengthen your writing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Design a sustainable routine for meeting your annual writing commitments</a:t>
            </a:r>
            <a:endParaRPr lang="en-US" sz="1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emplate_render/slide-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743200" y="960120"/>
            <a:ext cx="5943600" cy="4206240"/>
          </a:xfrm>
          <a:prstGeom prst="rect">
            <a:avLst/>
          </a:prstGeom>
          <a:solidFill>
            <a:srgbClr val="202B5F"/>
          </a:solidFill>
          <a:ln w="12700">
            <a:solidFill>
              <a:srgbClr val="202B5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3154680" y="1965960"/>
            <a:ext cx="5074920" cy="12344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D996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PART 1</a:t>
            </a:r>
            <a:endParaRPr lang="en-US" sz="3200" dirty="0"/>
          </a:p>
          <a:p>
            <a:pPr marL="0" indent="0" algn="ctr">
              <a:buNone/>
            </a:pPr>
            <a:r>
              <a:rPr lang="en-US" sz="3200" b="1" dirty="0">
                <a:solidFill>
                  <a:srgbClr val="D996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GETTING THE</a:t>
            </a:r>
            <a:endParaRPr lang="en-US" sz="3200" dirty="0"/>
          </a:p>
          <a:p>
            <a:pPr marL="0" indent="0" algn="ctr">
              <a:buNone/>
            </a:pPr>
            <a:r>
              <a:rPr lang="en-US" sz="3200" b="1" dirty="0">
                <a:solidFill>
                  <a:srgbClr val="D996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“WRITE” BALANCE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3246120" y="3337560"/>
            <a:ext cx="4892040" cy="5486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Goals, context and writing commitments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emplate_render/slide-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21792" y="384048"/>
            <a:ext cx="827532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1"/>
          <p:cNvSpPr/>
          <p:nvPr/>
        </p:nvSpPr>
        <p:spPr>
          <a:xfrm>
            <a:off x="658368" y="1005840"/>
            <a:ext cx="8183880" cy="48006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758952" y="429768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11111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Goals, goals and more goals</a:t>
            </a:r>
            <a:endParaRPr lang="en-US" sz="2200" dirty="0"/>
          </a:p>
        </p:txBody>
      </p:sp>
      <p:sp>
        <p:nvSpPr>
          <p:cNvPr id="6" name="Shape 3"/>
          <p:cNvSpPr/>
          <p:nvPr/>
        </p:nvSpPr>
        <p:spPr>
          <a:xfrm>
            <a:off x="758952" y="941832"/>
            <a:ext cx="7726680" cy="0"/>
          </a:xfrm>
          <a:prstGeom prst="line">
            <a:avLst/>
          </a:prstGeom>
          <a:noFill/>
          <a:ln w="27940">
            <a:solidFill>
              <a:srgbClr val="D996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868680" y="1234440"/>
            <a:ext cx="7726680" cy="42519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SMART goals are useful, but writing happens inside real lives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A sustainable goal needs awareness of time, energy, care responsibilities and institutional demands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key question is not only “what will I write?” but “why does this writing matter?”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Good goals connect output targets with purpose, values and career direction</a:t>
            </a:r>
            <a:endParaRPr lang="en-US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emplate_render/slide-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21792" y="384048"/>
            <a:ext cx="827532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1"/>
          <p:cNvSpPr/>
          <p:nvPr/>
        </p:nvSpPr>
        <p:spPr>
          <a:xfrm>
            <a:off x="658368" y="1005840"/>
            <a:ext cx="8183880" cy="48006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758952" y="429768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11111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Reflection: test your writing goals</a:t>
            </a:r>
            <a:endParaRPr lang="en-US" sz="2200" dirty="0"/>
          </a:p>
        </p:txBody>
      </p:sp>
      <p:sp>
        <p:nvSpPr>
          <p:cNvPr id="6" name="Shape 3"/>
          <p:cNvSpPr/>
          <p:nvPr/>
        </p:nvSpPr>
        <p:spPr>
          <a:xfrm>
            <a:off x="758952" y="941832"/>
            <a:ext cx="7726680" cy="0"/>
          </a:xfrm>
          <a:prstGeom prst="line">
            <a:avLst/>
          </a:prstGeom>
          <a:noFill/>
          <a:ln w="27940">
            <a:solidFill>
              <a:srgbClr val="D996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1143000" y="1920240"/>
            <a:ext cx="6858000" cy="1828800"/>
          </a:xfrm>
          <a:prstGeom prst="roundRect">
            <a:avLst>
              <a:gd name="adj" fmla="val 7500"/>
            </a:avLst>
          </a:prstGeom>
          <a:solidFill>
            <a:srgbClr val="E8F1F4"/>
          </a:solidFill>
          <a:ln w="15240">
            <a:solidFill>
              <a:srgbClr val="0D627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417320" y="2212848"/>
            <a:ext cx="6309360" cy="6400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lang="en-US" sz="2300" b="1" dirty="0">
                <a:solidFill>
                  <a:srgbClr val="0D627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writing goals have you set for 2026?</a:t>
            </a:r>
            <a:endParaRPr lang="en-US" sz="2300" dirty="0"/>
          </a:p>
        </p:txBody>
      </p:sp>
      <p:sp>
        <p:nvSpPr>
          <p:cNvPr id="9" name="Text 6"/>
          <p:cNvSpPr/>
          <p:nvPr/>
        </p:nvSpPr>
        <p:spPr>
          <a:xfrm>
            <a:off x="1417320" y="2926080"/>
            <a:ext cx="6309360" cy="5029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5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one goal. Then add: why it matters, what may get in the way, and one realistic adjustment.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emplate_render/slide-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743200" y="960120"/>
            <a:ext cx="5943600" cy="4206240"/>
          </a:xfrm>
          <a:prstGeom prst="rect">
            <a:avLst/>
          </a:prstGeom>
          <a:solidFill>
            <a:srgbClr val="202B5F"/>
          </a:solidFill>
          <a:ln w="12700">
            <a:solidFill>
              <a:srgbClr val="202B5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3154680" y="1965960"/>
            <a:ext cx="5074920" cy="12344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D996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PART 2</a:t>
            </a:r>
            <a:endParaRPr lang="en-US" sz="3200" dirty="0"/>
          </a:p>
          <a:p>
            <a:pPr marL="0" indent="0" algn="ctr">
              <a:buNone/>
            </a:pPr>
            <a:r>
              <a:rPr lang="en-US" sz="3200" b="1" dirty="0">
                <a:solidFill>
                  <a:srgbClr val="D996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WHO ARE YOU</a:t>
            </a:r>
            <a:endParaRPr lang="en-US" sz="3200" dirty="0"/>
          </a:p>
          <a:p>
            <a:pPr marL="0" indent="0" algn="ctr">
              <a:buNone/>
            </a:pPr>
            <a:r>
              <a:rPr lang="en-US" sz="3200" b="1" dirty="0">
                <a:solidFill>
                  <a:srgbClr val="D996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AS A WRITER?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3246120" y="3337560"/>
            <a:ext cx="4892040" cy="5486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Identity, values and voice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emplate_render/slide-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21792" y="384048"/>
            <a:ext cx="827532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1"/>
          <p:cNvSpPr/>
          <p:nvPr/>
        </p:nvSpPr>
        <p:spPr>
          <a:xfrm>
            <a:off x="658368" y="1005840"/>
            <a:ext cx="8183880" cy="48006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758952" y="429768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11111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Who are you as a writer?</a:t>
            </a:r>
            <a:endParaRPr lang="en-US" sz="2200" dirty="0"/>
          </a:p>
        </p:txBody>
      </p:sp>
      <p:sp>
        <p:nvSpPr>
          <p:cNvPr id="6" name="Shape 3"/>
          <p:cNvSpPr/>
          <p:nvPr/>
        </p:nvSpPr>
        <p:spPr>
          <a:xfrm>
            <a:off x="758952" y="941832"/>
            <a:ext cx="7726680" cy="0"/>
          </a:xfrm>
          <a:prstGeom prst="line">
            <a:avLst/>
          </a:prstGeom>
          <a:noFill/>
          <a:ln w="27940">
            <a:solidFill>
              <a:srgbClr val="D996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868680" y="1234440"/>
            <a:ext cx="7726680" cy="42519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We often ask “who am I?” in life, but rarely ask it about our writing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Your scholarly voice is shaped by your values, interests, experiences and commitments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Writing motivation grows when your topic connects to what you care about knowing more deeply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Without that connection, writing can become a cycle of dread rather than a source of purpose</a:t>
            </a:r>
            <a:endParaRPr lang="en-US" sz="1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858</Words>
  <Application>Microsoft Macintosh PowerPoint</Application>
  <PresentationFormat>On-screen Show (4:3)</PresentationFormat>
  <Paragraphs>107</Paragraphs>
  <Slides>18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Human Sciences Research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Academic Communication Skills: Scholarly Voice</dc:title>
  <dc:subject>WritersVoice presentation redrafted into 2026 Presenter template</dc:subject>
  <dc:creator>Prof. Joleen Steyn Kotze</dc:creator>
  <cp:lastModifiedBy>Joleen Steyn Kotze</cp:lastModifiedBy>
  <cp:revision>4</cp:revision>
  <dcterms:created xsi:type="dcterms:W3CDTF">2026-07-20T09:25:10Z</dcterms:created>
  <dcterms:modified xsi:type="dcterms:W3CDTF">2026-07-20T09:59:35Z</dcterms:modified>
</cp:coreProperties>
</file>