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sldIdLst>
    <p:sldId id="256" r:id="rId2"/>
    <p:sldId id="268" r:id="rId3"/>
    <p:sldId id="271" r:id="rId4"/>
    <p:sldId id="267" r:id="rId5"/>
    <p:sldId id="269" r:id="rId6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69610"/>
    <a:srgbClr val="222B56"/>
    <a:srgbClr val="F3D678"/>
    <a:srgbClr val="71BFA4"/>
    <a:srgbClr val="D4DB9F"/>
    <a:srgbClr val="14954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369BCE81-F063-CE64-AF92-762A42FA57A9}" v="2" dt="2026-07-17T13:37:13.127"/>
    <p1510:client id="{91AABC6E-3652-7D83-F7C0-299292FF681F}" v="411" dt="2026-07-17T13:58:31.016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6082"/>
    <p:restoredTop sz="94658"/>
  </p:normalViewPr>
  <p:slideViewPr>
    <p:cSldViewPr snapToGrid="0">
      <p:cViewPr varScale="1">
        <p:scale>
          <a:sx n="70" d="100"/>
          <a:sy n="70" d="100"/>
        </p:scale>
        <p:origin x="1539" y="69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microsoft.com/office/2015/10/relationships/revisionInfo" Target="revisionInfo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GB"/>
              <a:t>Click to edit Master subtitle style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476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990891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571324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662185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63362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56614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041373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2795961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902539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4331684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A625BACB-F174-0548-B154-F9D7651A2042}" type="datetimeFigureOut">
              <a:rPr lang="en-US" smtClean="0"/>
              <a:t>7/17/2026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/>
          <a:lstStyle/>
          <a:p>
            <a:fld id="{1E440E69-E459-3C42-A8CF-F182C37D934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61365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17" Type="http://schemas.openxmlformats.org/officeDocument/2006/relationships/image" Target="../media/image5.png"/><Relationship Id="rId2" Type="http://schemas.openxmlformats.org/officeDocument/2006/relationships/slideLayout" Target="../slideLayouts/slideLayout2.xml"/><Relationship Id="rId16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3.jp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2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 dirty="0"/>
          </a:p>
        </p:txBody>
      </p:sp>
      <p:pic>
        <p:nvPicPr>
          <p:cNvPr id="8" name="Picture 7" descr="A black and orange text&#10;&#10;AI-generated content may be incorrect.">
            <a:extLst>
              <a:ext uri="{FF2B5EF4-FFF2-40B4-BE49-F238E27FC236}">
                <a16:creationId xmlns:a16="http://schemas.microsoft.com/office/drawing/2014/main" id="{906E003A-2AB4-CAC8-877F-158222EB2DDB}"/>
              </a:ext>
            </a:extLst>
          </p:cNvPr>
          <p:cNvPicPr>
            <a:picLocks noChangeAspect="1"/>
          </p:cNvPicPr>
          <p:nvPr userDrawn="1"/>
        </p:nvPicPr>
        <p:blipFill>
          <a:blip r:embed="rId13"/>
          <a:stretch>
            <a:fillRect/>
          </a:stretch>
        </p:blipFill>
        <p:spPr>
          <a:xfrm>
            <a:off x="628650" y="6355416"/>
            <a:ext cx="1021323" cy="360466"/>
          </a:xfrm>
          <a:prstGeom prst="rect">
            <a:avLst/>
          </a:prstGeom>
        </p:spPr>
      </p:pic>
      <p:pic>
        <p:nvPicPr>
          <p:cNvPr id="10" name="Picture 9" descr="A blue and black logo&#10;&#10;AI-generated content may be incorrect.">
            <a:extLst>
              <a:ext uri="{FF2B5EF4-FFF2-40B4-BE49-F238E27FC236}">
                <a16:creationId xmlns:a16="http://schemas.microsoft.com/office/drawing/2014/main" id="{04CC003E-6D75-4A31-5BCB-9905C0C3935C}"/>
              </a:ext>
            </a:extLst>
          </p:cNvPr>
          <p:cNvPicPr>
            <a:picLocks noChangeAspect="1"/>
          </p:cNvPicPr>
          <p:nvPr userDrawn="1"/>
        </p:nvPicPr>
        <p:blipFill>
          <a:blip r:embed="rId14"/>
          <a:stretch>
            <a:fillRect/>
          </a:stretch>
        </p:blipFill>
        <p:spPr>
          <a:xfrm>
            <a:off x="2655156" y="6359660"/>
            <a:ext cx="1021323" cy="356222"/>
          </a:xfrm>
          <a:prstGeom prst="rect">
            <a:avLst/>
          </a:prstGeom>
        </p:spPr>
      </p:pic>
      <p:pic>
        <p:nvPicPr>
          <p:cNvPr id="9" name="Picture 8" descr="A logo for a university&#10;&#10;AI-generated content may be incorrect.">
            <a:extLst>
              <a:ext uri="{FF2B5EF4-FFF2-40B4-BE49-F238E27FC236}">
                <a16:creationId xmlns:a16="http://schemas.microsoft.com/office/drawing/2014/main" id="{EEC2DF82-5497-41D1-F8E7-9FEC037A8D1F}"/>
              </a:ext>
            </a:extLst>
          </p:cNvPr>
          <p:cNvPicPr>
            <a:picLocks noChangeAspect="1"/>
          </p:cNvPicPr>
          <p:nvPr userDrawn="1"/>
        </p:nvPicPr>
        <p:blipFill>
          <a:blip r:embed="rId15"/>
          <a:stretch>
            <a:fillRect/>
          </a:stretch>
        </p:blipFill>
        <p:spPr>
          <a:xfrm>
            <a:off x="4681662" y="6220959"/>
            <a:ext cx="637041" cy="6370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A923C092-3D36-89BF-7F78-F153EC03F190}"/>
              </a:ext>
            </a:extLst>
          </p:cNvPr>
          <p:cNvPicPr>
            <a:picLocks noChangeAspect="1"/>
          </p:cNvPicPr>
          <p:nvPr userDrawn="1"/>
        </p:nvPicPr>
        <p:blipFill>
          <a:blip r:embed="rId16"/>
          <a:srcRect l="7209" t="6357" r="9185" b="12243"/>
          <a:stretch>
            <a:fillRect/>
          </a:stretch>
        </p:blipFill>
        <p:spPr>
          <a:xfrm>
            <a:off x="6323886" y="6217329"/>
            <a:ext cx="591779" cy="576157"/>
          </a:xfrm>
          <a:prstGeom prst="rect">
            <a:avLst/>
          </a:prstGeom>
        </p:spPr>
      </p:pic>
      <p:pic>
        <p:nvPicPr>
          <p:cNvPr id="14" name="Picture 13" descr="A screen shot of a phone&#10;&#10;AI-generated content may be incorrect.">
            <a:extLst>
              <a:ext uri="{FF2B5EF4-FFF2-40B4-BE49-F238E27FC236}">
                <a16:creationId xmlns:a16="http://schemas.microsoft.com/office/drawing/2014/main" id="{7CF43D33-C2A5-F38C-0BF4-009965592E67}"/>
              </a:ext>
            </a:extLst>
          </p:cNvPr>
          <p:cNvPicPr>
            <a:picLocks noChangeAspect="1"/>
          </p:cNvPicPr>
          <p:nvPr userDrawn="1"/>
        </p:nvPicPr>
        <p:blipFill>
          <a:blip r:embed="rId17"/>
          <a:stretch>
            <a:fillRect/>
          </a:stretch>
        </p:blipFill>
        <p:spPr>
          <a:xfrm>
            <a:off x="7920846" y="6217329"/>
            <a:ext cx="423785" cy="57615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30438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hyperlink" Target="mailto:FFundisi@hsrc.ac.za" TargetMode="External"/><Relationship Id="rId2" Type="http://schemas.openxmlformats.org/officeDocument/2006/relationships/hyperlink" Target="mailto:TAMokhele@hsrc.ac.za" TargetMode="Externa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6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6C46361E-FEFC-F051-B646-99141B0D32EE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CBAC08D1-E696-C051-CF4F-954DC197973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BE918271-1D95-1AD9-0F7B-40939DC15BD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28F2AFD-CBEC-CEF3-49D6-DC07F4D94075}"/>
              </a:ext>
            </a:extLst>
          </p:cNvPr>
          <p:cNvSpPr txBox="1"/>
          <p:nvPr/>
        </p:nvSpPr>
        <p:spPr>
          <a:xfrm>
            <a:off x="2630383" y="349270"/>
            <a:ext cx="6513617" cy="615553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4000" dirty="0">
                <a:solidFill>
                  <a:srgbClr val="D69610"/>
                </a:solidFill>
              </a:rPr>
              <a:t>Unlocking Research Potential: Geospatial Intelligence</a:t>
            </a:r>
          </a:p>
          <a:p>
            <a:endParaRPr lang="en-US" b="1" dirty="0">
              <a:solidFill>
                <a:srgbClr val="D69610"/>
              </a:solidFill>
            </a:endParaRPr>
          </a:p>
          <a:p>
            <a:r>
              <a:rPr lang="en-US" sz="3200" dirty="0">
                <a:solidFill>
                  <a:srgbClr val="D69610"/>
                </a:solidFill>
              </a:rPr>
              <a:t>Presenters: Dr Tholang Mokhele</a:t>
            </a:r>
          </a:p>
          <a:p>
            <a:r>
              <a:rPr lang="en-US" sz="3200" dirty="0">
                <a:solidFill>
                  <a:srgbClr val="D69610"/>
                </a:solidFill>
              </a:rPr>
              <a:t>          Dr Emmanuel Fundisi</a:t>
            </a:r>
          </a:p>
          <a:p>
            <a:r>
              <a:rPr lang="en-US" sz="3200" dirty="0">
                <a:solidFill>
                  <a:srgbClr val="D69610"/>
                </a:solidFill>
              </a:rPr>
              <a:t>Date: 31 July 2026</a:t>
            </a:r>
          </a:p>
          <a:p>
            <a:r>
              <a:rPr lang="en-US" sz="3200" dirty="0">
                <a:solidFill>
                  <a:srgbClr val="D69610"/>
                </a:solidFill>
              </a:rPr>
              <a:t>Time: 11:00-13:00</a:t>
            </a:r>
          </a:p>
          <a:p>
            <a:r>
              <a:rPr lang="en-US" sz="3200" dirty="0">
                <a:solidFill>
                  <a:srgbClr val="D69610"/>
                </a:solidFill>
              </a:rPr>
              <a:t>Email Addresses:     </a:t>
            </a:r>
            <a:r>
              <a:rPr lang="en-US" sz="3200" dirty="0">
                <a:solidFill>
                  <a:srgbClr val="D69610"/>
                </a:solidFill>
                <a:hlinkClick r:id="rId2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TAMokhele@hsrc.ac.za</a:t>
            </a:r>
          </a:p>
          <a:p>
            <a:r>
              <a:rPr lang="en-US" sz="3200" dirty="0">
                <a:solidFill>
                  <a:srgbClr val="D69610"/>
                </a:solidFill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FFundisi@hsrc.ac.za</a:t>
            </a:r>
            <a:r>
              <a:rPr lang="en-US" sz="3200" dirty="0">
                <a:solidFill>
                  <a:srgbClr val="D69610"/>
                </a:solidFill>
              </a:rPr>
              <a:t> </a:t>
            </a: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4034B374-E6A4-31D4-56BF-A5707FD8181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0DC5F6B-8F8A-C508-BBCD-3C4A1966B351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CAC136C-34FA-850C-44FF-2F04F95FA5F5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48783743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E4CBC70-3BEE-FE7A-AA12-3A56E4BB199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AEBCDFC9-64FD-1437-89CB-C6E8E5CE0C8B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8966DCA6-D1C8-2B6D-7653-76033D03B732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C72660B6-514F-CF09-7553-7E4D66FDE2C7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37CF48D6-4C15-461E-7DD4-07A901A58F6C}"/>
              </a:ext>
            </a:extLst>
          </p:cNvPr>
          <p:cNvSpPr txBox="1"/>
          <p:nvPr/>
        </p:nvSpPr>
        <p:spPr>
          <a:xfrm>
            <a:off x="2630383" y="168241"/>
            <a:ext cx="6513617" cy="3447098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algn="ctr"/>
            <a:r>
              <a:rPr lang="en-US" sz="7200" b="1" dirty="0">
                <a:solidFill>
                  <a:srgbClr val="D69610"/>
                </a:solidFill>
              </a:rPr>
              <a:t>Contents</a:t>
            </a:r>
          </a:p>
          <a:p>
            <a:endParaRPr lang="en-US" b="1" dirty="0">
              <a:solidFill>
                <a:srgbClr val="D69610"/>
              </a:solidFill>
            </a:endParaRP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D69610"/>
                </a:solidFill>
              </a:rPr>
              <a:t>Learning Objectives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>
                <a:solidFill>
                  <a:srgbClr val="D69610"/>
                </a:solidFill>
              </a:rPr>
              <a:t>Lesson Plan Outline</a:t>
            </a:r>
            <a:endParaRPr lang="en-US" sz="3200" dirty="0">
              <a:solidFill>
                <a:srgbClr val="D69610"/>
              </a:solidFill>
            </a:endParaRPr>
          </a:p>
          <a:p>
            <a:endParaRPr lang="en-US" sz="3200" dirty="0">
              <a:solidFill>
                <a:srgbClr val="D69610"/>
              </a:solidFill>
            </a:endParaRPr>
          </a:p>
          <a:p>
            <a:pPr algn="ctr"/>
            <a:endParaRPr lang="en-US" sz="3200" dirty="0">
              <a:solidFill>
                <a:schemeClr val="bg1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AE0CE102-16A8-F45C-360B-6EC3067B20C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FB2CBB25-25EB-A324-A81D-D9030FAC4647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CF7D0BE-7C5B-52C6-C661-889F36348D9A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400007575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50A3A88-5ACE-68AD-8EE7-1710A2F3EC3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EBABB3E-9463-CFF1-60ED-AA5EA2C066E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50966" y="1164265"/>
            <a:ext cx="7886700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>
              <a:buNone/>
            </a:pPr>
            <a:r>
              <a:rPr lang="en-ZA"/>
              <a:t>At the end of this module, attendees should: </a:t>
            </a:r>
            <a:endParaRPr lang="en-US"/>
          </a:p>
          <a:p>
            <a:r>
              <a:rPr lang="en-US">
                <a:ea typeface="+mn-lt"/>
                <a:cs typeface="+mn-lt"/>
              </a:rPr>
              <a:t>Have a basic knowledge of the applications of geospatial intelligence in Social Sciences</a:t>
            </a:r>
          </a:p>
          <a:p>
            <a:r>
              <a:rPr lang="en-US" dirty="0">
                <a:ea typeface="+mn-lt"/>
                <a:cs typeface="+mn-lt"/>
              </a:rPr>
              <a:t>Understand how to use open source QGIS to create maps</a:t>
            </a:r>
            <a:endParaRPr lang="en-ZA" dirty="0">
              <a:ea typeface="+mn-lt"/>
              <a:cs typeface="+mn-lt"/>
            </a:endParaRPr>
          </a:p>
          <a:p>
            <a:r>
              <a:rPr lang="en-US" dirty="0">
                <a:ea typeface="+mn-lt"/>
                <a:cs typeface="+mn-lt"/>
              </a:rPr>
              <a:t>Understand the importance of GIS, geospatial intelligence and </a:t>
            </a:r>
            <a:r>
              <a:rPr lang="en-US" dirty="0" err="1">
                <a:ea typeface="+mn-lt"/>
                <a:cs typeface="+mn-lt"/>
              </a:rPr>
              <a:t>GeoAI</a:t>
            </a:r>
            <a:r>
              <a:rPr lang="en-US" dirty="0">
                <a:ea typeface="+mn-lt"/>
                <a:cs typeface="+mn-lt"/>
              </a:rPr>
              <a:t> in relation to their research areas.</a:t>
            </a:r>
            <a:endParaRPr lang="en-ZA" dirty="0">
              <a:ea typeface="+mn-lt"/>
              <a:cs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F45E7A9-23A8-2916-4E08-F9B695F9C7CB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1F50FA9C-5A13-8ADC-3E5F-2AE2DBA26134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r>
              <a:rPr lang="en-US" sz="440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Learning Objectives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E4308324-8E55-9E0C-9E3B-83C597F83B09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022667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B236850-ECB9-B1F6-2339-828A285AC9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91309" y="1164265"/>
            <a:ext cx="8046357" cy="4351338"/>
          </a:xfrm>
        </p:spPr>
        <p:txBody>
          <a:bodyPr vert="horz" lIns="91440" tIns="45720" rIns="91440" bIns="45720" rtlCol="0" anchor="t">
            <a:normAutofit/>
          </a:bodyPr>
          <a:lstStyle/>
          <a:p>
            <a:pPr marL="0" indent="0">
              <a:buNone/>
            </a:pPr>
            <a:r>
              <a:rPr lang="en-ZA" dirty="0"/>
              <a:t>Include information regarding your lesson plan</a:t>
            </a:r>
          </a:p>
          <a:p>
            <a:r>
              <a:rPr lang="en-US" dirty="0">
                <a:ea typeface="+mn-lt"/>
                <a:cs typeface="+mn-lt"/>
              </a:rPr>
              <a:t>Introduction to Geospatial Intelligence and </a:t>
            </a:r>
            <a:r>
              <a:rPr lang="en-US" dirty="0" err="1">
                <a:ea typeface="+mn-lt"/>
                <a:cs typeface="+mn-lt"/>
              </a:rPr>
              <a:t>GeoAI</a:t>
            </a:r>
            <a:r>
              <a:rPr lang="en-US" dirty="0">
                <a:ea typeface="+mn-lt"/>
                <a:cs typeface="+mn-lt"/>
              </a:rPr>
              <a:t> </a:t>
            </a:r>
          </a:p>
          <a:p>
            <a:r>
              <a:rPr lang="en-US">
                <a:ea typeface="+mn-lt"/>
                <a:cs typeface="+mn-lt"/>
              </a:rPr>
              <a:t>Practical </a:t>
            </a:r>
            <a:r>
              <a:rPr lang="en-US" dirty="0">
                <a:ea typeface="+mn-lt"/>
                <a:cs typeface="+mn-lt"/>
              </a:rPr>
              <a:t>Session;                                                    </a:t>
            </a:r>
            <a:endParaRPr lang="en-US" dirty="0"/>
          </a:p>
          <a:p>
            <a:pPr lvl="1"/>
            <a:r>
              <a:rPr lang="en-US">
                <a:ea typeface="+mn-lt"/>
                <a:cs typeface="+mn-lt"/>
              </a:rPr>
              <a:t>Introduction to QGIS software</a:t>
            </a:r>
          </a:p>
          <a:p>
            <a:pPr lvl="1"/>
            <a:r>
              <a:rPr lang="en-US">
                <a:ea typeface="+mn-lt"/>
                <a:cs typeface="+mn-lt"/>
              </a:rPr>
              <a:t>Exploring different layers (points, polygons and lines)</a:t>
            </a:r>
          </a:p>
          <a:p>
            <a:pPr lvl="1"/>
            <a:r>
              <a:rPr lang="en-US">
                <a:ea typeface="+mn-lt"/>
                <a:cs typeface="+mn-lt"/>
              </a:rPr>
              <a:t>Basic knowledge of mapping Census 2022 data</a:t>
            </a:r>
          </a:p>
          <a:p>
            <a:pPr lvl="1"/>
            <a:r>
              <a:rPr lang="en-US">
                <a:ea typeface="+mn-lt"/>
                <a:cs typeface="+mn-lt"/>
              </a:rPr>
              <a:t>Understanding what a thematic map output requires</a:t>
            </a:r>
          </a:p>
          <a:p>
            <a:pPr lvl="1"/>
            <a:r>
              <a:rPr lang="en-US">
                <a:ea typeface="+mn-lt"/>
                <a:cs typeface="+mn-lt"/>
              </a:rPr>
              <a:t>Creating a thematic map.</a:t>
            </a:r>
          </a:p>
          <a:p>
            <a:endParaRPr lang="en-US" sz="1100" i="1" dirty="0">
              <a:latin typeface="Cambria"/>
              <a:ea typeface="Cambria"/>
              <a:cs typeface="+mn-lt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4294116-F269-7159-4F71-ED960BF83EE2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/>
          <a:stretch/>
        </p:blipFill>
        <p:spPr>
          <a:xfrm>
            <a:off x="189983" y="117080"/>
            <a:ext cx="676916" cy="851186"/>
          </a:xfrm>
          <a:prstGeom prst="rect">
            <a:avLst/>
          </a:prstGeom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8FBAF90C-472B-7FFB-22C2-2BF5BAAF156D}"/>
              </a:ext>
            </a:extLst>
          </p:cNvPr>
          <p:cNvSpPr txBox="1"/>
          <p:nvPr/>
        </p:nvSpPr>
        <p:spPr>
          <a:xfrm>
            <a:off x="1050966" y="118571"/>
            <a:ext cx="800990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400" dirty="0">
                <a:solidFill>
                  <a:srgbClr val="D7970F"/>
                </a:solidFill>
                <a:latin typeface="+mj-lt"/>
                <a:ea typeface="+mj-ea"/>
                <a:cs typeface="+mj-cs"/>
              </a:rPr>
              <a:t>Lesson plan outline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74E934A9-3DBB-14F8-3740-3531617206CC}"/>
              </a:ext>
            </a:extLst>
          </p:cNvPr>
          <p:cNvSpPr/>
          <p:nvPr/>
        </p:nvSpPr>
        <p:spPr>
          <a:xfrm>
            <a:off x="1050966" y="843148"/>
            <a:ext cx="7707086" cy="106420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9235560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AD7E225-A1BE-CF6C-E9B0-AD22941D85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5">
            <a:extLst>
              <a:ext uri="{FF2B5EF4-FFF2-40B4-BE49-F238E27FC236}">
                <a16:creationId xmlns:a16="http://schemas.microsoft.com/office/drawing/2014/main" id="{59FAD469-208D-5480-8937-C11B37CD4D46}"/>
              </a:ext>
            </a:extLst>
          </p:cNvPr>
          <p:cNvSpPr/>
          <p:nvPr/>
        </p:nvSpPr>
        <p:spPr>
          <a:xfrm>
            <a:off x="0" y="4435433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A3D62F9E-98B5-47B8-B0C6-DDB896D5FDF5}"/>
              </a:ext>
            </a:extLst>
          </p:cNvPr>
          <p:cNvSpPr/>
          <p:nvPr/>
        </p:nvSpPr>
        <p:spPr>
          <a:xfrm>
            <a:off x="2630384" y="0"/>
            <a:ext cx="6513616" cy="6115792"/>
          </a:xfrm>
          <a:prstGeom prst="rect">
            <a:avLst/>
          </a:prstGeom>
          <a:solidFill>
            <a:srgbClr val="222B56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id="{178A5ED0-0915-EEAC-060B-9A86D569A400}"/>
              </a:ext>
            </a:extLst>
          </p:cNvPr>
          <p:cNvSpPr/>
          <p:nvPr/>
        </p:nvSpPr>
        <p:spPr>
          <a:xfrm>
            <a:off x="0" y="0"/>
            <a:ext cx="2630384" cy="1680359"/>
          </a:xfrm>
          <a:prstGeom prst="rect">
            <a:avLst/>
          </a:prstGeom>
          <a:solidFill>
            <a:srgbClr val="D69610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B8189615-FB6D-D0DC-4AC3-5D115ABBC836}"/>
              </a:ext>
            </a:extLst>
          </p:cNvPr>
          <p:cNvSpPr txBox="1"/>
          <p:nvPr/>
        </p:nvSpPr>
        <p:spPr>
          <a:xfrm>
            <a:off x="2630383" y="1393693"/>
            <a:ext cx="6513617" cy="34163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6600" b="1" dirty="0">
                <a:solidFill>
                  <a:srgbClr val="D69610"/>
                </a:solidFill>
              </a:rPr>
              <a:t>Thank you</a:t>
            </a:r>
          </a:p>
          <a:p>
            <a:pPr algn="ctr"/>
            <a:endParaRPr lang="en-US" sz="6600" b="1" dirty="0">
              <a:solidFill>
                <a:srgbClr val="D69610"/>
              </a:solidFill>
            </a:endParaRPr>
          </a:p>
          <a:p>
            <a:pPr algn="ctr"/>
            <a:r>
              <a:rPr lang="en-US" sz="6600" b="1" dirty="0">
                <a:solidFill>
                  <a:srgbClr val="D69610"/>
                </a:solidFill>
              </a:rPr>
              <a:t>Any questions?</a:t>
            </a:r>
          </a:p>
          <a:p>
            <a:endParaRPr lang="en-US" sz="1600" b="1" dirty="0">
              <a:solidFill>
                <a:srgbClr val="D69610"/>
              </a:solidFill>
            </a:endParaRPr>
          </a:p>
        </p:txBody>
      </p:sp>
      <p:pic>
        <p:nvPicPr>
          <p:cNvPr id="3" name="Picture 2" descr="A pencil and light bulb on a piece of paper&#10;&#10;AI-generated content may be incorrect.">
            <a:extLst>
              <a:ext uri="{FF2B5EF4-FFF2-40B4-BE49-F238E27FC236}">
                <a16:creationId xmlns:a16="http://schemas.microsoft.com/office/drawing/2014/main" id="{DFFA164D-CA7F-B6D7-9F36-E5B52F2C9F8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4069" y="1940448"/>
            <a:ext cx="1842244" cy="23165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0CEC92B7-3219-0F65-8925-E1B69A4EEF22}"/>
              </a:ext>
            </a:extLst>
          </p:cNvPr>
          <p:cNvSpPr txBox="1"/>
          <p:nvPr/>
        </p:nvSpPr>
        <p:spPr>
          <a:xfrm>
            <a:off x="0" y="178459"/>
            <a:ext cx="2630384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100" dirty="0">
                <a:solidFill>
                  <a:schemeClr val="bg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7th Annual Emerging African Researcher Training Academy 2026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CBAD1967-3BCC-4464-78BC-305AFF6B4A5D}"/>
              </a:ext>
            </a:extLst>
          </p:cNvPr>
          <p:cNvSpPr txBox="1"/>
          <p:nvPr/>
        </p:nvSpPr>
        <p:spPr>
          <a:xfrm>
            <a:off x="0" y="4820028"/>
            <a:ext cx="2630383" cy="92333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i="1" dirty="0">
                <a:solidFill>
                  <a:schemeClr val="bg1"/>
                </a:solidFill>
                <a:latin typeface="Calibri Light" panose="020F0302020204030204" pitchFamily="34" charset="0"/>
                <a:cs typeface="Calibri Light" panose="020F0302020204030204" pitchFamily="34" charset="0"/>
              </a:rPr>
              <a:t>African Research Voices in the Age of Artificial Intelligence</a:t>
            </a:r>
          </a:p>
        </p:txBody>
      </p:sp>
    </p:spTree>
    <p:extLst>
      <p:ext uri="{BB962C8B-B14F-4D97-AF65-F5344CB8AC3E}">
        <p14:creationId xmlns:p14="http://schemas.microsoft.com/office/powerpoint/2010/main" val="237297710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 Them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 Them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61</TotalTime>
  <Words>205</Words>
  <Application>Microsoft Office PowerPoint</Application>
  <PresentationFormat>On-screen Show (4:3)</PresentationFormat>
  <Paragraphs>35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12" baseType="lpstr">
      <vt:lpstr>Aptos</vt:lpstr>
      <vt:lpstr>Aptos Display</vt:lpstr>
      <vt:lpstr>Arial</vt:lpstr>
      <vt:lpstr>Calibri</vt:lpstr>
      <vt:lpstr>Calibri Light</vt:lpstr>
      <vt:lpstr>Cambria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Ilze Visagie</dc:creator>
  <cp:lastModifiedBy>Tholang T. Mokhele</cp:lastModifiedBy>
  <cp:revision>115</cp:revision>
  <dcterms:created xsi:type="dcterms:W3CDTF">2025-07-08T05:08:55Z</dcterms:created>
  <dcterms:modified xsi:type="dcterms:W3CDTF">2026-07-17T14:00:21Z</dcterms:modified>
</cp:coreProperties>
</file>