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8"/>
  </p:normalViewPr>
  <p:slideViewPr>
    <p:cSldViewPr snapToGrid="0">
      <p:cViewPr varScale="1">
        <p:scale>
          <a:sx n="119" d="100"/>
          <a:sy n="119" d="100"/>
        </p:scale>
        <p:origin x="1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7DD78-F7F1-493F-8FB2-FD4158447C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747727-4A46-4BE4-AE1C-01ED706EC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DD0D4-9FE0-4943-9AF2-171CFD0D6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B8A4E9-F2A3-41FB-B44A-67BA6848EB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9CF0A7-11FF-4E60-85A7-5FCA1D2BE461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t>7/21/26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00C11-5F41-42FD-835A-E4AEC56EFBD3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61740-5530-4051-BF24-0A7C1D42B71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D48026-BD8A-4187-B63D-A4C241E06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C1937C-E19E-47D8-A212-639DED9E0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7C6B9-D202-4F4F-B738-0E4674D2E9F3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t>7/21/26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BB32F-150D-4E64-B72E-8E0CBCA9C5C5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F4E17-E99F-4939-8B05-DAF3E9CBBF5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C2ADF-5000-44DD-B6A5-EFBDB994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31BEA-2329-42B2-A763-838185B8B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E8D7B-EF7B-4896-91AE-8EB52B5FB50F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t>7/21/26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0A30-2B87-42B3-810B-ABFD4FD9F501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03CFC-0357-44A7-A97A-FB9A4FCC278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69756-2DE4-4D17-8B4E-4A79DB50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buNone/>
              <a:defRPr sz="60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65AA3-5A13-4193-8BB1-EE4067BDC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86BC5-006D-46C4-B3FC-3177DCB6BDB9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t>7/21/26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49724-CFA4-458B-8358-7C8869E4D996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04C2B-2DD3-4796-8974-CD422E7EB5C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0D3AD-0FB8-4321-BBEB-AB51F040D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3E9AC-8AE0-4C4B-AD3B-54F5264DA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882948-0E43-42BE-A6A6-AE4A17ACAAF9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4F18E7-1466-469A-8828-46CC4C866989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t>7/21/26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EFC1F3-56B4-463C-8321-992D4380A221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F9DB96-116A-4569-B960-1D7B93025FF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20877-6712-46D5-9129-CC9DF2641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6E98B0-F6BA-4C07-83CF-6291C8CAA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E24A5C-966C-459A-A3BD-3FD126E5EB27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28F122-1774-41EE-8D5B-9143DED36E72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FBF4F9-427E-4802-8A54-153CD2427C33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9990D6-6021-4844-A191-E42664EE7730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t>7/21/26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B65131-9045-4E0C-8A4C-C4A0B0647A35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A8BD80-1785-4CED-8030-C6CE30DAEB7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766F1-7F6B-47B8-A371-0F6A6A603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E4A9B4-1345-4BA8-9DD7-C7AB51D026FC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t>7/21/26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F3CE2F-BCD6-42A3-A5C5-7B052DA2F946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77E097-5637-4C39-86BC-28AEF3BB39E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F420F5-52B7-4837-811D-56A084B4D7C7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t>7/21/26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2FB0D3-3D36-4DCB-B8C0-DCB0BA87B4C4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E5173-987E-4AA2-887F-91585E9166E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1B721-71CC-4A54-8140-BEDEF3914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B16C3-53D1-4AF6-A16B-72AAC886A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DF18A5-0B58-4FF6-B31C-1CFD70988F4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DE9CAD-58FF-4725-BB5D-9685B5AFABF4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t>7/21/26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406273-2923-4CA3-9482-76767E4BE9A2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32473B-10FF-44E9-A492-D66D8201EF3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F9487-367D-4CEB-BAFF-FA40B067B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8FB1A2-68D4-4B89-BC0A-127D709C51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A6AA09-9247-49AA-8B69-6AF586FA187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B56D6E-19B4-4E1F-91C2-8D17C43E906F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t>7/21/26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3A504F-1C29-4102-AED3-43E1E2DCC68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230FD-D617-44C6-98FA-A7BFC2795F7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867CEE-3B2D-4DF8-A5E1-8DE3C6E08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E7542-D27F-42F3-8C2C-1CBC94A37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pic>
        <p:nvPicPr>
          <p:cNvPr id="11" name="Picture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650" y="6355416"/>
            <a:ext cx="1021323" cy="360466"/>
          </a:xfrm>
          <a:prstGeom prst="rect">
            <a:avLst/>
          </a:prstGeom>
        </p:spPr>
      </p:pic>
      <p:pic>
        <p:nvPicPr>
          <p:cNvPr id="12" name="Picture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55156" y="6359660"/>
            <a:ext cx="1021323" cy="356222"/>
          </a:xfrm>
          <a:prstGeom prst="rect">
            <a:avLst/>
          </a:prstGeom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81662" y="6220959"/>
            <a:ext cx="637041" cy="637041"/>
          </a:xfrm>
          <a:prstGeom prst="rect">
            <a:avLst/>
          </a:prstGeom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16"/>
          <a:srcRect l="7209" t="6357" r="9185" b="12243"/>
          <a:stretch>
            <a:fillRect/>
          </a:stretch>
        </p:blipFill>
        <p:spPr>
          <a:xfrm>
            <a:off x="6323886" y="6217329"/>
            <a:ext cx="591779" cy="576157"/>
          </a:xfrm>
          <a:prstGeom prst="rect">
            <a:avLst/>
          </a:prstGeom>
        </p:spPr>
      </p:pic>
      <p:pic>
        <p:nvPicPr>
          <p:cNvPr id="15" name="Picture 1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0846" y="6217329"/>
            <a:ext cx="423785" cy="5761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>
        <a:lnSpc>
          <a:spcPct val="90000"/>
        </a:lnSpc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>
            <a:spLocks noGrp="1"/>
          </p:cNvSpPr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>
            <a:spLocks noGrp="1"/>
          </p:cNvSpPr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>
            <a:spLocks noGrp="1"/>
          </p:cNvSpPr>
          <p:nvPr/>
        </p:nvSpPr>
        <p:spPr>
          <a:xfrm>
            <a:off x="2630383" y="1680359"/>
            <a:ext cx="6513617" cy="39395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5000"/>
              </a:lnSpc>
              <a:spcAft>
                <a:spcPts val="0"/>
              </a:spcAft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3200" b="1" dirty="0">
                <a:solidFill>
                  <a:srgbClr val="D99B00"/>
                </a:solidFill>
                <a:latin typeface="Arial"/>
                <a:ea typeface="Arial"/>
                <a:cs typeface="Arial"/>
              </a:rPr>
              <a:t>ACADEMIC PUBLISHING</a:t>
            </a:r>
          </a:p>
          <a:p>
            <a:pPr>
              <a:lnSpc>
                <a:spcPct val="95000"/>
              </a:lnSpc>
              <a:spcAft>
                <a:spcPts val="0"/>
              </a:spcAft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3200" b="1" dirty="0">
                <a:solidFill>
                  <a:srgbClr val="D99B00"/>
                </a:solidFill>
                <a:latin typeface="Arial"/>
                <a:ea typeface="Arial"/>
                <a:cs typeface="Arial"/>
              </a:rPr>
              <a:t>&amp; SCHOLARLY VOICE</a:t>
            </a:r>
          </a:p>
          <a:p>
            <a:pPr>
              <a:lnSpc>
                <a:spcPct val="95000"/>
              </a:lnSpc>
              <a:spcAft>
                <a:spcPts val="3"/>
              </a:spcAft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1000" dirty="0">
                <a:solidFill>
                  <a:srgbClr val="D99B00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95000"/>
              </a:lnSpc>
              <a:spcAft>
                <a:spcPts val="1"/>
              </a:spcAft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1700" dirty="0">
                <a:solidFill>
                  <a:srgbClr val="D99B00"/>
                </a:solidFill>
                <a:latin typeface="Arial"/>
                <a:ea typeface="Arial"/>
                <a:cs typeface="Arial"/>
              </a:rPr>
              <a:t>Presenters: </a:t>
            </a:r>
            <a:r>
              <a:rPr sz="1700" dirty="0" err="1">
                <a:solidFill>
                  <a:srgbClr val="D99B00"/>
                </a:solidFill>
                <a:latin typeface="Arial"/>
                <a:ea typeface="Arial"/>
                <a:cs typeface="Arial"/>
              </a:rPr>
              <a:t>Annsilla</a:t>
            </a:r>
            <a:r>
              <a:rPr sz="1700" dirty="0">
                <a:solidFill>
                  <a:srgbClr val="D99B00"/>
                </a:solidFill>
                <a:latin typeface="Arial"/>
                <a:ea typeface="Arial"/>
                <a:cs typeface="Arial"/>
              </a:rPr>
              <a:t> </a:t>
            </a:r>
            <a:r>
              <a:rPr sz="1700" dirty="0" err="1">
                <a:solidFill>
                  <a:srgbClr val="D99B00"/>
                </a:solidFill>
                <a:latin typeface="Arial"/>
                <a:ea typeface="Arial"/>
                <a:cs typeface="Arial"/>
              </a:rPr>
              <a:t>Nyar</a:t>
            </a:r>
            <a:r>
              <a:rPr sz="1700" dirty="0">
                <a:solidFill>
                  <a:srgbClr val="D99B00"/>
                </a:solidFill>
                <a:latin typeface="Arial"/>
                <a:ea typeface="Arial"/>
                <a:cs typeface="Arial"/>
              </a:rPr>
              <a:t>-Ndlovu (PhD)</a:t>
            </a:r>
          </a:p>
          <a:p>
            <a:pPr>
              <a:lnSpc>
                <a:spcPct val="95000"/>
              </a:lnSpc>
              <a:spcAft>
                <a:spcPts val="1"/>
              </a:spcAft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1700" dirty="0">
                <a:solidFill>
                  <a:srgbClr val="D99B00"/>
                </a:solidFill>
                <a:latin typeface="Arial"/>
                <a:ea typeface="Arial"/>
                <a:cs typeface="Arial"/>
              </a:rPr>
              <a:t>and Prof. Joleen Steyn Kotze (PhD)</a:t>
            </a:r>
          </a:p>
        </p:txBody>
      </p:sp>
      <p:pic>
        <p:nvPicPr>
          <p:cNvPr id="17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>
            <a:spLocks noGrp="1"/>
          </p:cNvSpPr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2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>
            <a:spLocks noGrp="1"/>
          </p:cNvSpPr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i="1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48783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the human touch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Publishing is learned within communities of practice.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experienced researchers about journal fit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Discuss your argument before investing in a full draft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Seek a critical reader from your field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Learn from colleagues who understand the journal and audience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n-US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Pro-tip: </a:t>
            </a: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Mentorship combines practical knowledge with an ethics of care</a:t>
            </a: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Step 2: Prepare the manuscript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Read and follow every author instruction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Structure and format the paper for the target journal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Meet word, abstract, reference and file requirements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Link your ORCID where requested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Check originality, attribution and permissions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 tip: Identify the journal before </a:t>
            </a:r>
            <a:r>
              <a:rPr sz="1500" b="1" dirty="0" err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finalising</a:t>
            </a: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the manuscript.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Step 3: Engage with peer review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Editor screening → external review → editorial decision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5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Possible outcomes:</a:t>
            </a:r>
          </a:p>
          <a:p>
            <a:pPr marL="742960" lvl="1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Accept or accept with minor changes</a:t>
            </a:r>
          </a:p>
          <a:p>
            <a:pPr marL="742960" lvl="1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Revise and resubmit</a:t>
            </a:r>
          </a:p>
          <a:p>
            <a:pPr marL="742960" lvl="1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Reject with an invitation to rethink</a:t>
            </a:r>
          </a:p>
          <a:p>
            <a:pPr marL="742960" lvl="1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Reject and redirect to another journal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n-US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Pro-tip: </a:t>
            </a: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Respond to each comment respectfully, specifically and with evidence</a:t>
            </a: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Step 4: Interpret the decision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Peer review is expert judgement—not an exact science.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Separate the decision from your worth as a researcher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Identify recurring concerns across reviewers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Distinguish essential revisions from optional suggestions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Explain respectfully when you do not adopt a recommendation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a response matrix to show every change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 tip: Reviewing for a journal can sharpen your own writing.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Step 5: Strengthen the submission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whether the manuscript: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Makes a clear and relevant contribution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Provides sufficient and current context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Uses an appropriate, ethical and transparent method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Aligns evidence, analysis and conclusions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Acknowledges limitations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Identifies implications or future research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When the outcome is rejection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942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Common reasons include: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Poor fit with the journal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Weak research design or ethical concerns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Claims not supported by the data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Insufficient contribution to the field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Unclear structure or poor-quality writing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Rejection is a speed bump: extract the learning, revise strategically and choose the next destination.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 tip: Read the rejection letter twice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first reading may feel personal. The second can reveal practical guidance.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Look for concerns you can address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Discuss technical feedback with collaborators or mentors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Note whether the editor signals that a revised version may be viable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Improve the manuscript before sending it elsewhere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Adapted from advice by Prof. Debra Meyer.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 tip: Build a submission practice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rejection-free record may simply mean the work is not being submitted often enough.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Set realistic submission goals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Expect some rejection as part of the process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feedback to strengthen the next version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Keep the paper moving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Adapted from advice by Prof. Richard Ballard and Kim Liao’s “100 rejections” approach.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 tip: Learn how scholars become scholars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Academic publishing is one part of a broader scholarly identity.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Read reflective accounts of academic careers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Observe how established scholars frame contributions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Participate in writing communities and workshops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Build relationships across disciplines and career stages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Recommended resource: On Becoming a Scholar, co-edited by Jonathan Jansen.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 tip: Get the foundations right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strong paper begins before the writing.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Frame a clear, attainable research question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Select a methodology suited to that question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Align data collection and analysis with the design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Secure ethics approval and permissions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Test the foundations with an experienced colleague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Then keep moving the work forward consistently. — Dr Andre van Zyl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36850-ECB9-B1F6-2339-828A285AC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966" y="1164265"/>
            <a:ext cx="7886700" cy="4351338"/>
          </a:xfrm>
        </p:spPr>
        <p:txBody>
          <a:bodyPr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Segment 1: Navigating the academic publication journey</a:t>
            </a:r>
          </a:p>
          <a:p>
            <a:pPr marL="22" indent="-12"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11111"/>
                </a:solidFill>
                <a:latin typeface="Arial"/>
                <a:ea typeface="Arial"/>
                <a:cs typeface="Arial"/>
              </a:rPr>
              <a:t>Understanding the process and personal attributes</a:t>
            </a:r>
          </a:p>
          <a:p>
            <a:pPr marL="22" indent="-12"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11111"/>
                </a:solidFill>
                <a:latin typeface="Arial"/>
                <a:ea typeface="Arial"/>
                <a:cs typeface="Arial"/>
              </a:rPr>
              <a:t>Mapping submission, peer review and publication outcomes</a:t>
            </a:r>
          </a:p>
          <a:p>
            <a:pPr marL="22" indent="-12"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11111"/>
                </a:solidFill>
                <a:latin typeface="Arial"/>
                <a:ea typeface="Arial"/>
                <a:cs typeface="Arial"/>
              </a:rPr>
              <a:t>Breakout discussion and advice from published researchers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Segment 2: Developing the paper and the author</a:t>
            </a:r>
          </a:p>
          <a:p>
            <a:pPr marL="22" indent="-12"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11111"/>
                </a:solidFill>
                <a:latin typeface="Arial"/>
                <a:ea typeface="Arial"/>
                <a:cs typeface="Arial"/>
              </a:rPr>
              <a:t>Choosing the best scholarly format for your data or idea</a:t>
            </a:r>
          </a:p>
          <a:p>
            <a:pPr marL="22" indent="-12"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11111"/>
                </a:solidFill>
                <a:latin typeface="Arial"/>
                <a:ea typeface="Arial"/>
                <a:cs typeface="Arial"/>
              </a:rPr>
              <a:t>Writing a clear, publishable paper and understanding editors</a:t>
            </a:r>
          </a:p>
          <a:p>
            <a:pPr marL="22" indent="-12"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11111"/>
                </a:solidFill>
                <a:latin typeface="Arial"/>
                <a:ea typeface="Arial"/>
                <a:cs typeface="Arial"/>
              </a:rPr>
              <a:t>Using AI responsibly while developing scholarly voice</a:t>
            </a: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Lesson plan outline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2355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Harvest the learning from the journey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Become familiar with the steps rather than fearing them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the support available through mentors, peers and libraries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Read journal guidance before you write and submit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Treat feedback as information for improvement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Cultivate resilience and a growth mindset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goal is not a journey without obstacles—it is the capacity to navigate them.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A0C61-C6C4-442C-7969-71464BFD0414}"/>
              </a:ext>
            </a:extLst>
          </p:cNvPr>
          <p:cNvSpPr>
            <a:spLocks noGrp="1"/>
          </p:cNvSpPr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834AE-9319-9EF8-F5A3-8FDEB7937116}"/>
              </a:ext>
            </a:extLst>
          </p:cNvPr>
          <p:cNvSpPr>
            <a:spLocks noGrp="1"/>
          </p:cNvSpPr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FAE02F-8F2C-A6BB-DDEF-84D96F77C6E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A1326-B404-E962-B5C5-4B3B48D3A569}"/>
              </a:ext>
            </a:extLst>
          </p:cNvPr>
          <p:cNvSpPr>
            <a:spLocks noGrp="1"/>
          </p:cNvSpPr>
          <p:nvPr/>
        </p:nvSpPr>
        <p:spPr>
          <a:xfrm>
            <a:off x="2630383" y="1680772"/>
            <a:ext cx="6513617" cy="2585323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5000"/>
              </a:lnSpc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3400" b="1">
                <a:solidFill>
                  <a:srgbClr val="D99B00"/>
                </a:solidFill>
                <a:latin typeface="Arial"/>
                <a:ea typeface="Arial"/>
                <a:cs typeface="Arial"/>
              </a:rPr>
              <a:t>DEVELOPING THE PAPER</a:t>
            </a:r>
          </a:p>
          <a:p>
            <a:pPr algn="ctr">
              <a:lnSpc>
                <a:spcPct val="95000"/>
              </a:lnSpc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3400" b="1">
                <a:solidFill>
                  <a:srgbClr val="D99B00"/>
                </a:solidFill>
                <a:latin typeface="Arial"/>
                <a:ea typeface="Arial"/>
                <a:cs typeface="Arial"/>
              </a:rPr>
              <a:t>AND THE AUTHOR</a:t>
            </a:r>
          </a:p>
        </p:txBody>
      </p:sp>
      <p:pic>
        <p:nvPicPr>
          <p:cNvPr id="17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C8D28C-8641-BF4D-765D-E2E215B5345C}"/>
              </a:ext>
            </a:extLst>
          </p:cNvPr>
          <p:cNvSpPr>
            <a:spLocks noGrp="1"/>
          </p:cNvSpPr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2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17597-5EED-01EB-4D54-1C7740366D3E}"/>
              </a:ext>
            </a:extLst>
          </p:cNvPr>
          <p:cNvSpPr>
            <a:spLocks noGrp="1"/>
          </p:cNvSpPr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i="1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3519088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>
            <a:spLocks noGrp="1"/>
          </p:cNvSpPr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>
            <a:spLocks noGrp="1"/>
          </p:cNvSpPr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>
            <a:spLocks noGrp="1"/>
          </p:cNvSpPr>
          <p:nvPr/>
        </p:nvSpPr>
        <p:spPr>
          <a:xfrm>
            <a:off x="2630383" y="1680359"/>
            <a:ext cx="6513617" cy="393954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5000"/>
              </a:lnSpc>
              <a:spcAft>
                <a:spcPts val="0"/>
              </a:spcAft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3200" b="1">
                <a:solidFill>
                  <a:srgbClr val="D99B00"/>
                </a:solidFill>
                <a:latin typeface="Arial"/>
                <a:ea typeface="Arial"/>
                <a:cs typeface="Arial"/>
              </a:rPr>
              <a:t>SCHOLARLY COMMUNICATION</a:t>
            </a:r>
          </a:p>
          <a:p>
            <a:pPr>
              <a:lnSpc>
                <a:spcPct val="95000"/>
              </a:lnSpc>
              <a:spcAft>
                <a:spcPts val="0"/>
              </a:spcAft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3200" b="1">
                <a:solidFill>
                  <a:srgbClr val="D99B00"/>
                </a:solidFill>
                <a:latin typeface="Arial"/>
                <a:ea typeface="Arial"/>
                <a:cs typeface="Arial"/>
              </a:rPr>
              <a:t>&amp; AUTHOR IDENTITY</a:t>
            </a:r>
          </a:p>
          <a:p>
            <a:pPr>
              <a:lnSpc>
                <a:spcPct val="95000"/>
              </a:lnSpc>
              <a:spcAft>
                <a:spcPts val="3"/>
              </a:spcAft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1000">
                <a:solidFill>
                  <a:srgbClr val="D99B00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95000"/>
              </a:lnSpc>
              <a:spcAft>
                <a:spcPts val="1"/>
              </a:spcAft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1700">
                <a:solidFill>
                  <a:srgbClr val="D99B00"/>
                </a:solidFill>
                <a:latin typeface="Arial"/>
                <a:ea typeface="Arial"/>
                <a:cs typeface="Arial"/>
              </a:rPr>
              <a:t>Presenter: Prof. Joleen Steyn Kotze (PhD)</a:t>
            </a:r>
          </a:p>
          <a:p>
            <a:pPr>
              <a:lnSpc>
                <a:spcPct val="95000"/>
              </a:lnSpc>
              <a:spcAft>
                <a:spcPts val="1"/>
              </a:spcAft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1700">
                <a:solidFill>
                  <a:srgbClr val="D99B00"/>
                </a:solidFill>
                <a:latin typeface="Arial"/>
                <a:ea typeface="Arial"/>
                <a:cs typeface="Arial"/>
              </a:rPr>
              <a:t>Chief Research Specialist, DCES Division of HSRC</a:t>
            </a:r>
          </a:p>
          <a:p>
            <a:pPr>
              <a:lnSpc>
                <a:spcPct val="95000"/>
              </a:lnSpc>
              <a:spcAft>
                <a:spcPts val="1"/>
              </a:spcAft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1700">
                <a:solidFill>
                  <a:srgbClr val="D99B00"/>
                </a:solidFill>
                <a:latin typeface="Arial"/>
                <a:ea typeface="Arial"/>
                <a:cs typeface="Arial"/>
              </a:rPr>
              <a:t>01 August 2026</a:t>
            </a:r>
          </a:p>
        </p:txBody>
      </p:sp>
      <p:pic>
        <p:nvPicPr>
          <p:cNvPr id="17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>
            <a:spLocks noGrp="1"/>
          </p:cNvSpPr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2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>
            <a:spLocks noGrp="1"/>
          </p:cNvSpPr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i="1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487837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From research idea to scholarly contribution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Understand different forms of scholarly communication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Identify the best fit for your data, evidence or idea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Apply scientific principles and a publishable structure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 err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Recognise</a:t>
            </a: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what editors are—and are not—looking for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AI responsibly during article development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Develop confidence in your voice and identity as a writer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Review paper or research paper?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28575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research paper presents and analyses original evidence.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5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review paper </a:t>
            </a:r>
            <a:r>
              <a:rPr sz="1500" b="0" dirty="0" err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synthesises</a:t>
            </a: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and critically evaluates an existing body of knowledge.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Both require a clear question, </a:t>
            </a:r>
            <a:r>
              <a:rPr lang="en-US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transparent approach, a coherent argument, and a</a:t>
            </a: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meaningful contribution. The right choice depends on what you </a:t>
            </a:r>
            <a:r>
              <a:rPr lang="en-US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have </a:t>
            </a: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and what you want the reader to learn.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is the best fit for your idea?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Think of a paper you are writing—or want to write.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5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Discuss in your group: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evidence or material do you have?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Are you producing new findings or </a:t>
            </a:r>
            <a:r>
              <a:rPr sz="1500" dirty="0" err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synthesising</a:t>
            </a: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existing knowledge?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Who needs to read this paper?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contribution can you make?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Which article type best serves that purpose</a:t>
            </a:r>
            <a:r>
              <a:rPr lang="en-US"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and why?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Research and review papers answer different needs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RESEARCH PAPER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Reports original data and analysis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Explains methods, results and interpretation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Contributes new empirical evidence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REVIEW PAPER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 err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Synthesises</a:t>
            </a: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an existing evidence base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Uses an explicit search or conceptual approach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Identifies patterns, debates and knowledge gaps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Reflective exercise: What makes a good paper?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Join the </a:t>
            </a:r>
            <a:r>
              <a:rPr sz="1500" b="0" dirty="0" err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Slido</a:t>
            </a: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word cloud.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 one or two words, identify the quality you believe matters most in a publishable journal article.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 responses appear, consider: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Which qualities concern the evidence?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Which concern the argument?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Which concern the reader’s experience?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good paper makes its contribution visible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Purposeful: answers a worthwhile and clearly framed question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Rigorous: uses evidence and methods appropriate to the claim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Coherent: aligns question, literature, method, findings and conclusion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Clear: communicates complex ideas precisely and economically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Ethical: represents participants, sources and limitations responsibly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Relevant: explains why the contribution matters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Build a structure the reader can follow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INTRODUCTION — What is the problem and contribution?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LITERATURE — What is known, debated or missing?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METHOD — How was the evidence generated and analysed?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RESULTS — What did the study find?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DISCUSSION — What do the findings mean?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CONCLUSION — What changes because of this paper?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Adapt the structure to the discipline and article type.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Session objectives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By the end of the session, you should be able to: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Navigate the major stages of academic publication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Identify the paper type that best fits your data or idea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Apply principles of clear, concise and publishable writing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Interpret what editors are—and are not—looking for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AI responsibly without surrendering scholarly judgement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Articulate your academic voice and author identity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editors look for—and reject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9440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EDITORS LOOK FOR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Fit with the journal and its readers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clear, original and significant contribution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Rigorous methods and ethical scholarship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Coherent argument and readable writing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EDITORS DO NOT LOOK FOR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generic paper submitted indiscriminately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Inflated claims unsupported by evidence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Avoidable guideline, structure or citation problems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AI supports writing; you remain accountable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generative AI as a thinking, drafting and editing partner—not as an author, evidence source or substitute for judgement.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useful rule:</a:t>
            </a:r>
          </a:p>
          <a:p>
            <a:pPr marL="28575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You own every claim, citation and sentence.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5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AI may accelerate the process. It cannot carry accountability.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5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Best use: clarify • challenge • refine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AI selectively across the article journey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FRAME — Test the research question, argument and structure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DRAFT — Generate outlines or alternative wording from your own notes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STRENGTHEN — Surface counterarguments, gaps and reviewer questions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POLISH — Improve clarity, flow, abstracts, titles and response letters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Prompt with context: purpose + audience + material + task + constraints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Before submission, apply the human-author test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Verify every fact, quotation, calculation and reference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Protect confidential, identifiable and unpublished material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Rewrite critically so the paper retains your scholarly voice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Check the journal’s AI policy and disclose use where required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Ensure every author accepts full responsibility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If you cannot defend it without AI, it is not ready to publish.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Know the why of what you write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fashionable topic may attract attention without sustaining motivation.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Name the problem you care about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Identify who is affected by it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Clarify what you want readers to understand or reconsider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Connect the paper to your longer scholarly agenda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Purpose gives the work direction when the writing becomes difficult.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228600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Your scholarly voice is how readers encounter your thinking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yourself: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Which experiences, habits and beliefs shape me as a writer?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Am I comfortable with the version of myself presented in my writing?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is my point of view on this subject?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Can a reader distinguish my contribution from the literature I cite?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Voice is not decoration</a:t>
            </a:r>
            <a:r>
              <a:rPr lang="en-US"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 I</a:t>
            </a: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 is clear, confident intellectual positioning.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Two-minute elevator conversation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942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Imagine you meet the CEO on the way into an elevator. You have </a:t>
            </a:r>
            <a:r>
              <a:rPr lang="en-US"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one </a:t>
            </a: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minutes to explain your current paper.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Communicate: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problem or question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Why it matters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you did or will do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central insight or expected contribution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Be concise, clear and conversational.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Reflect on the elevator conversation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Describe the experience in one word.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Then discuss: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was easiest to explain?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Where did you become vague or overloaded?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Did the contribution become clear quickly?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would you remove or sharpen next time?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If the paper cannot be explained simply, the argument may need further refinement.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Distilling our learning together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Complete these three sentences: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One publication step I understand more clearly is…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One way I will use AI responsibly is…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One quality I want readers to </a:t>
            </a:r>
            <a:r>
              <a:rPr sz="1500" dirty="0" err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recognise</a:t>
            </a: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in my scholarly voice is…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Choose one concrete action you will take on your paper this week</a:t>
            </a: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AD469-208D-5480-8937-C11B37CD4D46}"/>
              </a:ext>
            </a:extLst>
          </p:cNvPr>
          <p:cNvSpPr>
            <a:spLocks noGrp="1"/>
          </p:cNvSpPr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62F9E-98B5-47B8-B0C6-DDB896D5FDF5}"/>
              </a:ext>
            </a:extLst>
          </p:cNvPr>
          <p:cNvSpPr>
            <a:spLocks noGrp="1"/>
          </p:cNvSpPr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8A5ED0-0915-EEAC-060B-9A86D569A40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89615-FB6D-D0DC-4AC3-5D115ABBC836}"/>
              </a:ext>
            </a:extLst>
          </p:cNvPr>
          <p:cNvSpPr>
            <a:spLocks noGrp="1"/>
          </p:cNvSpPr>
          <p:nvPr/>
        </p:nvSpPr>
        <p:spPr>
          <a:xfrm>
            <a:off x="2630383" y="1393693"/>
            <a:ext cx="6513617" cy="341632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5000"/>
              </a:lnSpc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3400" b="1">
                <a:solidFill>
                  <a:srgbClr val="D99B00"/>
                </a:solidFill>
                <a:latin typeface="Arial"/>
                <a:ea typeface="Arial"/>
                <a:cs typeface="Arial"/>
              </a:rPr>
              <a:t>Thank you</a:t>
            </a:r>
          </a:p>
          <a:p>
            <a:endParaRPr sz="3400" b="1">
              <a:solidFill>
                <a:srgbClr val="D99B00"/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95000"/>
              </a:lnSpc>
              <a:buNone/>
              <a:defRPr>
                <a:solidFill>
                  <a:srgbClr val="D99B00"/>
                </a:solidFill>
                <a:latin typeface="Arial"/>
                <a:ea typeface="Arial"/>
                <a:cs typeface="Arial"/>
              </a:defRPr>
            </a:pPr>
            <a:r>
              <a:rPr sz="3400" b="1">
                <a:solidFill>
                  <a:srgbClr val="D99B00"/>
                </a:solidFill>
                <a:latin typeface="Arial"/>
                <a:ea typeface="Arial"/>
                <a:cs typeface="Arial"/>
              </a:rPr>
              <a:t>What is your key takeaway?</a:t>
            </a:r>
          </a:p>
        </p:txBody>
      </p:sp>
      <p:pic>
        <p:nvPicPr>
          <p:cNvPr id="17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EC92B7-3219-0F65-8925-E1B69A4EEF22}"/>
              </a:ext>
            </a:extLst>
          </p:cNvPr>
          <p:cNvSpPr>
            <a:spLocks noGrp="1"/>
          </p:cNvSpPr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21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1967-3BCC-4464-78BC-305AFF6B4A5D}"/>
              </a:ext>
            </a:extLst>
          </p:cNvPr>
          <p:cNvSpPr>
            <a:spLocks noGrp="1"/>
          </p:cNvSpPr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i="1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372977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publication journey is rarely linear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Academic publishing can involve speed bumps, detours and unexpected breakthroughs.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Progress is iterative rather than perfect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Feedback is part of knowledge development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Rejection is an outcome—not an identity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Each cycle can strengthen the paper and the researcher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Personal attributes that sustain publication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22" indent="-12"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Honesty: represent evidence, limitations and contributions accurately</a:t>
            </a:r>
          </a:p>
          <a:p>
            <a:pPr marL="22" indent="-12"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Humility: remain open to feedback and revision</a:t>
            </a:r>
          </a:p>
          <a:p>
            <a:pPr marL="22" indent="-12"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Perseverance: continue through uncertainty, delay and rejection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“Growth must be chosen over and over again; fear must be overcome over and over again.” — Abraham Maslow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Cultivate a growth mindset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Treat publishing as a capability developed through practice.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Challenges create opportunities to learn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Critical feedback can improve the work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Revision is evidence of development, not failure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Consistent progress matters more than immediate perfection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“Picture your brain forming new connections as you meet the challenge and learn. Keep going.” — Dweck (2006:53)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academic publication journey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1. Select an appropriate journal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2. Prepare the manuscript for that journal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3. Submit the manuscript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4. Engage with peer review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5. Revise, resubmit or redirect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6. Manage acceptance, rejection and publication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Choose the publication model knowingly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Closed: readers or institutions pay for access; copyright arrangements vary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Hybrid: authors may choose subscription or open-access publication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Open access: research is freely available, sometimes with an APC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 tip: Ask your library about grants, institutional agreements and Read-and-Publish arrangements before paying an APC.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>
            <a:spLocks noGrp="1"/>
          </p:cNvSpPr>
          <p:nvPr/>
        </p:nvSpPr>
        <p:spPr>
          <a:xfrm>
            <a:off x="1050966" y="118571"/>
            <a:ext cx="8009906" cy="155448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  <a:buNone/>
              <a:defRPr sz="21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Step 1: Select the right journal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>
            <a:spLocks noGrp="1"/>
          </p:cNvSpPr>
          <p:nvPr/>
        </p:nvSpPr>
        <p:spPr>
          <a:xfrm>
            <a:off x="1050965" y="1347849"/>
            <a:ext cx="7647709" cy="2462213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Match your topic, contribution and audience to the journal’s scope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Read several recent articles from the journal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publisher journal-finder tools as a starting point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Check indexing and the current DHET-accredited journal list</a:t>
            </a:r>
          </a:p>
          <a:p>
            <a:pPr marL="285760" indent="-285750">
              <a:lnSpc>
                <a:spcPct val="105000"/>
              </a:lnSpc>
              <a:spcAft>
                <a:spcPts val="2"/>
              </a:spcAft>
              <a:buFont typeface="Arial" panose="020B0604020202020204" pitchFamily="34" charset="0"/>
              <a:buChar char="•"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Investigate editorial practices and warning signs of predatory publishing</a:t>
            </a:r>
          </a:p>
          <a:p>
            <a:pPr>
              <a:lnSpc>
                <a:spcPct val="105000"/>
              </a:lnSpc>
              <a:spcAft>
                <a:spcPts val="3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>
              <a:lnSpc>
                <a:spcPct val="105000"/>
              </a:lnSpc>
              <a:spcAft>
                <a:spcPts val="2"/>
              </a:spcAft>
              <a:buNone/>
              <a:defRPr sz="15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 dirty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Pro tip: Journal fit is a strategic decision, not an afterthought.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>
            <a:spLocks noGrp="1"/>
          </p:cNvSpPr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2236</Words>
  <Application>Microsoft Macintosh PowerPoint</Application>
  <DocSecurity>0</DocSecurity>
  <PresentationFormat>On-screen Show (4:3)</PresentationFormat>
  <Paragraphs>325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Joleen Steyn Kotze</cp:lastModifiedBy>
  <cp:revision>1</cp:revision>
  <dcterms:created xsi:type="dcterms:W3CDTF">2026-07-21T09:50:08Z</dcterms:created>
  <dcterms:modified xsi:type="dcterms:W3CDTF">2026-07-21T10:24:46Z</dcterms:modified>
</cp:coreProperties>
</file>