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67" r:id="rId4"/>
    <p:sldId id="257" r:id="rId5"/>
    <p:sldId id="270" r:id="rId6"/>
    <p:sldId id="271" r:id="rId7"/>
    <p:sldId id="272" r:id="rId8"/>
    <p:sldId id="273" r:id="rId9"/>
    <p:sldId id="274" r:id="rId10"/>
    <p:sldId id="269" r:id="rId11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9610"/>
    <a:srgbClr val="222B56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4658"/>
  </p:normalViewPr>
  <p:slideViewPr>
    <p:cSldViewPr snapToGrid="0">
      <p:cViewPr varScale="1">
        <p:scale>
          <a:sx n="56" d="100"/>
          <a:sy n="56" d="100"/>
        </p:scale>
        <p:origin x="18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mendeley.com/guides" TargetMode="External"/><Relationship Id="rId7" Type="http://schemas.openxmlformats.org/officeDocument/2006/relationships/hyperlink" Target="https://www.zotero.org/support/quick_start_guide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hyperlink" Target="https://www.youtube.com/watch?v=xRbtGtV0kFg" TargetMode="External"/><Relationship Id="rId5" Type="http://schemas.openxmlformats.org/officeDocument/2006/relationships/hyperlink" Target="https://www.youtube.com/user/EndNoteTraining" TargetMode="External"/><Relationship Id="rId4" Type="http://schemas.openxmlformats.org/officeDocument/2006/relationships/hyperlink" Target="https://clarivate.com/webofsciencegroup/support/endnot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804120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3124159" y="167178"/>
            <a:ext cx="651361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D69610"/>
                </a:solidFill>
              </a:rPr>
              <a:t>Principles of Referencing Using a Citation Software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r>
              <a:rPr lang="en-US" sz="3200" dirty="0">
                <a:solidFill>
                  <a:srgbClr val="D69610"/>
                </a:solidFill>
              </a:rPr>
              <a:t>Jacqueline Maseloane</a:t>
            </a:r>
          </a:p>
          <a:p>
            <a:r>
              <a:rPr lang="en-US" sz="3200" dirty="0">
                <a:solidFill>
                  <a:srgbClr val="D69610"/>
                </a:solidFill>
              </a:rPr>
              <a:t>28 July 2026</a:t>
            </a:r>
          </a:p>
          <a:p>
            <a:r>
              <a:rPr lang="en-US" sz="3200" dirty="0">
                <a:solidFill>
                  <a:srgbClr val="D69610"/>
                </a:solidFill>
              </a:rPr>
              <a:t>11h00-13h00</a:t>
            </a:r>
          </a:p>
          <a:p>
            <a:r>
              <a:rPr lang="en-US" sz="3200" dirty="0">
                <a:solidFill>
                  <a:srgbClr val="D69610"/>
                </a:solidFill>
              </a:rPr>
              <a:t>JLNMaseloane@hsrc.ac.za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1393693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US" sz="6600" b="1" dirty="0">
              <a:solidFill>
                <a:srgbClr val="D69610"/>
              </a:solidFill>
            </a:endParaRPr>
          </a:p>
          <a:p>
            <a:pPr algn="ctr"/>
            <a:r>
              <a:rPr lang="en-US" sz="6600" b="1" dirty="0">
                <a:solidFill>
                  <a:srgbClr val="D69610"/>
                </a:solidFill>
              </a:rPr>
              <a:t>Any questions?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BC70-3BEE-FE7A-AA12-3A56E4BB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BCDFC9-64FD-1437-89CB-C6E8E5CE0C8B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66DCA6-D1C8-2B6D-7653-76033D03B732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2660B6-514F-CF09-7553-7E4D66FDE2C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F48D6-4C15-461E-7DD4-07A901A58F6C}"/>
              </a:ext>
            </a:extLst>
          </p:cNvPr>
          <p:cNvSpPr txBox="1"/>
          <p:nvPr/>
        </p:nvSpPr>
        <p:spPr>
          <a:xfrm>
            <a:off x="2630383" y="168241"/>
            <a:ext cx="651361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D69610"/>
                </a:solidFill>
              </a:rPr>
              <a:t>Contents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96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Defining a bibliographic management tool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96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Core functionalities of a bibliographic management tool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96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Benefits of using a bibliographic management tool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96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Choosing a suitable bibliographic management tool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961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Common tasks you may want the software to perform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AE0CE102-16A8-F45C-360B-6EC3067B2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CBB25-25EB-A324-A81D-D9030FAC4647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F7D0BE-7C5B-52C6-C661-889F36348D9A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007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64265"/>
            <a:ext cx="7886700" cy="4351338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the end of the presentation, you should have the following basics: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 what a bibliographic management tool is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Why using a bibliographic management tool is beneficial for you as a researcher/academic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Gain insight into selecting a suitable bibliographic management tool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Enhance your digital skills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Lesson plan outline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235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9A673-A152-7171-2DF1-58E6785F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77CF5-ACDB-D69D-D92A-779E1E7F8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40D65-F30E-9CE4-3CC8-E1C02E19CA21}"/>
              </a:ext>
            </a:extLst>
          </p:cNvPr>
          <p:cNvSpPr txBox="1"/>
          <p:nvPr/>
        </p:nvSpPr>
        <p:spPr>
          <a:xfrm>
            <a:off x="1050966" y="118571"/>
            <a:ext cx="800990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a Bibliographic Management Tool?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B2734-06E3-F1A7-E694-5901EC0E287E}"/>
              </a:ext>
            </a:extLst>
          </p:cNvPr>
          <p:cNvSpPr txBox="1"/>
          <p:nvPr/>
        </p:nvSpPr>
        <p:spPr>
          <a:xfrm>
            <a:off x="1050966" y="1430145"/>
            <a:ext cx="76477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software used by researchers and scholars to assist with creating databases of bibliographic citations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produce bibliographies which can easily be inserted into word processing documents (dissertations, books, papers, etc.)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Citations may either be created within the software itself, or more commonly, downloaded from online bibliographic systems (databases) and the Internet.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indent="-285750">
              <a:buBlip>
                <a:blip r:embed="rId4"/>
              </a:buBlip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D1EF6-77CF-5B3D-2571-2DE0023C960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280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B6C9C-BC43-5580-1B7D-A125C2B3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712" y="365126"/>
            <a:ext cx="7390638" cy="1325563"/>
          </a:xfrm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Calibri" panose="020F0502020204030204"/>
                <a:ea typeface="+mn-ea"/>
                <a:cs typeface="+mn-cs"/>
              </a:rPr>
              <a:t>Helping you Choose a Bibliographic Management System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41EE7-DE6D-C03F-6F5F-D3B962C2F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92" y="1290831"/>
            <a:ext cx="7046215" cy="4276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D8A9F0-5DF8-470D-8A5A-E55EA0FC23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34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ACB82-8678-1A72-A44F-5CE2DE99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Calibri" panose="020F0502020204030204"/>
                <a:ea typeface="+mn-ea"/>
                <a:cs typeface="+mn-cs"/>
              </a:rPr>
              <a:t>Common Functions You May Want the System to Perform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13D7F6-354D-E6E6-253C-BD9842100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1475432"/>
            <a:ext cx="8534400" cy="42174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1184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A9710-5834-EF78-B4AB-65DF90AA8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65126"/>
            <a:ext cx="7482078" cy="1325563"/>
          </a:xfrm>
        </p:spPr>
        <p:txBody>
          <a:bodyPr/>
          <a:lstStyle/>
          <a:p>
            <a:pPr algn="ctr"/>
            <a:r>
              <a:rPr lang="en-ZA" b="1" dirty="0"/>
              <a:t>PDF Management Capabilities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D8A29-8946-1C6A-0D7A-D0276E762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99" y="1837944"/>
            <a:ext cx="7723838" cy="38232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C64DDE-E35B-5A2E-C477-07ABD3D802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287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9331-4A05-B8C0-749A-363B3293F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ZA" sz="3600" b="1" dirty="0"/>
              <a:t>Comparison of Organization, Management and Collaboration Capabilities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C539E-385F-B877-7AE3-59FBE703D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830600"/>
            <a:ext cx="8763000" cy="40825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5B0045-72BF-D75C-3A1A-552C6BDB18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7623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D36B5-3446-E052-B40D-8A7B4424D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/>
              <a:t>References and Help Guides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20191E-94D6-E9FA-72A7-7BC30E8B8D0F}"/>
              </a:ext>
            </a:extLst>
          </p:cNvPr>
          <p:cNvSpPr/>
          <p:nvPr/>
        </p:nvSpPr>
        <p:spPr>
          <a:xfrm>
            <a:off x="457200" y="1674843"/>
            <a:ext cx="78006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Mendeley</a:t>
            </a:r>
          </a:p>
          <a:p>
            <a:r>
              <a:rPr lang="en-ZA" dirty="0">
                <a:solidFill>
                  <a:prstClr val="black"/>
                </a:solidFill>
                <a:latin typeface="Calibri" panose="020F0502020204030204"/>
                <a:hlinkClick r:id="rId3"/>
              </a:rPr>
              <a:t>https://www.mendeley.com/guides</a:t>
            </a:r>
            <a:endParaRPr lang="en-ZA" dirty="0">
              <a:solidFill>
                <a:prstClr val="black"/>
              </a:solidFill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EndNote</a:t>
            </a:r>
          </a:p>
          <a:p>
            <a:r>
              <a:rPr lang="en-US" dirty="0">
                <a:solidFill>
                  <a:prstClr val="black"/>
                </a:solidFill>
                <a:latin typeface="Calibri" panose="020F0502020204030204"/>
                <a:hlinkClick r:id="rId4"/>
              </a:rPr>
              <a:t>https://clarivate.com/webofsciencegroup/support/endnote/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n-US" dirty="0">
                <a:solidFill>
                  <a:prstClr val="black"/>
                </a:solidFill>
                <a:latin typeface="Calibri" panose="020F0502020204030204"/>
                <a:hlinkClick r:id="rId5"/>
              </a:rPr>
              <a:t>https://www.youtube.com/user/EndNoteTraining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EndNote Web</a:t>
            </a:r>
          </a:p>
          <a:p>
            <a:r>
              <a:rPr lang="en-US" dirty="0">
                <a:solidFill>
                  <a:prstClr val="black"/>
                </a:solidFill>
                <a:latin typeface="Calibri" panose="020F0502020204030204"/>
                <a:hlinkClick r:id="rId6"/>
              </a:rPr>
              <a:t>https://www.youtube.com/watch?v=xRbtGtV0kFg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Zotero</a:t>
            </a:r>
            <a:endParaRPr lang="en-US" b="1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n-US" dirty="0">
                <a:solidFill>
                  <a:prstClr val="black"/>
                </a:solidFill>
                <a:latin typeface="Calibri" panose="020F0502020204030204"/>
                <a:hlinkClick r:id="rId7"/>
              </a:rPr>
              <a:t>https://www.zotero.org/support/quick_start_guide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30418-0DB8-F62E-3536-5A1FB79C669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81294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</TotalTime>
  <Words>330</Words>
  <Application>Microsoft Office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Helping you Choose a Bibliographic Management System </vt:lpstr>
      <vt:lpstr>Common Functions You May Want the System to Perform </vt:lpstr>
      <vt:lpstr>PDF Management Capabilities</vt:lpstr>
      <vt:lpstr>Comparison of Organization, Management and Collaboration Capabilities</vt:lpstr>
      <vt:lpstr>References and Help Guides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Il-haam Petersen</cp:lastModifiedBy>
  <cp:revision>10</cp:revision>
  <dcterms:created xsi:type="dcterms:W3CDTF">2025-07-08T05:08:55Z</dcterms:created>
  <dcterms:modified xsi:type="dcterms:W3CDTF">2026-07-20T07:53:21Z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47791F72-F142-4376-83F9-7DDEE00E09D2</vt:lpwstr>
  </property>
  <property fmtid="{D5CDD505-2E9C-101B-9397-08002B2CF9AE}" pid="3" name="ArticulatePath">
    <vt:lpwstr>Researcher Academy 2026_Referencing Tool</vt:lpwstr>
  </property>
</Properties>
</file>