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7" r:id="rId3"/>
    <p:sldId id="257" r:id="rId4"/>
    <p:sldId id="270" r:id="rId5"/>
    <p:sldId id="271" r:id="rId6"/>
    <p:sldId id="272" r:id="rId7"/>
    <p:sldId id="302" r:id="rId8"/>
    <p:sldId id="273" r:id="rId9"/>
    <p:sldId id="274" r:id="rId10"/>
    <p:sldId id="300" r:id="rId11"/>
    <p:sldId id="276" r:id="rId12"/>
    <p:sldId id="277" r:id="rId13"/>
    <p:sldId id="297" r:id="rId14"/>
    <p:sldId id="278" r:id="rId15"/>
    <p:sldId id="280" r:id="rId16"/>
    <p:sldId id="292" r:id="rId17"/>
    <p:sldId id="295" r:id="rId18"/>
    <p:sldId id="285" r:id="rId19"/>
    <p:sldId id="286" r:id="rId20"/>
    <p:sldId id="287" r:id="rId21"/>
    <p:sldId id="289" r:id="rId22"/>
    <p:sldId id="301" r:id="rId23"/>
    <p:sldId id="291" r:id="rId24"/>
    <p:sldId id="294" r:id="rId25"/>
    <p:sldId id="265" r:id="rId26"/>
    <p:sldId id="266" r:id="rId27"/>
    <p:sldId id="281" r:id="rId28"/>
    <p:sldId id="282" r:id="rId29"/>
    <p:sldId id="299" r:id="rId30"/>
    <p:sldId id="283" r:id="rId31"/>
    <p:sldId id="304" r:id="rId32"/>
    <p:sldId id="269"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FA791F-482D-EB9A-1A96-65826DC7250B}" name="Marilyn Angel Couch" initials="MAC" userId="S::MACouch@hsrc.ac.za::968580ca-80e1-4585-8eec-6443678922a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22B56"/>
    <a:srgbClr val="D69610"/>
    <a:srgbClr val="F3D678"/>
    <a:srgbClr val="71BFA4"/>
    <a:srgbClr val="D4DB9F"/>
    <a:srgbClr val="1495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75D31E-D0DD-FAC2-61E5-D4607D3CB5EC}" v="1" dt="2026-07-27T07:01:24.080"/>
    <p1510:client id="{9A0A73E6-EA70-96EE-79CD-82096CDC379F}" v="168" dt="2026-07-27T08:32:43.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82"/>
    <p:restoredTop sz="94658"/>
  </p:normalViewPr>
  <p:slideViewPr>
    <p:cSldViewPr snapToGrid="0">
      <p:cViewPr varScale="1">
        <p:scale>
          <a:sx n="59" d="100"/>
          <a:sy n="59" d="100"/>
        </p:scale>
        <p:origin x="184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lyn Angel Couch" userId="S::macouch@hsrc.ac.za::968580ca-80e1-4585-8eec-6443678922a0" providerId="AD" clId="Web-{7D75D31E-D0DD-FAC2-61E5-D4607D3CB5EC}"/>
    <pc:docChg chg="delSld">
      <pc:chgData name="Marilyn Angel Couch" userId="S::macouch@hsrc.ac.za::968580ca-80e1-4585-8eec-6443678922a0" providerId="AD" clId="Web-{7D75D31E-D0DD-FAC2-61E5-D4607D3CB5EC}" dt="2026-07-27T07:01:24.080" v="0"/>
      <pc:docMkLst>
        <pc:docMk/>
      </pc:docMkLst>
      <pc:sldChg chg="del">
        <pc:chgData name="Marilyn Angel Couch" userId="S::macouch@hsrc.ac.za::968580ca-80e1-4585-8eec-6443678922a0" providerId="AD" clId="Web-{7D75D31E-D0DD-FAC2-61E5-D4607D3CB5EC}" dt="2026-07-27T07:01:24.080" v="0"/>
        <pc:sldMkLst>
          <pc:docMk/>
          <pc:sldMk cId="3987753116" sldId="279"/>
        </pc:sldMkLst>
      </pc:sldChg>
    </pc:docChg>
  </pc:docChgLst>
  <pc:docChgLst>
    <pc:chgData name="Marilyn Angel Couch" userId="S::macouch@hsrc.ac.za::968580ca-80e1-4585-8eec-6443678922a0" providerId="AD" clId="Web-{9A0A73E6-EA70-96EE-79CD-82096CDC379F}"/>
    <pc:docChg chg="addSld delSld modSld sldOrd">
      <pc:chgData name="Marilyn Angel Couch" userId="S::macouch@hsrc.ac.za::968580ca-80e1-4585-8eec-6443678922a0" providerId="AD" clId="Web-{9A0A73E6-EA70-96EE-79CD-82096CDC379F}" dt="2026-07-27T08:32:43.625" v="164" actId="20577"/>
      <pc:docMkLst>
        <pc:docMk/>
      </pc:docMkLst>
      <pc:sldChg chg="modSp">
        <pc:chgData name="Marilyn Angel Couch" userId="S::macouch@hsrc.ac.za::968580ca-80e1-4585-8eec-6443678922a0" providerId="AD" clId="Web-{9A0A73E6-EA70-96EE-79CD-82096CDC379F}" dt="2026-07-27T07:34:55.310" v="12" actId="20577"/>
        <pc:sldMkLst>
          <pc:docMk/>
          <pc:sldMk cId="2512809403" sldId="257"/>
        </pc:sldMkLst>
        <pc:spChg chg="mod">
          <ac:chgData name="Marilyn Angel Couch" userId="S::macouch@hsrc.ac.za::968580ca-80e1-4585-8eec-6443678922a0" providerId="AD" clId="Web-{9A0A73E6-EA70-96EE-79CD-82096CDC379F}" dt="2026-07-27T07:34:55.310" v="12" actId="20577"/>
          <ac:spMkLst>
            <pc:docMk/>
            <pc:sldMk cId="2512809403" sldId="257"/>
            <ac:spMk id="3" creationId="{59CB2734-06E3-F1A7-E694-5901EC0E287E}"/>
          </ac:spMkLst>
        </pc:spChg>
      </pc:sldChg>
      <pc:sldChg chg="modSp">
        <pc:chgData name="Marilyn Angel Couch" userId="S::macouch@hsrc.ac.za::968580ca-80e1-4585-8eec-6443678922a0" providerId="AD" clId="Web-{9A0A73E6-EA70-96EE-79CD-82096CDC379F}" dt="2026-07-27T08:32:43.625" v="164" actId="20577"/>
        <pc:sldMkLst>
          <pc:docMk/>
          <pc:sldMk cId="3192355601" sldId="267"/>
        </pc:sldMkLst>
        <pc:spChg chg="mod">
          <ac:chgData name="Marilyn Angel Couch" userId="S::macouch@hsrc.ac.za::968580ca-80e1-4585-8eec-6443678922a0" providerId="AD" clId="Web-{9A0A73E6-EA70-96EE-79CD-82096CDC379F}" dt="2026-07-27T08:32:43.625" v="164" actId="20577"/>
          <ac:spMkLst>
            <pc:docMk/>
            <pc:sldMk cId="3192355601" sldId="267"/>
            <ac:spMk id="3" creationId="{6B236850-ECB9-B1F6-2339-828A285AC94F}"/>
          </ac:spMkLst>
        </pc:spChg>
      </pc:sldChg>
      <pc:sldChg chg="addSp delSp modSp">
        <pc:chgData name="Marilyn Angel Couch" userId="S::macouch@hsrc.ac.za::968580ca-80e1-4585-8eec-6443678922a0" providerId="AD" clId="Web-{9A0A73E6-EA70-96EE-79CD-82096CDC379F}" dt="2026-07-27T07:42:06.733" v="23" actId="14100"/>
        <pc:sldMkLst>
          <pc:docMk/>
          <pc:sldMk cId="1327099728" sldId="272"/>
        </pc:sldMkLst>
        <pc:picChg chg="add del mod modCrop">
          <ac:chgData name="Marilyn Angel Couch" userId="S::macouch@hsrc.ac.za::968580ca-80e1-4585-8eec-6443678922a0" providerId="AD" clId="Web-{9A0A73E6-EA70-96EE-79CD-82096CDC379F}" dt="2026-07-27T07:41:54.483" v="19"/>
          <ac:picMkLst>
            <pc:docMk/>
            <pc:sldMk cId="1327099728" sldId="272"/>
            <ac:picMk id="3" creationId="{6AFCA196-3099-29BC-A567-77DC44D4FAF6}"/>
          </ac:picMkLst>
        </pc:picChg>
        <pc:picChg chg="del">
          <ac:chgData name="Marilyn Angel Couch" userId="S::macouch@hsrc.ac.za::968580ca-80e1-4585-8eec-6443678922a0" providerId="AD" clId="Web-{9A0A73E6-EA70-96EE-79CD-82096CDC379F}" dt="2026-07-27T07:41:46.280" v="15"/>
          <ac:picMkLst>
            <pc:docMk/>
            <pc:sldMk cId="1327099728" sldId="272"/>
            <ac:picMk id="5" creationId="{B2669C81-4D25-0BE3-8CD5-22AEC2059F4F}"/>
          </ac:picMkLst>
        </pc:picChg>
        <pc:picChg chg="mod">
          <ac:chgData name="Marilyn Angel Couch" userId="S::macouch@hsrc.ac.za::968580ca-80e1-4585-8eec-6443678922a0" providerId="AD" clId="Web-{9A0A73E6-EA70-96EE-79CD-82096CDC379F}" dt="2026-07-27T07:42:06.733" v="23" actId="14100"/>
          <ac:picMkLst>
            <pc:docMk/>
            <pc:sldMk cId="1327099728" sldId="272"/>
            <ac:picMk id="8" creationId="{221CBF0A-1B21-11D0-2DAE-06B979294510}"/>
          </ac:picMkLst>
        </pc:picChg>
      </pc:sldChg>
      <pc:sldChg chg="modSp">
        <pc:chgData name="Marilyn Angel Couch" userId="S::macouch@hsrc.ac.za::968580ca-80e1-4585-8eec-6443678922a0" providerId="AD" clId="Web-{9A0A73E6-EA70-96EE-79CD-82096CDC379F}" dt="2026-07-27T07:46:47.045" v="67" actId="1076"/>
        <pc:sldMkLst>
          <pc:docMk/>
          <pc:sldMk cId="4190919231" sldId="273"/>
        </pc:sldMkLst>
        <pc:spChg chg="mod">
          <ac:chgData name="Marilyn Angel Couch" userId="S::macouch@hsrc.ac.za::968580ca-80e1-4585-8eec-6443678922a0" providerId="AD" clId="Web-{9A0A73E6-EA70-96EE-79CD-82096CDC379F}" dt="2026-07-27T07:45:14.077" v="50" actId="14100"/>
          <ac:spMkLst>
            <pc:docMk/>
            <pc:sldMk cId="4190919231" sldId="273"/>
            <ac:spMk id="2" creationId="{B7967815-E727-4630-D9C0-94816D4F1A10}"/>
          </ac:spMkLst>
        </pc:spChg>
        <pc:spChg chg="mod">
          <ac:chgData name="Marilyn Angel Couch" userId="S::macouch@hsrc.ac.za::968580ca-80e1-4585-8eec-6443678922a0" providerId="AD" clId="Web-{9A0A73E6-EA70-96EE-79CD-82096CDC379F}" dt="2026-07-27T07:45:49.608" v="64" actId="14100"/>
          <ac:spMkLst>
            <pc:docMk/>
            <pc:sldMk cId="4190919231" sldId="273"/>
            <ac:spMk id="3" creationId="{8D905668-5078-0974-03D4-395233D71EC4}"/>
          </ac:spMkLst>
        </pc:spChg>
        <pc:picChg chg="mod">
          <ac:chgData name="Marilyn Angel Couch" userId="S::macouch@hsrc.ac.za::968580ca-80e1-4585-8eec-6443678922a0" providerId="AD" clId="Web-{9A0A73E6-EA70-96EE-79CD-82096CDC379F}" dt="2026-07-27T07:46:47.045" v="67" actId="1076"/>
          <ac:picMkLst>
            <pc:docMk/>
            <pc:sldMk cId="4190919231" sldId="273"/>
            <ac:picMk id="5" creationId="{39886A4D-10DA-72A0-5251-9ACFE593E1C7}"/>
          </ac:picMkLst>
        </pc:picChg>
      </pc:sldChg>
      <pc:sldChg chg="modSp">
        <pc:chgData name="Marilyn Angel Couch" userId="S::macouch@hsrc.ac.za::968580ca-80e1-4585-8eec-6443678922a0" providerId="AD" clId="Web-{9A0A73E6-EA70-96EE-79CD-82096CDC379F}" dt="2026-07-27T07:48:07.092" v="73" actId="1076"/>
        <pc:sldMkLst>
          <pc:docMk/>
          <pc:sldMk cId="1401567387" sldId="274"/>
        </pc:sldMkLst>
        <pc:spChg chg="mod">
          <ac:chgData name="Marilyn Angel Couch" userId="S::macouch@hsrc.ac.za::968580ca-80e1-4585-8eec-6443678922a0" providerId="AD" clId="Web-{9A0A73E6-EA70-96EE-79CD-82096CDC379F}" dt="2026-07-27T07:47:55.092" v="70" actId="14100"/>
          <ac:spMkLst>
            <pc:docMk/>
            <pc:sldMk cId="1401567387" sldId="274"/>
            <ac:spMk id="4" creationId="{B01738D9-2849-E7F1-F87C-3345ED78917C}"/>
          </ac:spMkLst>
        </pc:spChg>
        <pc:spChg chg="mod">
          <ac:chgData name="Marilyn Angel Couch" userId="S::macouch@hsrc.ac.za::968580ca-80e1-4585-8eec-6443678922a0" providerId="AD" clId="Web-{9A0A73E6-EA70-96EE-79CD-82096CDC379F}" dt="2026-07-27T07:48:01.936" v="71" actId="14100"/>
          <ac:spMkLst>
            <pc:docMk/>
            <pc:sldMk cId="1401567387" sldId="274"/>
            <ac:spMk id="7" creationId="{4C26076A-E00B-F81B-6F00-36E1CFC0870F}"/>
          </ac:spMkLst>
        </pc:spChg>
        <pc:spChg chg="mod">
          <ac:chgData name="Marilyn Angel Couch" userId="S::macouch@hsrc.ac.za::968580ca-80e1-4585-8eec-6443678922a0" providerId="AD" clId="Web-{9A0A73E6-EA70-96EE-79CD-82096CDC379F}" dt="2026-07-27T07:48:07.092" v="73" actId="1076"/>
          <ac:spMkLst>
            <pc:docMk/>
            <pc:sldMk cId="1401567387" sldId="274"/>
            <ac:spMk id="8" creationId="{800A4369-2C42-E498-E09C-4779816A7B7E}"/>
          </ac:spMkLst>
        </pc:spChg>
        <pc:spChg chg="mod">
          <ac:chgData name="Marilyn Angel Couch" userId="S::macouch@hsrc.ac.za::968580ca-80e1-4585-8eec-6443678922a0" providerId="AD" clId="Web-{9A0A73E6-EA70-96EE-79CD-82096CDC379F}" dt="2026-07-27T07:48:05.092" v="72" actId="1076"/>
          <ac:spMkLst>
            <pc:docMk/>
            <pc:sldMk cId="1401567387" sldId="274"/>
            <ac:spMk id="9" creationId="{8336A28F-0D73-1FDF-6526-23C5C737C40D}"/>
          </ac:spMkLst>
        </pc:spChg>
        <pc:picChg chg="mod">
          <ac:chgData name="Marilyn Angel Couch" userId="S::macouch@hsrc.ac.za::968580ca-80e1-4585-8eec-6443678922a0" providerId="AD" clId="Web-{9A0A73E6-EA70-96EE-79CD-82096CDC379F}" dt="2026-07-27T07:47:25.530" v="68" actId="14100"/>
          <ac:picMkLst>
            <pc:docMk/>
            <pc:sldMk cId="1401567387" sldId="274"/>
            <ac:picMk id="5" creationId="{884F9EF8-222F-93CC-8DBB-883DB0DA23D5}"/>
          </ac:picMkLst>
        </pc:picChg>
        <pc:inkChg chg="mod">
          <ac:chgData name="Marilyn Angel Couch" userId="S::macouch@hsrc.ac.za::968580ca-80e1-4585-8eec-6443678922a0" providerId="AD" clId="Web-{9A0A73E6-EA70-96EE-79CD-82096CDC379F}" dt="2026-07-27T07:47:27.733" v="69" actId="1076"/>
          <ac:inkMkLst>
            <pc:docMk/>
            <pc:sldMk cId="1401567387" sldId="274"/>
            <ac:inkMk id="6" creationId="{D7285A3F-36E1-FFDA-FF4A-BD7FB1AAAB56}"/>
          </ac:inkMkLst>
        </pc:inkChg>
      </pc:sldChg>
      <pc:sldChg chg="modSp">
        <pc:chgData name="Marilyn Angel Couch" userId="S::macouch@hsrc.ac.za::968580ca-80e1-4585-8eec-6443678922a0" providerId="AD" clId="Web-{9A0A73E6-EA70-96EE-79CD-82096CDC379F}" dt="2026-07-27T07:52:13.873" v="126" actId="20577"/>
        <pc:sldMkLst>
          <pc:docMk/>
          <pc:sldMk cId="579246968" sldId="276"/>
        </pc:sldMkLst>
        <pc:spChg chg="mod">
          <ac:chgData name="Marilyn Angel Couch" userId="S::macouch@hsrc.ac.za::968580ca-80e1-4585-8eec-6443678922a0" providerId="AD" clId="Web-{9A0A73E6-EA70-96EE-79CD-82096CDC379F}" dt="2026-07-27T07:51:37.405" v="112" actId="14100"/>
          <ac:spMkLst>
            <pc:docMk/>
            <pc:sldMk cId="579246968" sldId="276"/>
            <ac:spMk id="2" creationId="{D6DF63E2-5417-89F4-219F-BD7BA5C735CE}"/>
          </ac:spMkLst>
        </pc:spChg>
        <pc:spChg chg="mod">
          <ac:chgData name="Marilyn Angel Couch" userId="S::macouch@hsrc.ac.za::968580ca-80e1-4585-8eec-6443678922a0" providerId="AD" clId="Web-{9A0A73E6-EA70-96EE-79CD-82096CDC379F}" dt="2026-07-27T07:52:13.873" v="126" actId="20577"/>
          <ac:spMkLst>
            <pc:docMk/>
            <pc:sldMk cId="579246968" sldId="276"/>
            <ac:spMk id="3" creationId="{29867E66-89C5-A514-6E8A-EBDF05B221AA}"/>
          </ac:spMkLst>
        </pc:spChg>
        <pc:picChg chg="mod">
          <ac:chgData name="Marilyn Angel Couch" userId="S::macouch@hsrc.ac.za::968580ca-80e1-4585-8eec-6443678922a0" providerId="AD" clId="Web-{9A0A73E6-EA70-96EE-79CD-82096CDC379F}" dt="2026-07-27T07:51:42.592" v="114" actId="14100"/>
          <ac:picMkLst>
            <pc:docMk/>
            <pc:sldMk cId="579246968" sldId="276"/>
            <ac:picMk id="7" creationId="{033E7A1C-DAB8-B922-A07C-4EE8FF0FD0FE}"/>
          </ac:picMkLst>
        </pc:picChg>
      </pc:sldChg>
      <pc:sldChg chg="addSp modSp mod modClrScheme chgLayout">
        <pc:chgData name="Marilyn Angel Couch" userId="S::macouch@hsrc.ac.za::968580ca-80e1-4585-8eec-6443678922a0" providerId="AD" clId="Web-{9A0A73E6-EA70-96EE-79CD-82096CDC379F}" dt="2026-07-27T07:58:19.421" v="137" actId="14100"/>
        <pc:sldMkLst>
          <pc:docMk/>
          <pc:sldMk cId="3288488662" sldId="280"/>
        </pc:sldMkLst>
        <pc:spChg chg="mod">
          <ac:chgData name="Marilyn Angel Couch" userId="S::macouch@hsrc.ac.za::968580ca-80e1-4585-8eec-6443678922a0" providerId="AD" clId="Web-{9A0A73E6-EA70-96EE-79CD-82096CDC379F}" dt="2026-07-27T07:58:16.921" v="136" actId="1076"/>
          <ac:spMkLst>
            <pc:docMk/>
            <pc:sldMk cId="3288488662" sldId="280"/>
            <ac:spMk id="2" creationId="{1D8706BA-6521-08FD-D29E-0F642CE6FA4C}"/>
          </ac:spMkLst>
        </pc:spChg>
        <pc:spChg chg="mod">
          <ac:chgData name="Marilyn Angel Couch" userId="S::macouch@hsrc.ac.za::968580ca-80e1-4585-8eec-6443678922a0" providerId="AD" clId="Web-{9A0A73E6-EA70-96EE-79CD-82096CDC379F}" dt="2026-07-27T07:58:19.421" v="137" actId="14100"/>
          <ac:spMkLst>
            <pc:docMk/>
            <pc:sldMk cId="3288488662" sldId="280"/>
            <ac:spMk id="3" creationId="{9302023F-0852-EB43-90B1-6EC60E43A72E}"/>
          </ac:spMkLst>
        </pc:spChg>
        <pc:picChg chg="add mod">
          <ac:chgData name="Marilyn Angel Couch" userId="S::macouch@hsrc.ac.za::968580ca-80e1-4585-8eec-6443678922a0" providerId="AD" clId="Web-{9A0A73E6-EA70-96EE-79CD-82096CDC379F}" dt="2026-07-27T07:57:40.233" v="131"/>
          <ac:picMkLst>
            <pc:docMk/>
            <pc:sldMk cId="3288488662" sldId="280"/>
            <ac:picMk id="4" creationId="{54DDC0B0-0993-34DF-5F00-8878E2CE4F57}"/>
          </ac:picMkLst>
        </pc:picChg>
      </pc:sldChg>
      <pc:sldChg chg="modSp">
        <pc:chgData name="Marilyn Angel Couch" userId="S::macouch@hsrc.ac.za::968580ca-80e1-4585-8eec-6443678922a0" providerId="AD" clId="Web-{9A0A73E6-EA70-96EE-79CD-82096CDC379F}" dt="2026-07-27T08:18:53.875" v="139" actId="1076"/>
        <pc:sldMkLst>
          <pc:docMk/>
          <pc:sldMk cId="134301778" sldId="299"/>
        </pc:sldMkLst>
        <pc:spChg chg="mod">
          <ac:chgData name="Marilyn Angel Couch" userId="S::macouch@hsrc.ac.za::968580ca-80e1-4585-8eec-6443678922a0" providerId="AD" clId="Web-{9A0A73E6-EA70-96EE-79CD-82096CDC379F}" dt="2026-07-27T08:18:53.875" v="139" actId="1076"/>
          <ac:spMkLst>
            <pc:docMk/>
            <pc:sldMk cId="134301778" sldId="299"/>
            <ac:spMk id="7" creationId="{5265E2F8-0429-9BD7-2C8E-F882D5A4FD41}"/>
          </ac:spMkLst>
        </pc:spChg>
      </pc:sldChg>
      <pc:sldChg chg="modSp ord">
        <pc:chgData name="Marilyn Angel Couch" userId="S::macouch@hsrc.ac.za::968580ca-80e1-4585-8eec-6443678922a0" providerId="AD" clId="Web-{9A0A73E6-EA70-96EE-79CD-82096CDC379F}" dt="2026-07-27T07:50:25.717" v="93" actId="14100"/>
        <pc:sldMkLst>
          <pc:docMk/>
          <pc:sldMk cId="2114415761" sldId="300"/>
        </pc:sldMkLst>
        <pc:spChg chg="mod">
          <ac:chgData name="Marilyn Angel Couch" userId="S::macouch@hsrc.ac.za::968580ca-80e1-4585-8eec-6443678922a0" providerId="AD" clId="Web-{9A0A73E6-EA70-96EE-79CD-82096CDC379F}" dt="2026-07-27T07:50:25.717" v="93" actId="14100"/>
          <ac:spMkLst>
            <pc:docMk/>
            <pc:sldMk cId="2114415761" sldId="300"/>
            <ac:spMk id="3" creationId="{9DB84333-9734-209B-FB26-3FF4AECA7444}"/>
          </ac:spMkLst>
        </pc:spChg>
      </pc:sldChg>
      <pc:sldChg chg="addSp modSp new">
        <pc:chgData name="Marilyn Angel Couch" userId="S::macouch@hsrc.ac.za::968580ca-80e1-4585-8eec-6443678922a0" providerId="AD" clId="Web-{9A0A73E6-EA70-96EE-79CD-82096CDC379F}" dt="2026-07-27T07:44:21.905" v="42" actId="20577"/>
        <pc:sldMkLst>
          <pc:docMk/>
          <pc:sldMk cId="2065616426" sldId="302"/>
        </pc:sldMkLst>
        <pc:spChg chg="mod">
          <ac:chgData name="Marilyn Angel Couch" userId="S::macouch@hsrc.ac.za::968580ca-80e1-4585-8eec-6443678922a0" providerId="AD" clId="Web-{9A0A73E6-EA70-96EE-79CD-82096CDC379F}" dt="2026-07-27T07:42:49.373" v="33" actId="20577"/>
          <ac:spMkLst>
            <pc:docMk/>
            <pc:sldMk cId="2065616426" sldId="302"/>
            <ac:spMk id="2" creationId="{0334453A-6BB7-E706-A36C-158302A9C7BB}"/>
          </ac:spMkLst>
        </pc:spChg>
        <pc:spChg chg="mod">
          <ac:chgData name="Marilyn Angel Couch" userId="S::macouch@hsrc.ac.za::968580ca-80e1-4585-8eec-6443678922a0" providerId="AD" clId="Web-{9A0A73E6-EA70-96EE-79CD-82096CDC379F}" dt="2026-07-27T07:44:21.905" v="42" actId="20577"/>
          <ac:spMkLst>
            <pc:docMk/>
            <pc:sldMk cId="2065616426" sldId="302"/>
            <ac:spMk id="3" creationId="{1EA5358A-EEFA-E7B9-7FE6-A5E1DB6855FA}"/>
          </ac:spMkLst>
        </pc:spChg>
        <pc:picChg chg="add mod modCrop">
          <ac:chgData name="Marilyn Angel Couch" userId="S::macouch@hsrc.ac.za::968580ca-80e1-4585-8eec-6443678922a0" providerId="AD" clId="Web-{9A0A73E6-EA70-96EE-79CD-82096CDC379F}" dt="2026-07-27T07:44:11.874" v="39" actId="14100"/>
          <ac:picMkLst>
            <pc:docMk/>
            <pc:sldMk cId="2065616426" sldId="302"/>
            <ac:picMk id="4" creationId="{5B27F0C4-331D-2B77-2A99-38685155ED74}"/>
          </ac:picMkLst>
        </pc:picChg>
      </pc:sldChg>
      <pc:sldChg chg="new del">
        <pc:chgData name="Marilyn Angel Couch" userId="S::macouch@hsrc.ac.za::968580ca-80e1-4585-8eec-6443678922a0" providerId="AD" clId="Web-{9A0A73E6-EA70-96EE-79CD-82096CDC379F}" dt="2026-07-27T08:26:20.437" v="143"/>
        <pc:sldMkLst>
          <pc:docMk/>
          <pc:sldMk cId="4203342609" sldId="303"/>
        </pc:sldMkLst>
      </pc:sldChg>
      <pc:sldChg chg="modSp add ord replId">
        <pc:chgData name="Marilyn Angel Couch" userId="S::macouch@hsrc.ac.za::968580ca-80e1-4585-8eec-6443678922a0" providerId="AD" clId="Web-{9A0A73E6-EA70-96EE-79CD-82096CDC379F}" dt="2026-07-27T08:31:08.360" v="153" actId="14100"/>
        <pc:sldMkLst>
          <pc:docMk/>
          <pc:sldMk cId="2660122908" sldId="304"/>
        </pc:sldMkLst>
        <pc:spChg chg="mod">
          <ac:chgData name="Marilyn Angel Couch" userId="S::macouch@hsrc.ac.za::968580ca-80e1-4585-8eec-6443678922a0" providerId="AD" clId="Web-{9A0A73E6-EA70-96EE-79CD-82096CDC379F}" dt="2026-07-27T08:31:08.360" v="153" actId="14100"/>
          <ac:spMkLst>
            <pc:docMk/>
            <pc:sldMk cId="2660122908" sldId="304"/>
            <ac:spMk id="3" creationId="{1BB1DB06-4A50-34A6-F9EE-D21D09BF3ED6}"/>
          </ac:spMkLst>
        </pc:spChg>
        <pc:spChg chg="mod">
          <ac:chgData name="Marilyn Angel Couch" userId="S::macouch@hsrc.ac.za::968580ca-80e1-4585-8eec-6443678922a0" providerId="AD" clId="Web-{9A0A73E6-EA70-96EE-79CD-82096CDC379F}" dt="2026-07-27T08:26:29.312" v="148" actId="20577"/>
          <ac:spMkLst>
            <pc:docMk/>
            <pc:sldMk cId="2660122908" sldId="304"/>
            <ac:spMk id="5" creationId="{E2AD8C7E-1E94-A311-8B4A-E280B386C2D7}"/>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7T09:57:02.408"/>
    </inkml:context>
    <inkml:brush xml:id="br0">
      <inkml:brushProperty name="width" value="0.35" units="cm"/>
      <inkml:brushProperty name="height" value="0.35" units="cm"/>
      <inkml:brushProperty name="color" value="#E71224"/>
    </inkml:brush>
  </inkml:definitions>
  <inkml:trace contextRef="#ctx0" brushRef="#br0">1635 33 24575,'-3'-3'0,"-1"1"0,0 0 0,1 0 0,-1 0 0,0 1 0,0 0 0,0-1 0,0 1 0,0 1 0,0-1 0,-1 1 0,-4-1 0,-3 0 0,-105-9 0,-133 6 0,205 5 0,30-1 0,-1 1 0,1 1 0,-1 1 0,1 0 0,0 1 0,-24 9 0,8 0 0,-57 36 0,18-8 0,33-21 0,2 2 0,0 1 0,1 2 0,-33 31 0,41-30 0,0 0 0,2 2 0,1 1 0,1 0 0,2 2 0,-33 65 0,-2 22 0,-14 33 0,-53 200 0,89-235 0,-33 128 0,44-169 0,13-47 0,1 0 0,2 0 0,-6 52 0,-3 25 0,9-70 0,-2 40 0,6 139 0,3-130 0,0-65 0,0-1 0,2 0 0,0 0 0,1 0 0,1 0 0,0 0 0,1-1 0,15 28 0,7 5 0,49 67 0,6 8 0,-36-53 0,100 119 0,-112-148 0,-9-10 0,-15-17 0,1-1 0,1 0 0,0-1 0,1-1 0,1 0 0,26 19 0,134 63 0,-110-62 0,167 70 0,-113-54 0,-70-28 0,196 81 0,-187-82 0,0-2 0,81 13 0,91-6 0,-117-15 0,0 2 0,174 10 0,-199-21 0,137-4 0,-174-3 0,0-3 0,-1-2 0,90-32 0,-21 6 0,86-34 0,-119 39 0,-55 20 0,-1-2 0,0-1 0,-1-2 0,-1-1 0,0 0 0,39-37 0,-8-1 0,80-98 0,-132 145 0,-1-1 0,0 1 0,0-1 0,-1 0 0,0 0 0,6-19 0,12-70 0,-7 28 0,2 3 0,13-105 0,-3-25 0,-15 108 0,6-77 0,-4-11 0,0-37 0,-14 125 0,-4-146 0,-1 210 0,-1 1 0,-1 0 0,-2 0 0,-17-43 0,-8-24 0,16 40 0,-2 0 0,-3 1 0,-32-58 0,34 77 0,-34-40 0,-4-6 0,-35-49 0,0 1 0,69 93 0,-2 2 0,-2 1 0,0 2 0,-42-33 0,31 27 0,16 15 0,-2 1 0,0 1 0,-1 1 0,-1 1 0,-1 2 0,1 1 0,-2 1 0,-35-9 0,-31-3 0,-116-13 0,144 28 0,-47-8 0,64 8 0,-96-4 0,-55 13 0,78 1 0,82-1-1365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Tree>
    <p:extLst>
      <p:ext uri="{BB962C8B-B14F-4D97-AF65-F5344CB8AC3E}">
        <p14:creationId xmlns:p14="http://schemas.microsoft.com/office/powerpoint/2010/main" val="213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84990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83571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76621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94633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05566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520413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927959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59025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414331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06136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A black and orange text&#10;&#10;AI-generated content may be incorrect.">
            <a:extLst>
              <a:ext uri="{FF2B5EF4-FFF2-40B4-BE49-F238E27FC236}">
                <a16:creationId xmlns:a16="http://schemas.microsoft.com/office/drawing/2014/main" id="{906E003A-2AB4-CAC8-877F-158222EB2DDB}"/>
              </a:ext>
            </a:extLst>
          </p:cNvPr>
          <p:cNvPicPr>
            <a:picLocks noChangeAspect="1"/>
          </p:cNvPicPr>
          <p:nvPr userDrawn="1"/>
        </p:nvPicPr>
        <p:blipFill>
          <a:blip r:embed="rId13"/>
          <a:stretch>
            <a:fillRect/>
          </a:stretch>
        </p:blipFill>
        <p:spPr>
          <a:xfrm>
            <a:off x="628650" y="6355416"/>
            <a:ext cx="1021323" cy="360466"/>
          </a:xfrm>
          <a:prstGeom prst="rect">
            <a:avLst/>
          </a:prstGeom>
        </p:spPr>
      </p:pic>
      <p:pic>
        <p:nvPicPr>
          <p:cNvPr id="10" name="Picture 9" descr="A blue and black logo&#10;&#10;AI-generated content may be incorrect.">
            <a:extLst>
              <a:ext uri="{FF2B5EF4-FFF2-40B4-BE49-F238E27FC236}">
                <a16:creationId xmlns:a16="http://schemas.microsoft.com/office/drawing/2014/main" id="{04CC003E-6D75-4A31-5BCB-9905C0C3935C}"/>
              </a:ext>
            </a:extLst>
          </p:cNvPr>
          <p:cNvPicPr>
            <a:picLocks noChangeAspect="1"/>
          </p:cNvPicPr>
          <p:nvPr userDrawn="1"/>
        </p:nvPicPr>
        <p:blipFill>
          <a:blip r:embed="rId14"/>
          <a:stretch>
            <a:fillRect/>
          </a:stretch>
        </p:blipFill>
        <p:spPr>
          <a:xfrm>
            <a:off x="2655156" y="6359660"/>
            <a:ext cx="1021323" cy="356222"/>
          </a:xfrm>
          <a:prstGeom prst="rect">
            <a:avLst/>
          </a:prstGeom>
        </p:spPr>
      </p:pic>
      <p:pic>
        <p:nvPicPr>
          <p:cNvPr id="9" name="Picture 8" descr="A logo for a university&#10;&#10;AI-generated content may be incorrect.">
            <a:extLst>
              <a:ext uri="{FF2B5EF4-FFF2-40B4-BE49-F238E27FC236}">
                <a16:creationId xmlns:a16="http://schemas.microsoft.com/office/drawing/2014/main" id="{EEC2DF82-5497-41D1-F8E7-9FEC037A8D1F}"/>
              </a:ext>
            </a:extLst>
          </p:cNvPr>
          <p:cNvPicPr>
            <a:picLocks noChangeAspect="1"/>
          </p:cNvPicPr>
          <p:nvPr userDrawn="1"/>
        </p:nvPicPr>
        <p:blipFill>
          <a:blip r:embed="rId15"/>
          <a:stretch>
            <a:fillRect/>
          </a:stretch>
        </p:blipFill>
        <p:spPr>
          <a:xfrm>
            <a:off x="4681662" y="6220959"/>
            <a:ext cx="637041" cy="637041"/>
          </a:xfrm>
          <a:prstGeom prst="rect">
            <a:avLst/>
          </a:prstGeom>
        </p:spPr>
      </p:pic>
      <p:pic>
        <p:nvPicPr>
          <p:cNvPr id="12" name="Picture 11">
            <a:extLst>
              <a:ext uri="{FF2B5EF4-FFF2-40B4-BE49-F238E27FC236}">
                <a16:creationId xmlns:a16="http://schemas.microsoft.com/office/drawing/2014/main" id="{A923C092-3D36-89BF-7F78-F153EC03F190}"/>
              </a:ext>
            </a:extLst>
          </p:cNvPr>
          <p:cNvPicPr>
            <a:picLocks noChangeAspect="1"/>
          </p:cNvPicPr>
          <p:nvPr userDrawn="1"/>
        </p:nvPicPr>
        <p:blipFill>
          <a:blip r:embed="rId16"/>
          <a:srcRect l="7209" t="6357" r="9185" b="12243"/>
          <a:stretch>
            <a:fillRect/>
          </a:stretch>
        </p:blipFill>
        <p:spPr>
          <a:xfrm>
            <a:off x="6323886" y="6217329"/>
            <a:ext cx="591779" cy="576157"/>
          </a:xfrm>
          <a:prstGeom prst="rect">
            <a:avLst/>
          </a:prstGeom>
        </p:spPr>
      </p:pic>
      <p:pic>
        <p:nvPicPr>
          <p:cNvPr id="14" name="Picture 13" descr="A screen shot of a phone&#10;&#10;AI-generated content may be incorrect.">
            <a:extLst>
              <a:ext uri="{FF2B5EF4-FFF2-40B4-BE49-F238E27FC236}">
                <a16:creationId xmlns:a16="http://schemas.microsoft.com/office/drawing/2014/main" id="{7CF43D33-C2A5-F38C-0BF4-009965592E67}"/>
              </a:ext>
            </a:extLst>
          </p:cNvPr>
          <p:cNvPicPr>
            <a:picLocks noChangeAspect="1"/>
          </p:cNvPicPr>
          <p:nvPr userDrawn="1"/>
        </p:nvPicPr>
        <p:blipFill>
          <a:blip r:embed="rId17"/>
          <a:stretch>
            <a:fillRect/>
          </a:stretch>
        </p:blipFill>
        <p:spPr>
          <a:xfrm>
            <a:off x="7920846" y="6217329"/>
            <a:ext cx="423785" cy="576157"/>
          </a:xfrm>
          <a:prstGeom prst="rect">
            <a:avLst/>
          </a:prstGeom>
        </p:spPr>
      </p:pic>
    </p:spTree>
    <p:extLst>
      <p:ext uri="{BB962C8B-B14F-4D97-AF65-F5344CB8AC3E}">
        <p14:creationId xmlns:p14="http://schemas.microsoft.com/office/powerpoint/2010/main" val="653043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46361E-FEFC-F051-B646-99141B0D32EE}"/>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AC08D1-E696-C051-CF4F-954DC1979735}"/>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E918271-1D95-1AD9-0F7B-40939DC15BD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28F2AFD-CBEC-CEF3-49D6-DC07F4D94075}"/>
              </a:ext>
            </a:extLst>
          </p:cNvPr>
          <p:cNvSpPr txBox="1"/>
          <p:nvPr/>
        </p:nvSpPr>
        <p:spPr>
          <a:xfrm>
            <a:off x="2733253" y="0"/>
            <a:ext cx="6273587" cy="6463308"/>
          </a:xfrm>
          <a:prstGeom prst="rect">
            <a:avLst/>
          </a:prstGeom>
          <a:noFill/>
        </p:spPr>
        <p:txBody>
          <a:bodyPr wrap="square" rtlCol="0">
            <a:spAutoFit/>
          </a:bodyPr>
          <a:lstStyle/>
          <a:p>
            <a:pPr algn="ctr"/>
            <a:r>
              <a:rPr lang="en-US" sz="5400" b="1" dirty="0">
                <a:solidFill>
                  <a:srgbClr val="D69610"/>
                </a:solidFill>
              </a:rPr>
              <a:t>RESEARCH ETHICS &amp; INTEGRITY</a:t>
            </a:r>
          </a:p>
          <a:p>
            <a:endParaRPr lang="en-US" b="1" dirty="0">
              <a:solidFill>
                <a:srgbClr val="D69610"/>
              </a:solidFill>
            </a:endParaRPr>
          </a:p>
          <a:p>
            <a:r>
              <a:rPr lang="en-US" sz="3200" dirty="0">
                <a:solidFill>
                  <a:srgbClr val="D69610"/>
                </a:solidFill>
              </a:rPr>
              <a:t>Dr. Mathias Alubafi</a:t>
            </a:r>
          </a:p>
          <a:p>
            <a:r>
              <a:rPr lang="en-US" sz="3200" dirty="0">
                <a:solidFill>
                  <a:srgbClr val="D69610"/>
                </a:solidFill>
              </a:rPr>
              <a:t>Marilyn Couch</a:t>
            </a:r>
          </a:p>
          <a:p>
            <a:endParaRPr lang="en-US" sz="3200" dirty="0">
              <a:solidFill>
                <a:srgbClr val="D69610"/>
              </a:solidFill>
            </a:endParaRPr>
          </a:p>
          <a:p>
            <a:r>
              <a:rPr lang="en-US" sz="3200" dirty="0">
                <a:solidFill>
                  <a:srgbClr val="D69610"/>
                </a:solidFill>
              </a:rPr>
              <a:t>27 July 2026.</a:t>
            </a:r>
          </a:p>
          <a:p>
            <a:r>
              <a:rPr lang="en-US" sz="3200" dirty="0">
                <a:solidFill>
                  <a:srgbClr val="D69610"/>
                </a:solidFill>
              </a:rPr>
              <a:t>14:15-16:00</a:t>
            </a:r>
          </a:p>
          <a:p>
            <a:r>
              <a:rPr lang="en-US" sz="3200" dirty="0">
                <a:solidFill>
                  <a:srgbClr val="D69610"/>
                </a:solidFill>
              </a:rPr>
              <a:t>malubafi@hsrc.ac.za macouch@hsrc.ac.za</a:t>
            </a:r>
          </a:p>
          <a:p>
            <a:endParaRPr lang="en-US" sz="3200" dirty="0">
              <a:solidFill>
                <a:srgbClr val="D69610"/>
              </a:solidFill>
            </a:endParaRPr>
          </a:p>
          <a:p>
            <a:pPr algn="ctr"/>
            <a:endParaRPr lang="en-US" sz="3200" dirty="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4034B374-E6A4-31D4-56BF-A5707FD8181B}"/>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F0DC5F6B-8F8A-C508-BBCD-3C4A1966B351}"/>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3CAC136C-34FA-850C-44FF-2F04F95FA5F5}"/>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487837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67728-DA83-5AB9-EE1C-2B4BD5B48DF0}"/>
              </a:ext>
            </a:extLst>
          </p:cNvPr>
          <p:cNvSpPr>
            <a:spLocks noGrp="1"/>
          </p:cNvSpPr>
          <p:nvPr>
            <p:ph type="title"/>
          </p:nvPr>
        </p:nvSpPr>
        <p:spPr/>
        <p:txBody>
          <a:bodyPr/>
          <a:lstStyle/>
          <a:p>
            <a:r>
              <a:rPr lang="en-US" dirty="0"/>
              <a:t>Activity - Poll</a:t>
            </a:r>
          </a:p>
        </p:txBody>
      </p:sp>
      <p:sp>
        <p:nvSpPr>
          <p:cNvPr id="3" name="Content Placeholder 2">
            <a:extLst>
              <a:ext uri="{FF2B5EF4-FFF2-40B4-BE49-F238E27FC236}">
                <a16:creationId xmlns:a16="http://schemas.microsoft.com/office/drawing/2014/main" id="{9DB84333-9734-209B-FB26-3FF4AECA7444}"/>
              </a:ext>
            </a:extLst>
          </p:cNvPr>
          <p:cNvSpPr>
            <a:spLocks noGrp="1"/>
          </p:cNvSpPr>
          <p:nvPr>
            <p:ph idx="1"/>
          </p:nvPr>
        </p:nvSpPr>
        <p:spPr>
          <a:xfrm>
            <a:off x="628650" y="1520825"/>
            <a:ext cx="7886700" cy="4656138"/>
          </a:xfrm>
        </p:spPr>
        <p:txBody>
          <a:bodyPr vert="horz" lIns="91440" tIns="45720" rIns="91440" bIns="45720" rtlCol="0" anchor="t">
            <a:normAutofit/>
          </a:bodyPr>
          <a:lstStyle/>
          <a:p>
            <a:pPr marL="0" indent="0">
              <a:buNone/>
            </a:pPr>
            <a:r>
              <a:rPr lang="en-US" dirty="0"/>
              <a:t>Question</a:t>
            </a:r>
          </a:p>
          <a:p>
            <a:pPr algn="just"/>
            <a:r>
              <a:rPr lang="en-US"/>
              <a:t>Is ethical review by an Independent</a:t>
            </a:r>
            <a:r>
              <a:rPr lang="en-US" dirty="0"/>
              <a:t> Research Ethics Committee (REC) a legal requirement for health research in your country?</a:t>
            </a:r>
          </a:p>
          <a:p>
            <a:pPr algn="just"/>
            <a:endParaRPr lang="en-US" dirty="0"/>
          </a:p>
          <a:p>
            <a:pPr marL="0" indent="0" algn="just">
              <a:buNone/>
            </a:pPr>
            <a:r>
              <a:rPr lang="en-US" dirty="0"/>
              <a:t>-yes/no/unsure</a:t>
            </a:r>
          </a:p>
        </p:txBody>
      </p:sp>
    </p:spTree>
    <p:extLst>
      <p:ext uri="{BB962C8B-B14F-4D97-AF65-F5344CB8AC3E}">
        <p14:creationId xmlns:p14="http://schemas.microsoft.com/office/powerpoint/2010/main" val="2114415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F63E2-5417-89F4-219F-BD7BA5C735CE}"/>
              </a:ext>
            </a:extLst>
          </p:cNvPr>
          <p:cNvSpPr>
            <a:spLocks noGrp="1"/>
          </p:cNvSpPr>
          <p:nvPr>
            <p:ph type="title"/>
          </p:nvPr>
        </p:nvSpPr>
        <p:spPr>
          <a:xfrm>
            <a:off x="628650" y="249012"/>
            <a:ext cx="7886700" cy="701449"/>
          </a:xfrm>
        </p:spPr>
        <p:txBody>
          <a:bodyPr>
            <a:normAutofit fontScale="90000"/>
          </a:bodyPr>
          <a:lstStyle/>
          <a:p>
            <a:r>
              <a:rPr lang="en-US" dirty="0"/>
              <a:t>National Legislation S </a:t>
            </a:r>
            <a:r>
              <a:rPr lang="en-US" dirty="0" err="1"/>
              <a:t>A </a:t>
            </a:r>
            <a:r>
              <a:rPr lang="en-US" dirty="0"/>
              <a:t>Constitution</a:t>
            </a:r>
            <a:br>
              <a:rPr lang="en-US" dirty="0"/>
            </a:br>
            <a:endParaRPr lang="en-US" dirty="0"/>
          </a:p>
        </p:txBody>
      </p:sp>
      <p:sp>
        <p:nvSpPr>
          <p:cNvPr id="3" name="Content Placeholder 2">
            <a:extLst>
              <a:ext uri="{FF2B5EF4-FFF2-40B4-BE49-F238E27FC236}">
                <a16:creationId xmlns:a16="http://schemas.microsoft.com/office/drawing/2014/main" id="{29867E66-89C5-A514-6E8A-EBDF05B221AA}"/>
              </a:ext>
            </a:extLst>
          </p:cNvPr>
          <p:cNvSpPr>
            <a:spLocks noGrp="1"/>
          </p:cNvSpPr>
          <p:nvPr>
            <p:ph idx="1"/>
          </p:nvPr>
        </p:nvSpPr>
        <p:spPr>
          <a:xfrm>
            <a:off x="247650" y="939800"/>
            <a:ext cx="4137660" cy="5145314"/>
          </a:xfrm>
        </p:spPr>
        <p:txBody>
          <a:bodyPr vert="horz" lIns="91440" tIns="45720" rIns="91440" bIns="45720" rtlCol="0" anchor="t">
            <a:normAutofit/>
          </a:bodyPr>
          <a:lstStyle/>
          <a:p>
            <a:pPr algn="just"/>
            <a:r>
              <a:rPr lang="en-US" sz="1900" dirty="0"/>
              <a:t>South Africa is a democratic state in which human dignity, equality and the advancement of human rights are respected, promoted and protected in terms of the </a:t>
            </a:r>
            <a:r>
              <a:rPr lang="en-US" sz="1900"/>
              <a:t>Constitution of SA.</a:t>
            </a:r>
            <a:endParaRPr lang="en-US" sz="1900" dirty="0"/>
          </a:p>
          <a:p>
            <a:pPr algn="just"/>
            <a:r>
              <a:rPr lang="en-US" sz="1900" dirty="0"/>
              <a:t>The South African Constitution explicitly protects the freedom of scientific research. </a:t>
            </a:r>
          </a:p>
          <a:p>
            <a:pPr algn="just"/>
            <a:r>
              <a:rPr lang="en-US" sz="1900" dirty="0"/>
              <a:t>It guarantees this through Chapter 2 (Bill of Rights), Section 16 (1)(d), which states that everyone has the right to freedom of expression, which includes "academic freedom and freedom of scientific research"</a:t>
            </a:r>
          </a:p>
          <a:p>
            <a:endParaRPr lang="en-US" dirty="0"/>
          </a:p>
        </p:txBody>
      </p:sp>
      <p:pic>
        <p:nvPicPr>
          <p:cNvPr id="7" name="Picture 6">
            <a:extLst>
              <a:ext uri="{FF2B5EF4-FFF2-40B4-BE49-F238E27FC236}">
                <a16:creationId xmlns:a16="http://schemas.microsoft.com/office/drawing/2014/main" id="{033E7A1C-DAB8-B922-A07C-4EE8FF0FD0FE}"/>
              </a:ext>
            </a:extLst>
          </p:cNvPr>
          <p:cNvPicPr>
            <a:picLocks noChangeAspect="1"/>
          </p:cNvPicPr>
          <p:nvPr/>
        </p:nvPicPr>
        <p:blipFill>
          <a:blip r:embed="rId2"/>
          <a:stretch>
            <a:fillRect/>
          </a:stretch>
        </p:blipFill>
        <p:spPr>
          <a:xfrm>
            <a:off x="4572000" y="918029"/>
            <a:ext cx="4324350" cy="5167085"/>
          </a:xfrm>
          <a:prstGeom prst="rect">
            <a:avLst/>
          </a:prstGeom>
        </p:spPr>
      </p:pic>
    </p:spTree>
    <p:extLst>
      <p:ext uri="{BB962C8B-B14F-4D97-AF65-F5344CB8AC3E}">
        <p14:creationId xmlns:p14="http://schemas.microsoft.com/office/powerpoint/2010/main" val="579246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B5F42-08C8-51F1-17A5-6499D4C050F7}"/>
              </a:ext>
            </a:extLst>
          </p:cNvPr>
          <p:cNvSpPr>
            <a:spLocks noGrp="1"/>
          </p:cNvSpPr>
          <p:nvPr>
            <p:ph type="title"/>
          </p:nvPr>
        </p:nvSpPr>
        <p:spPr>
          <a:xfrm>
            <a:off x="544769" y="171521"/>
            <a:ext cx="7886700" cy="886731"/>
          </a:xfrm>
        </p:spPr>
        <p:txBody>
          <a:bodyPr>
            <a:normAutofit/>
          </a:bodyPr>
          <a:lstStyle/>
          <a:p>
            <a:r>
              <a:rPr lang="en-US" sz="4000" dirty="0"/>
              <a:t>National Health Act 61 of 2003</a:t>
            </a:r>
          </a:p>
        </p:txBody>
      </p:sp>
      <p:pic>
        <p:nvPicPr>
          <p:cNvPr id="5" name="Content Placeholder 4">
            <a:extLst>
              <a:ext uri="{FF2B5EF4-FFF2-40B4-BE49-F238E27FC236}">
                <a16:creationId xmlns:a16="http://schemas.microsoft.com/office/drawing/2014/main" id="{E2F56165-45BC-0884-37C7-85B3FE950C52}"/>
              </a:ext>
            </a:extLst>
          </p:cNvPr>
          <p:cNvPicPr>
            <a:picLocks noGrp="1" noChangeAspect="1"/>
          </p:cNvPicPr>
          <p:nvPr>
            <p:ph idx="1"/>
          </p:nvPr>
        </p:nvPicPr>
        <p:blipFill>
          <a:blip r:embed="rId2"/>
          <a:stretch>
            <a:fillRect/>
          </a:stretch>
        </p:blipFill>
        <p:spPr>
          <a:xfrm>
            <a:off x="204750" y="1071777"/>
            <a:ext cx="4765223" cy="5019674"/>
          </a:xfrm>
          <a:prstGeom prst="rect">
            <a:avLst/>
          </a:prstGeom>
        </p:spPr>
      </p:pic>
      <p:pic>
        <p:nvPicPr>
          <p:cNvPr id="4" name="Picture 3">
            <a:extLst>
              <a:ext uri="{FF2B5EF4-FFF2-40B4-BE49-F238E27FC236}">
                <a16:creationId xmlns:a16="http://schemas.microsoft.com/office/drawing/2014/main" id="{99502304-75A7-0F56-4671-E1A01E087720}"/>
              </a:ext>
            </a:extLst>
          </p:cNvPr>
          <p:cNvPicPr>
            <a:picLocks noChangeAspect="1"/>
          </p:cNvPicPr>
          <p:nvPr/>
        </p:nvPicPr>
        <p:blipFill>
          <a:blip r:embed="rId3"/>
          <a:stretch>
            <a:fillRect/>
          </a:stretch>
        </p:blipFill>
        <p:spPr>
          <a:xfrm>
            <a:off x="5192486" y="1058252"/>
            <a:ext cx="3746764" cy="5019675"/>
          </a:xfrm>
          <a:prstGeom prst="rect">
            <a:avLst/>
          </a:prstGeom>
        </p:spPr>
      </p:pic>
    </p:spTree>
    <p:extLst>
      <p:ext uri="{BB962C8B-B14F-4D97-AF65-F5344CB8AC3E}">
        <p14:creationId xmlns:p14="http://schemas.microsoft.com/office/powerpoint/2010/main" val="1349740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BBD56-9B45-3A1C-EFDF-7BA0F3C2DB5E}"/>
              </a:ext>
            </a:extLst>
          </p:cNvPr>
          <p:cNvSpPr>
            <a:spLocks noGrp="1"/>
          </p:cNvSpPr>
          <p:nvPr>
            <p:ph type="title"/>
          </p:nvPr>
        </p:nvSpPr>
        <p:spPr>
          <a:xfrm>
            <a:off x="304800" y="365126"/>
            <a:ext cx="8210550" cy="810531"/>
          </a:xfrm>
        </p:spPr>
        <p:txBody>
          <a:bodyPr>
            <a:normAutofit/>
          </a:bodyPr>
          <a:lstStyle/>
          <a:p>
            <a:r>
              <a:rPr lang="en-US" sz="4000" dirty="0"/>
              <a:t>National Research Ethics Guidelines </a:t>
            </a:r>
          </a:p>
        </p:txBody>
      </p:sp>
      <p:pic>
        <p:nvPicPr>
          <p:cNvPr id="5" name="Content Placeholder 4">
            <a:extLst>
              <a:ext uri="{FF2B5EF4-FFF2-40B4-BE49-F238E27FC236}">
                <a16:creationId xmlns:a16="http://schemas.microsoft.com/office/drawing/2014/main" id="{0A445ACC-429D-2250-408E-EB115069AA61}"/>
              </a:ext>
            </a:extLst>
          </p:cNvPr>
          <p:cNvPicPr>
            <a:picLocks noGrp="1" noChangeAspect="1"/>
          </p:cNvPicPr>
          <p:nvPr>
            <p:ph idx="1"/>
          </p:nvPr>
        </p:nvPicPr>
        <p:blipFill>
          <a:blip r:embed="rId2"/>
          <a:stretch>
            <a:fillRect/>
          </a:stretch>
        </p:blipFill>
        <p:spPr>
          <a:xfrm>
            <a:off x="4670204" y="1175657"/>
            <a:ext cx="4168995" cy="4957763"/>
          </a:xfrm>
          <a:prstGeom prst="rect">
            <a:avLst/>
          </a:prstGeom>
        </p:spPr>
      </p:pic>
      <p:pic>
        <p:nvPicPr>
          <p:cNvPr id="7" name="Picture 6">
            <a:extLst>
              <a:ext uri="{FF2B5EF4-FFF2-40B4-BE49-F238E27FC236}">
                <a16:creationId xmlns:a16="http://schemas.microsoft.com/office/drawing/2014/main" id="{50CE7A2C-0AAA-7A5F-F1D8-8F8C1EF741DE}"/>
              </a:ext>
            </a:extLst>
          </p:cNvPr>
          <p:cNvPicPr>
            <a:picLocks noChangeAspect="1"/>
          </p:cNvPicPr>
          <p:nvPr/>
        </p:nvPicPr>
        <p:blipFill>
          <a:blip r:embed="rId3"/>
          <a:stretch>
            <a:fillRect/>
          </a:stretch>
        </p:blipFill>
        <p:spPr>
          <a:xfrm>
            <a:off x="304800" y="1175657"/>
            <a:ext cx="4168995" cy="4957763"/>
          </a:xfrm>
          <a:prstGeom prst="rect">
            <a:avLst/>
          </a:prstGeom>
        </p:spPr>
      </p:pic>
    </p:spTree>
    <p:extLst>
      <p:ext uri="{BB962C8B-B14F-4D97-AF65-F5344CB8AC3E}">
        <p14:creationId xmlns:p14="http://schemas.microsoft.com/office/powerpoint/2010/main" val="3107235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AFC2E-8F93-C0C7-FCF7-5E369DEC384C}"/>
              </a:ext>
            </a:extLst>
          </p:cNvPr>
          <p:cNvSpPr>
            <a:spLocks noGrp="1"/>
          </p:cNvSpPr>
          <p:nvPr>
            <p:ph type="title"/>
          </p:nvPr>
        </p:nvSpPr>
        <p:spPr>
          <a:xfrm>
            <a:off x="628650" y="257741"/>
            <a:ext cx="7886700" cy="1325563"/>
          </a:xfrm>
        </p:spPr>
        <p:txBody>
          <a:bodyPr/>
          <a:lstStyle/>
          <a:p>
            <a:r>
              <a:rPr lang="en-US" dirty="0"/>
              <a:t>So, what is Research Ethics??</a:t>
            </a:r>
          </a:p>
        </p:txBody>
      </p:sp>
      <p:sp>
        <p:nvSpPr>
          <p:cNvPr id="3" name="Content Placeholder 2">
            <a:extLst>
              <a:ext uri="{FF2B5EF4-FFF2-40B4-BE49-F238E27FC236}">
                <a16:creationId xmlns:a16="http://schemas.microsoft.com/office/drawing/2014/main" id="{3D61DEF3-97C5-760C-07F3-06EC614F3801}"/>
              </a:ext>
            </a:extLst>
          </p:cNvPr>
          <p:cNvSpPr>
            <a:spLocks noGrp="1"/>
          </p:cNvSpPr>
          <p:nvPr>
            <p:ph idx="1"/>
          </p:nvPr>
        </p:nvSpPr>
        <p:spPr>
          <a:xfrm>
            <a:off x="628650" y="1586139"/>
            <a:ext cx="7886700" cy="4351338"/>
          </a:xfrm>
        </p:spPr>
        <p:txBody>
          <a:bodyPr>
            <a:normAutofit/>
          </a:bodyPr>
          <a:lstStyle/>
          <a:p>
            <a:pPr algn="just"/>
            <a:r>
              <a:rPr lang="en-US" sz="2100" dirty="0"/>
              <a:t>Research ethics are moral principles that guide researchers to conduct and report research without deception or intention to harm the participants of the study or members of the society as a whole, whether knowingly or unknowingly. </a:t>
            </a:r>
          </a:p>
          <a:p>
            <a:pPr algn="just"/>
            <a:r>
              <a:rPr lang="en-US" sz="2100" dirty="0"/>
              <a:t>The set of values, standards, and principles used to determine appropriate and acceptable conduct at all stages of the research process.</a:t>
            </a:r>
          </a:p>
          <a:p>
            <a:pPr algn="just"/>
            <a:r>
              <a:rPr lang="en-US" sz="2100" dirty="0"/>
              <a:t>Principles for guiding decision-making and reconciling conflicting values in research with people and about people.</a:t>
            </a:r>
          </a:p>
          <a:p>
            <a:pPr algn="just"/>
            <a:r>
              <a:rPr lang="en-US" sz="2100" dirty="0"/>
              <a:t>Concerns the responsibility of researchers to be honest and respectful to all individuals who may be affected by their research activities or research outputs/reports.</a:t>
            </a:r>
          </a:p>
          <a:p>
            <a:endParaRPr lang="en-US" dirty="0"/>
          </a:p>
        </p:txBody>
      </p:sp>
    </p:spTree>
    <p:extLst>
      <p:ext uri="{BB962C8B-B14F-4D97-AF65-F5344CB8AC3E}">
        <p14:creationId xmlns:p14="http://schemas.microsoft.com/office/powerpoint/2010/main" val="317520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706BA-6521-08FD-D29E-0F642CE6FA4C}"/>
              </a:ext>
            </a:extLst>
          </p:cNvPr>
          <p:cNvSpPr>
            <a:spLocks noGrp="1"/>
          </p:cNvSpPr>
          <p:nvPr>
            <p:ph type="title"/>
          </p:nvPr>
        </p:nvSpPr>
        <p:spPr>
          <a:xfrm>
            <a:off x="425450" y="125640"/>
            <a:ext cx="8409214" cy="1311049"/>
          </a:xfrm>
        </p:spPr>
        <p:txBody>
          <a:bodyPr anchor="ctr">
            <a:normAutofit/>
          </a:bodyPr>
          <a:lstStyle/>
          <a:p>
            <a:r>
              <a:rPr lang="en-US" dirty="0"/>
              <a:t>Why is Ethics in Research Important</a:t>
            </a:r>
          </a:p>
        </p:txBody>
      </p:sp>
      <p:sp>
        <p:nvSpPr>
          <p:cNvPr id="3" name="Content Placeholder 2">
            <a:extLst>
              <a:ext uri="{FF2B5EF4-FFF2-40B4-BE49-F238E27FC236}">
                <a16:creationId xmlns:a16="http://schemas.microsoft.com/office/drawing/2014/main" id="{9302023F-0852-EB43-90B1-6EC60E43A72E}"/>
              </a:ext>
            </a:extLst>
          </p:cNvPr>
          <p:cNvSpPr>
            <a:spLocks noGrp="1"/>
          </p:cNvSpPr>
          <p:nvPr>
            <p:ph sz="half" idx="1"/>
          </p:nvPr>
        </p:nvSpPr>
        <p:spPr>
          <a:xfrm>
            <a:off x="628650" y="1433740"/>
            <a:ext cx="3915228" cy="4743223"/>
          </a:xfrm>
        </p:spPr>
        <p:txBody>
          <a:bodyPr vert="horz" lIns="91440" tIns="45720" rIns="91440" bIns="45720" rtlCol="0" anchor="t">
            <a:normAutofit/>
          </a:bodyPr>
          <a:lstStyle/>
          <a:p>
            <a:pPr algn="just"/>
            <a:r>
              <a:rPr lang="en-US" sz="2400"/>
              <a:t>It is a reflection of respect for those who take part in research.</a:t>
            </a:r>
            <a:endParaRPr lang="en-US"/>
          </a:p>
          <a:p>
            <a:pPr algn="just"/>
            <a:r>
              <a:rPr lang="en-US" sz="2400"/>
              <a:t>It ensures that no unreasonable, unsafe, or thoughtless demands are made by researchers.</a:t>
            </a:r>
          </a:p>
          <a:p>
            <a:pPr algn="just"/>
            <a:r>
              <a:rPr lang="en-US" sz="2400"/>
              <a:t>ensures that research outputs are shared in a responsible and ethically sound manner.</a:t>
            </a:r>
          </a:p>
          <a:p>
            <a:endParaRPr lang="en-US" sz="2400"/>
          </a:p>
          <a:p>
            <a:endParaRPr lang="en-US" sz="2400"/>
          </a:p>
        </p:txBody>
      </p:sp>
      <p:pic>
        <p:nvPicPr>
          <p:cNvPr id="4" name="Picture 3" descr="New Study Shows Empathy In Health Care Improves Outcomes - Total Pharmacy Supply">
            <a:extLst>
              <a:ext uri="{FF2B5EF4-FFF2-40B4-BE49-F238E27FC236}">
                <a16:creationId xmlns:a16="http://schemas.microsoft.com/office/drawing/2014/main" id="{54DDC0B0-0993-34DF-5F00-8878E2CE4F57}"/>
              </a:ext>
            </a:extLst>
          </p:cNvPr>
          <p:cNvPicPr>
            <a:picLocks noChangeAspect="1"/>
          </p:cNvPicPr>
          <p:nvPr/>
        </p:nvPicPr>
        <p:blipFill>
          <a:blip r:embed="rId2"/>
          <a:stretch>
            <a:fillRect/>
          </a:stretch>
        </p:blipFill>
        <p:spPr>
          <a:xfrm>
            <a:off x="4629150" y="2864580"/>
            <a:ext cx="3886200" cy="2273427"/>
          </a:xfrm>
          <a:prstGeom prst="rect">
            <a:avLst/>
          </a:prstGeom>
          <a:noFill/>
        </p:spPr>
      </p:pic>
    </p:spTree>
    <p:extLst>
      <p:ext uri="{BB962C8B-B14F-4D97-AF65-F5344CB8AC3E}">
        <p14:creationId xmlns:p14="http://schemas.microsoft.com/office/powerpoint/2010/main" val="3288488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B6209-19F0-1D8F-4A64-83AC0186822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8614900-9C05-ECA4-090D-4B629A1CA5F5}"/>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A58C6E4-F662-FFC6-165E-BABF71AD1E04}"/>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2F6DBB3-1F7D-E499-0F19-E69E2081D3B4}"/>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D0DAF69-37A3-A15D-8AA7-871C6B9EE15E}"/>
              </a:ext>
            </a:extLst>
          </p:cNvPr>
          <p:cNvSpPr txBox="1"/>
          <p:nvPr/>
        </p:nvSpPr>
        <p:spPr>
          <a:xfrm>
            <a:off x="2630383" y="1680772"/>
            <a:ext cx="6513617" cy="3693319"/>
          </a:xfrm>
          <a:prstGeom prst="rect">
            <a:avLst/>
          </a:prstGeom>
          <a:noFill/>
        </p:spPr>
        <p:txBody>
          <a:bodyPr wrap="square" rtlCol="0">
            <a:spAutoFit/>
          </a:bodyPr>
          <a:lstStyle/>
          <a:p>
            <a:pPr algn="ctr"/>
            <a:r>
              <a:rPr lang="en-US" sz="7200" b="1" dirty="0">
                <a:solidFill>
                  <a:srgbClr val="D69610"/>
                </a:solidFill>
              </a:rPr>
              <a:t>ETHICS &amp; ARTIFICIAL INTELLIGENCE</a:t>
            </a:r>
          </a:p>
          <a:p>
            <a:endParaRPr lang="en-US" b="1" dirty="0">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F145FCE2-6C88-3DEF-04C1-D42B6EEA99B4}"/>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A3051C86-C156-51E6-5AA1-9456D40A5505}"/>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C527EAB4-07A2-4E6A-1CC8-08971430EDB4}"/>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1947254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AA85C-EAF3-BD0B-6A15-38D0FC11EC7B}"/>
              </a:ext>
            </a:extLst>
          </p:cNvPr>
          <p:cNvSpPr>
            <a:spLocks noGrp="1"/>
          </p:cNvSpPr>
          <p:nvPr>
            <p:ph type="title"/>
          </p:nvPr>
        </p:nvSpPr>
        <p:spPr>
          <a:xfrm>
            <a:off x="628650" y="365126"/>
            <a:ext cx="7886700" cy="669017"/>
          </a:xfrm>
        </p:spPr>
        <p:txBody>
          <a:bodyPr>
            <a:normAutofit fontScale="90000"/>
          </a:bodyPr>
          <a:lstStyle/>
          <a:p>
            <a:pPr algn="ctr"/>
            <a:r>
              <a:rPr lang="en-US" dirty="0"/>
              <a:t>Activity- Poll</a:t>
            </a:r>
          </a:p>
        </p:txBody>
      </p:sp>
      <p:sp>
        <p:nvSpPr>
          <p:cNvPr id="3" name="Content Placeholder 2">
            <a:extLst>
              <a:ext uri="{FF2B5EF4-FFF2-40B4-BE49-F238E27FC236}">
                <a16:creationId xmlns:a16="http://schemas.microsoft.com/office/drawing/2014/main" id="{47BEE0E9-7728-7097-73B6-A0711CD1E73B}"/>
              </a:ext>
            </a:extLst>
          </p:cNvPr>
          <p:cNvSpPr>
            <a:spLocks noGrp="1"/>
          </p:cNvSpPr>
          <p:nvPr>
            <p:ph idx="1"/>
          </p:nvPr>
        </p:nvSpPr>
        <p:spPr>
          <a:xfrm>
            <a:off x="628650" y="1360714"/>
            <a:ext cx="7886700" cy="4816249"/>
          </a:xfrm>
        </p:spPr>
        <p:txBody>
          <a:bodyPr>
            <a:normAutofit lnSpcReduction="10000"/>
          </a:bodyPr>
          <a:lstStyle/>
          <a:p>
            <a:pPr marL="0" indent="0" algn="ctr">
              <a:buNone/>
            </a:pPr>
            <a:r>
              <a:rPr lang="en-US" b="1" dirty="0"/>
              <a:t>Which of the following have you used AI for in your research?</a:t>
            </a:r>
          </a:p>
          <a:p>
            <a:pPr marL="514350" indent="-514350">
              <a:buFont typeface="+mj-lt"/>
              <a:buAutoNum type="arabicPeriod"/>
            </a:pPr>
            <a:r>
              <a:rPr lang="en-US" dirty="0"/>
              <a:t>Literature searching</a:t>
            </a:r>
          </a:p>
          <a:p>
            <a:pPr marL="514350" indent="-514350">
              <a:buFont typeface="+mj-lt"/>
              <a:buAutoNum type="arabicPeriod"/>
            </a:pPr>
            <a:r>
              <a:rPr lang="en-US" dirty="0" err="1"/>
              <a:t>Summarising</a:t>
            </a:r>
            <a:r>
              <a:rPr lang="en-US" dirty="0"/>
              <a:t> articles</a:t>
            </a:r>
          </a:p>
          <a:p>
            <a:pPr marL="514350" indent="-514350">
              <a:buFont typeface="+mj-lt"/>
              <a:buAutoNum type="arabicPeriod"/>
            </a:pPr>
            <a:r>
              <a:rPr lang="en-US" dirty="0"/>
              <a:t>Editing grammar</a:t>
            </a:r>
          </a:p>
          <a:p>
            <a:pPr marL="514350" indent="-514350">
              <a:buFont typeface="+mj-lt"/>
              <a:buAutoNum type="arabicPeriod"/>
            </a:pPr>
            <a:r>
              <a:rPr lang="en-US" dirty="0"/>
              <a:t>Brainstorming ideas</a:t>
            </a:r>
          </a:p>
          <a:p>
            <a:pPr marL="514350" indent="-514350">
              <a:buFont typeface="+mj-lt"/>
              <a:buAutoNum type="arabicPeriod"/>
            </a:pPr>
            <a:r>
              <a:rPr lang="en-US" dirty="0"/>
              <a:t>Coding qualitative data</a:t>
            </a:r>
          </a:p>
          <a:p>
            <a:pPr marL="514350" indent="-514350">
              <a:buFont typeface="+mj-lt"/>
              <a:buAutoNum type="arabicPeriod"/>
            </a:pPr>
            <a:r>
              <a:rPr lang="en-US" dirty="0"/>
              <a:t>Data analysis</a:t>
            </a:r>
          </a:p>
          <a:p>
            <a:pPr marL="514350" indent="-514350">
              <a:buFont typeface="+mj-lt"/>
              <a:buAutoNum type="arabicPeriod"/>
            </a:pPr>
            <a:r>
              <a:rPr lang="en-US" dirty="0"/>
              <a:t>Writing sections of a paper</a:t>
            </a:r>
          </a:p>
          <a:p>
            <a:pPr marL="514350" indent="-514350">
              <a:buFont typeface="+mj-lt"/>
              <a:buAutoNum type="arabicPeriod"/>
            </a:pPr>
            <a:r>
              <a:rPr lang="en-US" dirty="0"/>
              <a:t>I have never used AI</a:t>
            </a:r>
          </a:p>
        </p:txBody>
      </p:sp>
    </p:spTree>
    <p:extLst>
      <p:ext uri="{BB962C8B-B14F-4D97-AF65-F5344CB8AC3E}">
        <p14:creationId xmlns:p14="http://schemas.microsoft.com/office/powerpoint/2010/main" val="1244025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B2D9F-473E-AA6B-BF79-E58DEF3801DE}"/>
              </a:ext>
            </a:extLst>
          </p:cNvPr>
          <p:cNvSpPr>
            <a:spLocks noGrp="1"/>
          </p:cNvSpPr>
          <p:nvPr>
            <p:ph type="title"/>
          </p:nvPr>
        </p:nvSpPr>
        <p:spPr>
          <a:xfrm>
            <a:off x="628650" y="114756"/>
            <a:ext cx="7886700" cy="690788"/>
          </a:xfrm>
        </p:spPr>
        <p:txBody>
          <a:bodyPr>
            <a:normAutofit fontScale="90000"/>
          </a:bodyPr>
          <a:lstStyle/>
          <a:p>
            <a:r>
              <a:rPr lang="en-US" dirty="0"/>
              <a:t>Artificial Intelligence </a:t>
            </a:r>
            <a:endParaRPr lang="en-ZA" dirty="0"/>
          </a:p>
        </p:txBody>
      </p:sp>
      <p:sp>
        <p:nvSpPr>
          <p:cNvPr id="3" name="Content Placeholder 2">
            <a:extLst>
              <a:ext uri="{FF2B5EF4-FFF2-40B4-BE49-F238E27FC236}">
                <a16:creationId xmlns:a16="http://schemas.microsoft.com/office/drawing/2014/main" id="{B83D4A45-DFC3-8CD8-FB50-F15B1CE58C17}"/>
              </a:ext>
            </a:extLst>
          </p:cNvPr>
          <p:cNvSpPr>
            <a:spLocks noGrp="1"/>
          </p:cNvSpPr>
          <p:nvPr>
            <p:ph idx="1"/>
          </p:nvPr>
        </p:nvSpPr>
        <p:spPr>
          <a:xfrm>
            <a:off x="152401" y="936171"/>
            <a:ext cx="4659086" cy="5240794"/>
          </a:xfrm>
        </p:spPr>
        <p:txBody>
          <a:bodyPr>
            <a:normAutofit lnSpcReduction="10000"/>
          </a:bodyPr>
          <a:lstStyle/>
          <a:p>
            <a:pPr algn="just"/>
            <a:r>
              <a:rPr lang="en-US" sz="2400" dirty="0"/>
              <a:t>Artificial intelligence (AI) can be defined as a machine (mainly a computer) capable of replicating human capabilities like learning, reasoning, and self-correction.</a:t>
            </a:r>
          </a:p>
          <a:p>
            <a:pPr algn="just"/>
            <a:r>
              <a:rPr lang="en-US" sz="2400" dirty="0"/>
              <a:t>Some categories of AI include generative AI, which are models that generate novel content in response to prompts – e.g., ChatGPT.</a:t>
            </a:r>
          </a:p>
          <a:p>
            <a:pPr algn="just"/>
            <a:r>
              <a:rPr lang="en-US" sz="2400" dirty="0"/>
              <a:t>Large language models – LLM – which are AI models that understand and generate human-like text by training on large datasets.</a:t>
            </a:r>
            <a:endParaRPr lang="en-ZA" sz="2400" dirty="0"/>
          </a:p>
        </p:txBody>
      </p:sp>
      <p:pic>
        <p:nvPicPr>
          <p:cNvPr id="9" name="Picture 8">
            <a:extLst>
              <a:ext uri="{FF2B5EF4-FFF2-40B4-BE49-F238E27FC236}">
                <a16:creationId xmlns:a16="http://schemas.microsoft.com/office/drawing/2014/main" id="{A4C1D8F0-6162-6F4D-E795-FF6DE445E696}"/>
              </a:ext>
            </a:extLst>
          </p:cNvPr>
          <p:cNvPicPr>
            <a:picLocks noChangeAspect="1"/>
          </p:cNvPicPr>
          <p:nvPr/>
        </p:nvPicPr>
        <p:blipFill>
          <a:blip r:embed="rId2"/>
          <a:stretch>
            <a:fillRect/>
          </a:stretch>
        </p:blipFill>
        <p:spPr>
          <a:xfrm>
            <a:off x="4811488" y="936170"/>
            <a:ext cx="4180112" cy="5240793"/>
          </a:xfrm>
          <a:prstGeom prst="rect">
            <a:avLst/>
          </a:prstGeom>
        </p:spPr>
      </p:pic>
    </p:spTree>
    <p:extLst>
      <p:ext uri="{BB962C8B-B14F-4D97-AF65-F5344CB8AC3E}">
        <p14:creationId xmlns:p14="http://schemas.microsoft.com/office/powerpoint/2010/main" val="3669415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5506-2F67-4584-320C-04710EEDBBB0}"/>
              </a:ext>
            </a:extLst>
          </p:cNvPr>
          <p:cNvSpPr>
            <a:spLocks noGrp="1"/>
          </p:cNvSpPr>
          <p:nvPr>
            <p:ph type="title"/>
          </p:nvPr>
        </p:nvSpPr>
        <p:spPr>
          <a:xfrm>
            <a:off x="258536" y="56922"/>
            <a:ext cx="8719457" cy="737738"/>
          </a:xfrm>
        </p:spPr>
        <p:txBody>
          <a:bodyPr>
            <a:normAutofit/>
          </a:bodyPr>
          <a:lstStyle/>
          <a:p>
            <a:r>
              <a:rPr lang="en-US" sz="4000" dirty="0"/>
              <a:t>The Application of Artificial Intelligence </a:t>
            </a:r>
            <a:endParaRPr lang="en-ZA" sz="4000" dirty="0"/>
          </a:p>
        </p:txBody>
      </p:sp>
      <p:sp>
        <p:nvSpPr>
          <p:cNvPr id="3" name="Content Placeholder 2">
            <a:extLst>
              <a:ext uri="{FF2B5EF4-FFF2-40B4-BE49-F238E27FC236}">
                <a16:creationId xmlns:a16="http://schemas.microsoft.com/office/drawing/2014/main" id="{B0E9DA51-B20C-DFA5-194D-1B9805956B67}"/>
              </a:ext>
            </a:extLst>
          </p:cNvPr>
          <p:cNvSpPr>
            <a:spLocks noGrp="1"/>
          </p:cNvSpPr>
          <p:nvPr>
            <p:ph idx="1"/>
          </p:nvPr>
        </p:nvSpPr>
        <p:spPr>
          <a:xfrm>
            <a:off x="258536" y="936173"/>
            <a:ext cx="4038601" cy="5208132"/>
          </a:xfrm>
        </p:spPr>
        <p:txBody>
          <a:bodyPr>
            <a:normAutofit/>
          </a:bodyPr>
          <a:lstStyle/>
          <a:p>
            <a:pPr marL="0" indent="0">
              <a:buNone/>
            </a:pPr>
            <a:r>
              <a:rPr lang="en-US" b="1" dirty="0"/>
              <a:t>AI is mostly applied in the following:</a:t>
            </a:r>
          </a:p>
          <a:p>
            <a:r>
              <a:rPr lang="en-US" sz="2400" dirty="0"/>
              <a:t>Search engines such as Google</a:t>
            </a:r>
          </a:p>
          <a:p>
            <a:r>
              <a:rPr lang="en-US" sz="2400" dirty="0"/>
              <a:t>Recommendation systems such as YouTube, Amazon &amp;Netflix – friends recommending content/products to search</a:t>
            </a:r>
          </a:p>
          <a:p>
            <a:r>
              <a:rPr lang="en-US" sz="2400" dirty="0"/>
              <a:t>Virtual assistance on phone</a:t>
            </a:r>
          </a:p>
          <a:p>
            <a:r>
              <a:rPr lang="en-US" sz="2400" dirty="0"/>
              <a:t>Chatbots such as ChatGPT</a:t>
            </a:r>
          </a:p>
          <a:p>
            <a:pPr marL="0" indent="0">
              <a:buNone/>
            </a:pPr>
            <a:endParaRPr lang="en-ZA" dirty="0"/>
          </a:p>
        </p:txBody>
      </p:sp>
      <p:pic>
        <p:nvPicPr>
          <p:cNvPr id="7" name="Picture 6">
            <a:extLst>
              <a:ext uri="{FF2B5EF4-FFF2-40B4-BE49-F238E27FC236}">
                <a16:creationId xmlns:a16="http://schemas.microsoft.com/office/drawing/2014/main" id="{30F57520-C86E-5FD5-20C0-A3739F93FE91}"/>
              </a:ext>
            </a:extLst>
          </p:cNvPr>
          <p:cNvPicPr>
            <a:picLocks noChangeAspect="1"/>
          </p:cNvPicPr>
          <p:nvPr/>
        </p:nvPicPr>
        <p:blipFill>
          <a:blip r:embed="rId2"/>
          <a:stretch>
            <a:fillRect/>
          </a:stretch>
        </p:blipFill>
        <p:spPr>
          <a:xfrm>
            <a:off x="4386944" y="936173"/>
            <a:ext cx="4642756" cy="5208811"/>
          </a:xfrm>
          <a:prstGeom prst="rect">
            <a:avLst/>
          </a:prstGeom>
        </p:spPr>
      </p:pic>
    </p:spTree>
    <p:extLst>
      <p:ext uri="{BB962C8B-B14F-4D97-AF65-F5344CB8AC3E}">
        <p14:creationId xmlns:p14="http://schemas.microsoft.com/office/powerpoint/2010/main" val="3485055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236850-ECB9-B1F6-2339-828A285AC94F}"/>
              </a:ext>
            </a:extLst>
          </p:cNvPr>
          <p:cNvSpPr>
            <a:spLocks noGrp="1"/>
          </p:cNvSpPr>
          <p:nvPr>
            <p:ph idx="1"/>
          </p:nvPr>
        </p:nvSpPr>
        <p:spPr>
          <a:xfrm>
            <a:off x="528452" y="1127979"/>
            <a:ext cx="8481785" cy="4924652"/>
          </a:xfrm>
        </p:spPr>
        <p:txBody>
          <a:bodyPr vert="horz" lIns="91440" tIns="45720" rIns="91440" bIns="45720" rtlCol="0" anchor="t">
            <a:normAutofit lnSpcReduction="10000"/>
          </a:bodyPr>
          <a:lstStyle/>
          <a:p>
            <a:pPr>
              <a:buFont typeface="Arial"/>
              <a:buChar char="•"/>
            </a:pPr>
            <a:r>
              <a:rPr lang="en-ZA" b="1">
                <a:ea typeface="+mn-lt"/>
                <a:cs typeface="+mn-lt"/>
              </a:rPr>
              <a:t>Explain</a:t>
            </a:r>
            <a:r>
              <a:rPr lang="en-ZA">
                <a:ea typeface="+mn-lt"/>
                <a:cs typeface="+mn-lt"/>
              </a:rPr>
              <a:t> the historical development of research ethics and its relevance to contemporary research. </a:t>
            </a:r>
            <a:endParaRPr lang="en-US"/>
          </a:p>
          <a:p>
            <a:pPr marL="0" indent="0">
              <a:buNone/>
            </a:pPr>
            <a:endParaRPr lang="en-ZA" dirty="0">
              <a:ea typeface="+mn-lt"/>
              <a:cs typeface="+mn-lt"/>
            </a:endParaRPr>
          </a:p>
          <a:p>
            <a:pPr>
              <a:buFont typeface="Arial"/>
              <a:buChar char="•"/>
            </a:pPr>
            <a:r>
              <a:rPr lang="en-ZA" b="1">
                <a:ea typeface="+mn-lt"/>
                <a:cs typeface="+mn-lt"/>
              </a:rPr>
              <a:t>Describe</a:t>
            </a:r>
            <a:r>
              <a:rPr lang="en-ZA">
                <a:ea typeface="+mn-lt"/>
                <a:cs typeface="+mn-lt"/>
              </a:rPr>
              <a:t> the role of national legislation and ethical guidelines in research governance. </a:t>
            </a:r>
            <a:endParaRPr lang="en-ZA"/>
          </a:p>
          <a:p>
            <a:pPr marL="0" indent="0">
              <a:buNone/>
            </a:pPr>
            <a:endParaRPr lang="en-ZA" dirty="0">
              <a:ea typeface="+mn-lt"/>
              <a:cs typeface="+mn-lt"/>
            </a:endParaRPr>
          </a:p>
          <a:p>
            <a:pPr>
              <a:buFont typeface="Arial"/>
              <a:buChar char="•"/>
            </a:pPr>
            <a:r>
              <a:rPr lang="en-ZA" b="1">
                <a:ea typeface="+mn-lt"/>
                <a:cs typeface="+mn-lt"/>
              </a:rPr>
              <a:t>Identify</a:t>
            </a:r>
            <a:r>
              <a:rPr lang="en-ZA">
                <a:ea typeface="+mn-lt"/>
                <a:cs typeface="+mn-lt"/>
              </a:rPr>
              <a:t> the ethical opportunities and challenges of using artificial intelligence in research. </a:t>
            </a:r>
            <a:endParaRPr lang="en-ZA"/>
          </a:p>
          <a:p>
            <a:pPr marL="0" indent="0">
              <a:buNone/>
            </a:pPr>
            <a:endParaRPr lang="en-ZA" dirty="0">
              <a:ea typeface="+mn-lt"/>
              <a:cs typeface="+mn-lt"/>
            </a:endParaRPr>
          </a:p>
          <a:p>
            <a:pPr>
              <a:buFont typeface="Arial"/>
              <a:buChar char="•"/>
            </a:pPr>
            <a:r>
              <a:rPr lang="en-ZA" b="1">
                <a:ea typeface="+mn-lt"/>
                <a:cs typeface="+mn-lt"/>
              </a:rPr>
              <a:t>Apply</a:t>
            </a:r>
            <a:r>
              <a:rPr lang="en-ZA">
                <a:ea typeface="+mn-lt"/>
                <a:cs typeface="+mn-lt"/>
              </a:rPr>
              <a:t> the principles of research integrity to support responsible and trustworthy research.</a:t>
            </a:r>
            <a:endParaRPr lang="en-ZA"/>
          </a:p>
          <a:p>
            <a:pPr marL="0" indent="0">
              <a:buNone/>
            </a:pPr>
            <a:endParaRPr lang="en-ZA" dirty="0"/>
          </a:p>
        </p:txBody>
      </p:sp>
      <p:pic>
        <p:nvPicPr>
          <p:cNvPr id="4" name="Picture 3">
            <a:extLst>
              <a:ext uri="{FF2B5EF4-FFF2-40B4-BE49-F238E27FC236}">
                <a16:creationId xmlns:a16="http://schemas.microsoft.com/office/drawing/2014/main" id="{84294116-F269-7159-4F71-ED960BF83EE2}"/>
              </a:ext>
            </a:extLst>
          </p:cNvPr>
          <p:cNvPicPr>
            <a:picLocks noChangeAspect="1"/>
          </p:cNvPicPr>
          <p:nvPr/>
        </p:nvPicPr>
        <p:blipFill>
          <a:blip r:embed="rId2"/>
          <a:srcRect/>
          <a:stretch/>
        </p:blipFill>
        <p:spPr>
          <a:xfrm>
            <a:off x="189983" y="117080"/>
            <a:ext cx="676916" cy="851186"/>
          </a:xfrm>
          <a:prstGeom prst="rect">
            <a:avLst/>
          </a:prstGeom>
        </p:spPr>
      </p:pic>
      <p:sp>
        <p:nvSpPr>
          <p:cNvPr id="5" name="TextBox 4">
            <a:extLst>
              <a:ext uri="{FF2B5EF4-FFF2-40B4-BE49-F238E27FC236}">
                <a16:creationId xmlns:a16="http://schemas.microsoft.com/office/drawing/2014/main" id="{8FBAF90C-472B-7FFB-22C2-2BF5BAAF156D}"/>
              </a:ext>
            </a:extLst>
          </p:cNvPr>
          <p:cNvSpPr txBox="1"/>
          <p:nvPr/>
        </p:nvSpPr>
        <p:spPr>
          <a:xfrm>
            <a:off x="1050966" y="118571"/>
            <a:ext cx="8009906" cy="769441"/>
          </a:xfrm>
          <a:prstGeom prst="rect">
            <a:avLst/>
          </a:prstGeom>
          <a:noFill/>
        </p:spPr>
        <p:txBody>
          <a:bodyPr wrap="square" rtlCol="0">
            <a:spAutoFit/>
          </a:bodyPr>
          <a:lstStyle/>
          <a:p>
            <a:r>
              <a:rPr lang="en-US" sz="4400" dirty="0">
                <a:solidFill>
                  <a:srgbClr val="D7970F"/>
                </a:solidFill>
                <a:latin typeface="+mj-lt"/>
                <a:ea typeface="+mj-ea"/>
                <a:cs typeface="+mj-cs"/>
              </a:rPr>
              <a:t>Lesson plan outline</a:t>
            </a:r>
          </a:p>
        </p:txBody>
      </p:sp>
      <p:sp>
        <p:nvSpPr>
          <p:cNvPr id="6" name="Rectangle 5">
            <a:extLst>
              <a:ext uri="{FF2B5EF4-FFF2-40B4-BE49-F238E27FC236}">
                <a16:creationId xmlns:a16="http://schemas.microsoft.com/office/drawing/2014/main" id="{74E934A9-3DBB-14F8-3740-3531617206CC}"/>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235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0A2B-753F-8313-5CB4-6C64C7914F44}"/>
              </a:ext>
            </a:extLst>
          </p:cNvPr>
          <p:cNvSpPr>
            <a:spLocks noGrp="1"/>
          </p:cNvSpPr>
          <p:nvPr>
            <p:ph type="title"/>
          </p:nvPr>
        </p:nvSpPr>
        <p:spPr>
          <a:xfrm>
            <a:off x="628650" y="125640"/>
            <a:ext cx="7886700" cy="679903"/>
          </a:xfrm>
        </p:spPr>
        <p:txBody>
          <a:bodyPr>
            <a:normAutofit/>
          </a:bodyPr>
          <a:lstStyle/>
          <a:p>
            <a:r>
              <a:rPr lang="en-US" sz="4000" dirty="0"/>
              <a:t>Why the use of Artificial Intelligence </a:t>
            </a:r>
            <a:endParaRPr lang="en-ZA" sz="4000" dirty="0"/>
          </a:p>
        </p:txBody>
      </p:sp>
      <p:sp>
        <p:nvSpPr>
          <p:cNvPr id="3" name="Content Placeholder 2">
            <a:extLst>
              <a:ext uri="{FF2B5EF4-FFF2-40B4-BE49-F238E27FC236}">
                <a16:creationId xmlns:a16="http://schemas.microsoft.com/office/drawing/2014/main" id="{D8B1B904-4154-4416-F53C-EAD911435050}"/>
              </a:ext>
            </a:extLst>
          </p:cNvPr>
          <p:cNvSpPr>
            <a:spLocks noGrp="1"/>
          </p:cNvSpPr>
          <p:nvPr>
            <p:ph idx="1"/>
          </p:nvPr>
        </p:nvSpPr>
        <p:spPr>
          <a:xfrm>
            <a:off x="206830" y="805544"/>
            <a:ext cx="5246913" cy="5371420"/>
          </a:xfrm>
        </p:spPr>
        <p:txBody>
          <a:bodyPr>
            <a:normAutofit/>
          </a:bodyPr>
          <a:lstStyle/>
          <a:p>
            <a:pPr algn="just"/>
            <a:r>
              <a:rPr lang="en-US" dirty="0"/>
              <a:t>We are told that</a:t>
            </a:r>
            <a:r>
              <a:rPr lang="en-ZA" dirty="0"/>
              <a:t> AI is important because it significantly reduces errors and increases accuracy. </a:t>
            </a:r>
          </a:p>
          <a:p>
            <a:pPr algn="just"/>
            <a:r>
              <a:rPr lang="en-ZA" dirty="0"/>
              <a:t>Decisions made by AI are based on previously gathered information and a specific set of algorithms. </a:t>
            </a:r>
          </a:p>
          <a:p>
            <a:pPr algn="just"/>
            <a:r>
              <a:rPr lang="en-ZA" dirty="0"/>
              <a:t>When programmed correctly, these errors can be minimized to zero. For example, robotic surgery systems can perform complex surgeries with precision.</a:t>
            </a:r>
            <a:endParaRPr lang="en-ZA" b="1" dirty="0"/>
          </a:p>
          <a:p>
            <a:endParaRPr lang="en-ZA" dirty="0"/>
          </a:p>
        </p:txBody>
      </p:sp>
      <p:pic>
        <p:nvPicPr>
          <p:cNvPr id="5" name="Picture 4">
            <a:extLst>
              <a:ext uri="{FF2B5EF4-FFF2-40B4-BE49-F238E27FC236}">
                <a16:creationId xmlns:a16="http://schemas.microsoft.com/office/drawing/2014/main" id="{7CB4C78F-22E5-E86D-EFA3-AA09D49738F4}"/>
              </a:ext>
            </a:extLst>
          </p:cNvPr>
          <p:cNvPicPr>
            <a:picLocks noChangeAspect="1"/>
          </p:cNvPicPr>
          <p:nvPr/>
        </p:nvPicPr>
        <p:blipFill>
          <a:blip r:embed="rId2"/>
          <a:stretch>
            <a:fillRect/>
          </a:stretch>
        </p:blipFill>
        <p:spPr>
          <a:xfrm>
            <a:off x="5586882" y="816429"/>
            <a:ext cx="3581536" cy="5096698"/>
          </a:xfrm>
          <a:prstGeom prst="rect">
            <a:avLst/>
          </a:prstGeom>
        </p:spPr>
      </p:pic>
    </p:spTree>
    <p:extLst>
      <p:ext uri="{BB962C8B-B14F-4D97-AF65-F5344CB8AC3E}">
        <p14:creationId xmlns:p14="http://schemas.microsoft.com/office/powerpoint/2010/main" val="2338456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8CF2F-CEA1-A6E9-C2FF-2711C535F4D6}"/>
              </a:ext>
            </a:extLst>
          </p:cNvPr>
          <p:cNvSpPr>
            <a:spLocks noGrp="1"/>
          </p:cNvSpPr>
          <p:nvPr>
            <p:ph type="title"/>
          </p:nvPr>
        </p:nvSpPr>
        <p:spPr>
          <a:xfrm>
            <a:off x="315687" y="365126"/>
            <a:ext cx="8414656" cy="1039131"/>
          </a:xfrm>
        </p:spPr>
        <p:txBody>
          <a:bodyPr>
            <a:normAutofit fontScale="90000"/>
          </a:bodyPr>
          <a:lstStyle/>
          <a:p>
            <a:r>
              <a:rPr lang="en-US" sz="4000" dirty="0"/>
              <a:t>Ethical Challenges of Artificial Intelligence</a:t>
            </a:r>
            <a:endParaRPr lang="en-ZA" sz="4000" dirty="0"/>
          </a:p>
        </p:txBody>
      </p:sp>
      <p:sp>
        <p:nvSpPr>
          <p:cNvPr id="3" name="Content Placeholder 2">
            <a:extLst>
              <a:ext uri="{FF2B5EF4-FFF2-40B4-BE49-F238E27FC236}">
                <a16:creationId xmlns:a16="http://schemas.microsoft.com/office/drawing/2014/main" id="{1885DCA4-549D-698B-CDFA-2ACD8C0F041E}"/>
              </a:ext>
            </a:extLst>
          </p:cNvPr>
          <p:cNvSpPr>
            <a:spLocks noGrp="1"/>
          </p:cNvSpPr>
          <p:nvPr>
            <p:ph idx="1"/>
          </p:nvPr>
        </p:nvSpPr>
        <p:spPr>
          <a:xfrm>
            <a:off x="217713" y="1175657"/>
            <a:ext cx="8610599" cy="5001306"/>
          </a:xfrm>
        </p:spPr>
        <p:txBody>
          <a:bodyPr>
            <a:normAutofit fontScale="92500" lnSpcReduction="10000"/>
          </a:bodyPr>
          <a:lstStyle/>
          <a:p>
            <a:pPr marL="0" indent="0" algn="ctr">
              <a:buNone/>
            </a:pPr>
            <a:r>
              <a:rPr lang="en-US" sz="2000" b="1" dirty="0"/>
              <a:t>Bias and fairness</a:t>
            </a:r>
          </a:p>
          <a:p>
            <a:pPr algn="just"/>
            <a:r>
              <a:rPr lang="en-ZA" sz="2000" dirty="0"/>
              <a:t>AI bias is an important ethical concern. AI is meant to mimic human behaviour, that is to act like humans, think like humans, so it is possible that AI can be bias in the process of mimicking</a:t>
            </a:r>
          </a:p>
          <a:p>
            <a:pPr algn="just"/>
            <a:r>
              <a:rPr lang="en-ZA" sz="2000" dirty="0"/>
              <a:t>Bias exist in training data which is coming from human input and this training data is used to train AI models to think like humans and that is why bias can exist in AI models as well </a:t>
            </a:r>
          </a:p>
          <a:p>
            <a:pPr algn="just"/>
            <a:r>
              <a:rPr lang="en-ZA" sz="2000" dirty="0"/>
              <a:t>There could be different sources of bias that exist – e.g. confirmation bias – which is bias where AI would tend to produce confirmative answers when you ask a question even when this may not be the case</a:t>
            </a:r>
          </a:p>
          <a:p>
            <a:pPr algn="ctr"/>
            <a:r>
              <a:rPr lang="en-ZA" sz="2000" b="1" dirty="0"/>
              <a:t>Authorship</a:t>
            </a:r>
          </a:p>
          <a:p>
            <a:pPr algn="just"/>
            <a:r>
              <a:rPr lang="en-ZA" sz="2000" dirty="0"/>
              <a:t>Research suggest that 52% of the internet content is AI generated</a:t>
            </a:r>
          </a:p>
          <a:p>
            <a:pPr algn="just"/>
            <a:r>
              <a:rPr lang="en-ZA" sz="2000" dirty="0"/>
              <a:t>Prior to AI ChatGPT, 90% of internet content was generated by humans but in recent years AI has populated the internet occupying more than 50% of internet content and this is bound to increase as the years go by</a:t>
            </a:r>
          </a:p>
          <a:p>
            <a:pPr algn="just"/>
            <a:r>
              <a:rPr lang="en-ZA" sz="2000" dirty="0"/>
              <a:t>So the question is, who is the author of this AI content, how authentic is it, and how ethical is it?</a:t>
            </a:r>
          </a:p>
          <a:p>
            <a:endParaRPr lang="en-ZA" sz="2000" b="1" dirty="0"/>
          </a:p>
        </p:txBody>
      </p:sp>
    </p:spTree>
    <p:extLst>
      <p:ext uri="{BB962C8B-B14F-4D97-AF65-F5344CB8AC3E}">
        <p14:creationId xmlns:p14="http://schemas.microsoft.com/office/powerpoint/2010/main" val="1710036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B78BF-F49F-F239-34EC-54EBD423B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DD52E-573A-F5EB-AD66-5CA3FCD62304}"/>
              </a:ext>
            </a:extLst>
          </p:cNvPr>
          <p:cNvSpPr>
            <a:spLocks noGrp="1"/>
          </p:cNvSpPr>
          <p:nvPr>
            <p:ph type="title"/>
          </p:nvPr>
        </p:nvSpPr>
        <p:spPr>
          <a:xfrm>
            <a:off x="370115" y="365126"/>
            <a:ext cx="8371114" cy="745217"/>
          </a:xfrm>
        </p:spPr>
        <p:txBody>
          <a:bodyPr>
            <a:normAutofit/>
          </a:bodyPr>
          <a:lstStyle/>
          <a:p>
            <a:r>
              <a:rPr lang="en-US" sz="3600" dirty="0"/>
              <a:t>Ethical Challenges of Artificial Intelligence </a:t>
            </a:r>
            <a:endParaRPr lang="en-ZA" sz="3600" dirty="0"/>
          </a:p>
        </p:txBody>
      </p:sp>
      <p:sp>
        <p:nvSpPr>
          <p:cNvPr id="3" name="Content Placeholder 2">
            <a:extLst>
              <a:ext uri="{FF2B5EF4-FFF2-40B4-BE49-F238E27FC236}">
                <a16:creationId xmlns:a16="http://schemas.microsoft.com/office/drawing/2014/main" id="{5F9C7744-B6DB-0AC5-3304-BB90ABE0BBD2}"/>
              </a:ext>
            </a:extLst>
          </p:cNvPr>
          <p:cNvSpPr>
            <a:spLocks noGrp="1"/>
          </p:cNvSpPr>
          <p:nvPr>
            <p:ph idx="1"/>
          </p:nvPr>
        </p:nvSpPr>
        <p:spPr>
          <a:xfrm>
            <a:off x="628650" y="1371600"/>
            <a:ext cx="7886700" cy="4805363"/>
          </a:xfrm>
        </p:spPr>
        <p:txBody>
          <a:bodyPr>
            <a:normAutofit/>
          </a:bodyPr>
          <a:lstStyle/>
          <a:p>
            <a:pPr marL="0" indent="0" algn="ctr">
              <a:buNone/>
            </a:pPr>
            <a:r>
              <a:rPr lang="en-US" sz="2400" b="1" dirty="0"/>
              <a:t>Accountability and transparency</a:t>
            </a:r>
          </a:p>
          <a:p>
            <a:pPr algn="just"/>
            <a:r>
              <a:rPr lang="en-ZA" sz="1900" dirty="0"/>
              <a:t>The other ethical issue is ensuring AI accountability and transparency. </a:t>
            </a:r>
          </a:p>
          <a:p>
            <a:pPr algn="just"/>
            <a:r>
              <a:rPr lang="en-ZA" sz="1900" dirty="0"/>
              <a:t>We all know that when conducting scientific research, transparency is required to ensure that others can reproduce the results we generate</a:t>
            </a:r>
          </a:p>
          <a:p>
            <a:pPr algn="just"/>
            <a:r>
              <a:rPr lang="en-ZA" sz="1900" dirty="0"/>
              <a:t>When it comes to using AI in research, it complicates the steps for transparency and reproductivity. This is because AI models are updating regularly</a:t>
            </a:r>
          </a:p>
          <a:p>
            <a:pPr algn="just"/>
            <a:r>
              <a:rPr lang="en-ZA" sz="1900" dirty="0"/>
              <a:t>So imagine that there are two people who are using AI and feeding the same prompt – that is one person now and another after six months (asking same question) – we will get different answers because of the time difference – so which one is correct?</a:t>
            </a:r>
          </a:p>
          <a:p>
            <a:pPr algn="just"/>
            <a:r>
              <a:rPr lang="en-ZA" sz="1900" dirty="0"/>
              <a:t>Even when two people ask similar questions to AI at the same time, they may still get different answers because of the prompts they used in asking</a:t>
            </a:r>
          </a:p>
          <a:p>
            <a:pPr algn="just"/>
            <a:endParaRPr lang="en-ZA" sz="2400" dirty="0"/>
          </a:p>
          <a:p>
            <a:pPr marL="0" indent="0" algn="just">
              <a:buNone/>
            </a:pPr>
            <a:endParaRPr lang="en-ZA" sz="2400" dirty="0"/>
          </a:p>
          <a:p>
            <a:endParaRPr lang="en-ZA" dirty="0"/>
          </a:p>
        </p:txBody>
      </p:sp>
    </p:spTree>
    <p:extLst>
      <p:ext uri="{BB962C8B-B14F-4D97-AF65-F5344CB8AC3E}">
        <p14:creationId xmlns:p14="http://schemas.microsoft.com/office/powerpoint/2010/main" val="2756591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8867F-A1CA-73DB-E477-46C5DAC51792}"/>
              </a:ext>
            </a:extLst>
          </p:cNvPr>
          <p:cNvSpPr>
            <a:spLocks noGrp="1"/>
          </p:cNvSpPr>
          <p:nvPr>
            <p:ph type="title"/>
          </p:nvPr>
        </p:nvSpPr>
        <p:spPr>
          <a:xfrm>
            <a:off x="628650" y="365126"/>
            <a:ext cx="7886700" cy="592817"/>
          </a:xfrm>
        </p:spPr>
        <p:txBody>
          <a:bodyPr>
            <a:normAutofit fontScale="90000"/>
          </a:bodyPr>
          <a:lstStyle/>
          <a:p>
            <a:r>
              <a:rPr lang="en-US" dirty="0"/>
              <a:t>Best Practices</a:t>
            </a:r>
            <a:endParaRPr lang="en-ZA" dirty="0"/>
          </a:p>
        </p:txBody>
      </p:sp>
      <p:sp>
        <p:nvSpPr>
          <p:cNvPr id="3" name="Content Placeholder 2">
            <a:extLst>
              <a:ext uri="{FF2B5EF4-FFF2-40B4-BE49-F238E27FC236}">
                <a16:creationId xmlns:a16="http://schemas.microsoft.com/office/drawing/2014/main" id="{8ED06F30-A3FC-2206-9FA1-335E7771F377}"/>
              </a:ext>
            </a:extLst>
          </p:cNvPr>
          <p:cNvSpPr>
            <a:spLocks noGrp="1"/>
          </p:cNvSpPr>
          <p:nvPr>
            <p:ph idx="1"/>
          </p:nvPr>
        </p:nvSpPr>
        <p:spPr>
          <a:xfrm>
            <a:off x="228600" y="957943"/>
            <a:ext cx="8697686" cy="5246914"/>
          </a:xfrm>
        </p:spPr>
        <p:txBody>
          <a:bodyPr>
            <a:normAutofit fontScale="47500" lnSpcReduction="20000"/>
          </a:bodyPr>
          <a:lstStyle/>
          <a:p>
            <a:pPr algn="just"/>
            <a:r>
              <a:rPr lang="en-ZA" sz="4200" b="1" dirty="0"/>
              <a:t>Verify Everything Independently:</a:t>
            </a:r>
            <a:r>
              <a:rPr lang="en-ZA" sz="4200" dirty="0"/>
              <a:t> Large language models can produce hallucinations or biased data. Always verify AI-generated claims and citations against credible, primary, peer-reviewed sources. </a:t>
            </a:r>
          </a:p>
          <a:p>
            <a:pPr marL="0" indent="0" algn="just">
              <a:buNone/>
            </a:pPr>
            <a:endParaRPr lang="en-ZA" sz="4200" dirty="0"/>
          </a:p>
          <a:p>
            <a:pPr algn="just"/>
            <a:r>
              <a:rPr lang="en-ZA" sz="4200" dirty="0"/>
              <a:t> </a:t>
            </a:r>
            <a:r>
              <a:rPr lang="en-ZA" sz="4200" b="1" dirty="0"/>
              <a:t>Maintain Human Accountability:</a:t>
            </a:r>
            <a:r>
              <a:rPr lang="en-ZA" sz="4200" dirty="0"/>
              <a:t> You are fully responsible for the integrity and accuracy of your research. Never let AI substitute for critical thinking, hypothesis generation, or conceptual leaps. </a:t>
            </a:r>
          </a:p>
          <a:p>
            <a:pPr marL="0" indent="0" algn="just">
              <a:buNone/>
            </a:pPr>
            <a:endParaRPr lang="en-ZA" sz="4200" dirty="0"/>
          </a:p>
          <a:p>
            <a:pPr algn="just"/>
            <a:r>
              <a:rPr lang="en-ZA" sz="4200" b="1" dirty="0"/>
              <a:t>Prioritize Data Privacy:</a:t>
            </a:r>
            <a:r>
              <a:rPr lang="en-ZA" sz="4200" dirty="0"/>
              <a:t> Never input unpublished, sensitive, or confidential data into public AI platforms, as these may train the model on your proprietary information. </a:t>
            </a:r>
          </a:p>
          <a:p>
            <a:pPr algn="just"/>
            <a:r>
              <a:rPr lang="en-ZA" sz="4200" dirty="0"/>
              <a:t>  </a:t>
            </a:r>
            <a:r>
              <a:rPr lang="en-ZA" sz="4200" b="1" dirty="0"/>
              <a:t>Disclose Usage Transparently:</a:t>
            </a:r>
            <a:r>
              <a:rPr lang="en-ZA" sz="4200" dirty="0"/>
              <a:t> Explicitly detail how and where AI assisted your work (e.g., in the methods or acknowledgments sections). Be sure to check the exact AI guideline for researchers provided by your target publisher or funding agency. For example:</a:t>
            </a:r>
          </a:p>
          <a:p>
            <a:pPr marL="0" indent="0" algn="just">
              <a:buNone/>
            </a:pPr>
            <a:r>
              <a:rPr lang="en-ZA" sz="4200" b="1" dirty="0">
                <a:solidFill>
                  <a:schemeClr val="accent5">
                    <a:lumMod val="60000"/>
                    <a:lumOff val="40000"/>
                  </a:schemeClr>
                </a:solidFill>
              </a:rPr>
              <a:t>Declaration of AI Use: </a:t>
            </a:r>
            <a:r>
              <a:rPr lang="en-ZA" sz="4200" dirty="0">
                <a:solidFill>
                  <a:schemeClr val="accent5">
                    <a:lumMod val="60000"/>
                    <a:lumOff val="40000"/>
                  </a:schemeClr>
                </a:solidFill>
              </a:rPr>
              <a:t>Artificial intelligence-based tools were used solely to assist with</a:t>
            </a:r>
          </a:p>
          <a:p>
            <a:pPr marL="0" indent="0" algn="just">
              <a:buNone/>
            </a:pPr>
            <a:r>
              <a:rPr lang="en-ZA" sz="4200" dirty="0">
                <a:solidFill>
                  <a:schemeClr val="accent5">
                    <a:lumMod val="60000"/>
                    <a:lumOff val="40000"/>
                  </a:schemeClr>
                </a:solidFill>
              </a:rPr>
              <a:t>English language editing and formatting. All substantive content, analysis, and interpretations are the authors’ own.</a:t>
            </a:r>
          </a:p>
          <a:p>
            <a:pPr algn="ctr"/>
            <a:endParaRPr lang="en-ZA" dirty="0">
              <a:solidFill>
                <a:schemeClr val="accent5">
                  <a:lumMod val="60000"/>
                  <a:lumOff val="40000"/>
                </a:schemeClr>
              </a:solidFill>
            </a:endParaRPr>
          </a:p>
          <a:p>
            <a:endParaRPr lang="en-ZA" dirty="0"/>
          </a:p>
        </p:txBody>
      </p:sp>
    </p:spTree>
    <p:extLst>
      <p:ext uri="{BB962C8B-B14F-4D97-AF65-F5344CB8AC3E}">
        <p14:creationId xmlns:p14="http://schemas.microsoft.com/office/powerpoint/2010/main" val="1296098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DB1B2-A853-AFD6-B8C0-48F10195A6D0}"/>
              </a:ext>
            </a:extLst>
          </p:cNvPr>
          <p:cNvSpPr>
            <a:spLocks noGrp="1"/>
          </p:cNvSpPr>
          <p:nvPr>
            <p:ph type="title"/>
          </p:nvPr>
        </p:nvSpPr>
        <p:spPr>
          <a:xfrm>
            <a:off x="628650" y="365126"/>
            <a:ext cx="7886700" cy="810531"/>
          </a:xfrm>
        </p:spPr>
        <p:txBody>
          <a:bodyPr/>
          <a:lstStyle/>
          <a:p>
            <a:r>
              <a:rPr lang="en-US" dirty="0"/>
              <a:t>Activity - Discussion</a:t>
            </a:r>
          </a:p>
        </p:txBody>
      </p:sp>
      <p:sp>
        <p:nvSpPr>
          <p:cNvPr id="3" name="Content Placeholder 2">
            <a:extLst>
              <a:ext uri="{FF2B5EF4-FFF2-40B4-BE49-F238E27FC236}">
                <a16:creationId xmlns:a16="http://schemas.microsoft.com/office/drawing/2014/main" id="{56E171CF-C671-7FB1-1E7B-D66EF9DA31BF}"/>
              </a:ext>
            </a:extLst>
          </p:cNvPr>
          <p:cNvSpPr>
            <a:spLocks noGrp="1"/>
          </p:cNvSpPr>
          <p:nvPr>
            <p:ph sz="half" idx="1"/>
          </p:nvPr>
        </p:nvSpPr>
        <p:spPr>
          <a:xfrm>
            <a:off x="315686" y="1360714"/>
            <a:ext cx="4199164" cy="4816249"/>
          </a:xfrm>
        </p:spPr>
        <p:txBody>
          <a:bodyPr>
            <a:normAutofit fontScale="85000" lnSpcReduction="20000"/>
          </a:bodyPr>
          <a:lstStyle/>
          <a:p>
            <a:r>
              <a:rPr lang="en-US" b="1" dirty="0"/>
              <a:t>A student uses ChatGPT to help write a literature review. </a:t>
            </a:r>
          </a:p>
          <a:p>
            <a:pPr marL="0" indent="0">
              <a:buNone/>
            </a:pPr>
            <a:endParaRPr lang="en-US" dirty="0"/>
          </a:p>
          <a:p>
            <a:pPr marL="0" indent="0">
              <a:buNone/>
            </a:pPr>
            <a:r>
              <a:rPr lang="en-US" dirty="0"/>
              <a:t>They ask it to:</a:t>
            </a:r>
          </a:p>
          <a:p>
            <a:r>
              <a:rPr lang="en-US" dirty="0" err="1"/>
              <a:t>summarise</a:t>
            </a:r>
            <a:r>
              <a:rPr lang="en-US" dirty="0"/>
              <a:t> journal articles, improve the language, generate research questions, and rewrite paragraphs they have written.</a:t>
            </a:r>
          </a:p>
          <a:p>
            <a:r>
              <a:rPr lang="en-US" dirty="0"/>
              <a:t>The student does not acknowledge using AI in the thesis because they believe it is "just like Grammarly."</a:t>
            </a:r>
          </a:p>
        </p:txBody>
      </p:sp>
      <p:sp>
        <p:nvSpPr>
          <p:cNvPr id="4" name="Content Placeholder 3">
            <a:extLst>
              <a:ext uri="{FF2B5EF4-FFF2-40B4-BE49-F238E27FC236}">
                <a16:creationId xmlns:a16="http://schemas.microsoft.com/office/drawing/2014/main" id="{1BAB4258-1256-8CC7-82DE-322E3AE36DB4}"/>
              </a:ext>
            </a:extLst>
          </p:cNvPr>
          <p:cNvSpPr>
            <a:spLocks noGrp="1"/>
          </p:cNvSpPr>
          <p:nvPr>
            <p:ph sz="half" idx="2"/>
          </p:nvPr>
        </p:nvSpPr>
        <p:spPr>
          <a:xfrm>
            <a:off x="4629150" y="1360714"/>
            <a:ext cx="4275364" cy="4816249"/>
          </a:xfrm>
        </p:spPr>
        <p:txBody>
          <a:bodyPr>
            <a:normAutofit fontScale="85000" lnSpcReduction="20000"/>
          </a:bodyPr>
          <a:lstStyle/>
          <a:p>
            <a:pPr marL="0" indent="0" algn="just">
              <a:buNone/>
            </a:pPr>
            <a:r>
              <a:rPr lang="en-US" b="1" dirty="0"/>
              <a:t>Questions</a:t>
            </a:r>
          </a:p>
          <a:p>
            <a:pPr marL="514350" indent="-514350" algn="just">
              <a:buFont typeface="+mj-lt"/>
              <a:buAutoNum type="arabicPeriod"/>
            </a:pPr>
            <a:endParaRPr lang="en-US" dirty="0"/>
          </a:p>
          <a:p>
            <a:pPr marL="514350" indent="-514350" algn="just">
              <a:buFont typeface="+mj-lt"/>
              <a:buAutoNum type="arabicPeriod"/>
            </a:pPr>
            <a:r>
              <a:rPr lang="en-US" dirty="0"/>
              <a:t>Is the student's use of AI ethical?</a:t>
            </a:r>
          </a:p>
          <a:p>
            <a:pPr marL="514350" indent="-514350" algn="just">
              <a:buFont typeface="+mj-lt"/>
              <a:buAutoNum type="arabicPeriod"/>
            </a:pPr>
            <a:r>
              <a:rPr lang="en-US" dirty="0"/>
              <a:t>Which uses of AI are acceptable?</a:t>
            </a:r>
          </a:p>
          <a:p>
            <a:pPr marL="514350" indent="-514350" algn="just">
              <a:buFont typeface="+mj-lt"/>
              <a:buAutoNum type="arabicPeriod"/>
            </a:pPr>
            <a:r>
              <a:rPr lang="en-US" dirty="0"/>
              <a:t>At what point does AI become a co-author rather than a writing assistant?</a:t>
            </a:r>
          </a:p>
          <a:p>
            <a:pPr marL="514350" indent="-514350" algn="just">
              <a:buFont typeface="+mj-lt"/>
              <a:buAutoNum type="arabicPeriod"/>
            </a:pPr>
            <a:r>
              <a:rPr lang="en-US" dirty="0"/>
              <a:t>Should AI use always be disclosed?</a:t>
            </a:r>
          </a:p>
          <a:p>
            <a:pPr marL="514350" indent="-514350" algn="just">
              <a:buFont typeface="+mj-lt"/>
              <a:buAutoNum type="arabicPeriod"/>
            </a:pPr>
            <a:r>
              <a:rPr lang="en-US" dirty="0"/>
              <a:t>Who is responsible if the AI produces incorrect information?</a:t>
            </a:r>
          </a:p>
        </p:txBody>
      </p:sp>
    </p:spTree>
    <p:extLst>
      <p:ext uri="{BB962C8B-B14F-4D97-AF65-F5344CB8AC3E}">
        <p14:creationId xmlns:p14="http://schemas.microsoft.com/office/powerpoint/2010/main" val="2088971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8BD02-283A-7EB1-5B0B-993847788AD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A9A0C61-C6C4-442C-7969-71464BFD0414}"/>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B1834AE-9319-9EF8-F5A3-8FDEB7937116}"/>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4FAE02F-8F2C-A6BB-DDEF-84D96F77C6E8}"/>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DDA1326-B404-E962-B5C5-4B3B48D3A569}"/>
              </a:ext>
            </a:extLst>
          </p:cNvPr>
          <p:cNvSpPr txBox="1"/>
          <p:nvPr/>
        </p:nvSpPr>
        <p:spPr>
          <a:xfrm>
            <a:off x="2630383" y="1680772"/>
            <a:ext cx="6513617" cy="2585323"/>
          </a:xfrm>
          <a:prstGeom prst="rect">
            <a:avLst/>
          </a:prstGeom>
          <a:noFill/>
        </p:spPr>
        <p:txBody>
          <a:bodyPr wrap="square" rtlCol="0">
            <a:spAutoFit/>
          </a:bodyPr>
          <a:lstStyle/>
          <a:p>
            <a:pPr algn="ctr"/>
            <a:r>
              <a:rPr lang="en-US" sz="7200" b="1" dirty="0">
                <a:solidFill>
                  <a:srgbClr val="D69610"/>
                </a:solidFill>
              </a:rPr>
              <a:t>RESEARCH INTEGRITY</a:t>
            </a:r>
          </a:p>
          <a:p>
            <a:endParaRPr lang="en-US" b="1" dirty="0">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476F2A97-AAE6-D893-D633-A5DAB0DAE99A}"/>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CEC8D28C-8641-BF4D-765D-E2E215B5345C}"/>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85417597-5EED-01EB-4D54-1C7740366D3E}"/>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3519088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FE53F-5000-E6B8-5C50-F2CDE00527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D38072-B919-19D3-0F53-CB20EF082953}"/>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859E11-20AD-9DF4-A7A6-3C244FFF696A}"/>
              </a:ext>
            </a:extLst>
          </p:cNvPr>
          <p:cNvSpPr txBox="1"/>
          <p:nvPr/>
        </p:nvSpPr>
        <p:spPr>
          <a:xfrm>
            <a:off x="866899" y="73707"/>
            <a:ext cx="8674924" cy="769441"/>
          </a:xfrm>
          <a:prstGeom prst="rect">
            <a:avLst/>
          </a:prstGeom>
          <a:noFill/>
        </p:spPr>
        <p:txBody>
          <a:bodyPr wrap="square" rtlCol="0">
            <a:spAutoFit/>
          </a:bodyPr>
          <a:lstStyle/>
          <a:p>
            <a:r>
              <a:rPr lang="en-US" sz="4400" dirty="0">
                <a:latin typeface="Calibri" panose="020F0502020204030204" pitchFamily="34" charset="0"/>
                <a:cs typeface="Calibri" panose="020F0502020204030204" pitchFamily="34" charset="0"/>
              </a:rPr>
              <a:t>Research Integrity and Misconduct</a:t>
            </a:r>
          </a:p>
        </p:txBody>
      </p:sp>
      <p:sp>
        <p:nvSpPr>
          <p:cNvPr id="3" name="TextBox 2">
            <a:extLst>
              <a:ext uri="{FF2B5EF4-FFF2-40B4-BE49-F238E27FC236}">
                <a16:creationId xmlns:a16="http://schemas.microsoft.com/office/drawing/2014/main" id="{BFB5523F-8D78-5D7C-9FCB-676E72C0FCF0}"/>
              </a:ext>
            </a:extLst>
          </p:cNvPr>
          <p:cNvSpPr txBox="1"/>
          <p:nvPr/>
        </p:nvSpPr>
        <p:spPr>
          <a:xfrm>
            <a:off x="113783" y="1101436"/>
            <a:ext cx="4207846" cy="4893647"/>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t>Research integrity is the active adherence to ethical principles, professional standards, and intellectual honesty in proposing, conducting, and reporting research.</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Research misconduct is the violation of ethical and professional standards in proposing, conducting, or reporting research.</a:t>
            </a:r>
          </a:p>
        </p:txBody>
      </p:sp>
      <p:sp>
        <p:nvSpPr>
          <p:cNvPr id="4" name="Rectangle 3">
            <a:extLst>
              <a:ext uri="{FF2B5EF4-FFF2-40B4-BE49-F238E27FC236}">
                <a16:creationId xmlns:a16="http://schemas.microsoft.com/office/drawing/2014/main" id="{7D519147-93D7-BA7C-55C0-3DB18564918D}"/>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C931595-6C0F-6BD6-461D-50FC5919E9B9}"/>
              </a:ext>
            </a:extLst>
          </p:cNvPr>
          <p:cNvPicPr>
            <a:picLocks noChangeAspect="1"/>
          </p:cNvPicPr>
          <p:nvPr/>
        </p:nvPicPr>
        <p:blipFill>
          <a:blip r:embed="rId3"/>
          <a:stretch>
            <a:fillRect/>
          </a:stretch>
        </p:blipFill>
        <p:spPr>
          <a:xfrm>
            <a:off x="4321629" y="968266"/>
            <a:ext cx="4822370" cy="5396149"/>
          </a:xfrm>
          <a:prstGeom prst="rect">
            <a:avLst/>
          </a:prstGeom>
        </p:spPr>
      </p:pic>
    </p:spTree>
    <p:extLst>
      <p:ext uri="{BB962C8B-B14F-4D97-AF65-F5344CB8AC3E}">
        <p14:creationId xmlns:p14="http://schemas.microsoft.com/office/powerpoint/2010/main" val="1600800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D0935-CB48-B96D-EA78-441B38EF0C9C}"/>
              </a:ext>
            </a:extLst>
          </p:cNvPr>
          <p:cNvSpPr>
            <a:spLocks noGrp="1"/>
          </p:cNvSpPr>
          <p:nvPr>
            <p:ph type="title"/>
          </p:nvPr>
        </p:nvSpPr>
        <p:spPr>
          <a:xfrm>
            <a:off x="424542" y="147412"/>
            <a:ext cx="8480645" cy="734332"/>
          </a:xfrm>
        </p:spPr>
        <p:txBody>
          <a:bodyPr>
            <a:normAutofit/>
          </a:bodyPr>
          <a:lstStyle/>
          <a:p>
            <a:r>
              <a:rPr lang="en-US" sz="4000" dirty="0"/>
              <a:t>Research Ethics vs Research Integrity</a:t>
            </a:r>
          </a:p>
        </p:txBody>
      </p:sp>
      <p:sp>
        <p:nvSpPr>
          <p:cNvPr id="4" name="Content Placeholder 2">
            <a:extLst>
              <a:ext uri="{FF2B5EF4-FFF2-40B4-BE49-F238E27FC236}">
                <a16:creationId xmlns:a16="http://schemas.microsoft.com/office/drawing/2014/main" id="{77559D68-3296-E5CC-DEF1-8905BFCAF015}"/>
              </a:ext>
            </a:extLst>
          </p:cNvPr>
          <p:cNvSpPr>
            <a:spLocks noGrp="1"/>
          </p:cNvSpPr>
          <p:nvPr>
            <p:ph idx="1"/>
          </p:nvPr>
        </p:nvSpPr>
        <p:spPr>
          <a:xfrm>
            <a:off x="130630" y="1055915"/>
            <a:ext cx="3788228" cy="2373086"/>
          </a:xfrm>
        </p:spPr>
        <p:txBody>
          <a:bodyPr>
            <a:normAutofit/>
          </a:bodyPr>
          <a:lstStyle/>
          <a:p>
            <a:pPr marL="0" indent="0" algn="ctr">
              <a:buNone/>
            </a:pPr>
            <a:r>
              <a:rPr lang="en-US" sz="2400" b="1" dirty="0">
                <a:solidFill>
                  <a:schemeClr val="tx2"/>
                </a:solidFill>
              </a:rPr>
              <a:t>Research Ethics </a:t>
            </a:r>
          </a:p>
          <a:p>
            <a:pPr marL="0" indent="0">
              <a:buNone/>
            </a:pPr>
            <a:r>
              <a:rPr lang="en-US" sz="2400" dirty="0">
                <a:solidFill>
                  <a:schemeClr val="tx2"/>
                </a:solidFill>
              </a:rPr>
              <a:t>Research practice viewed from the perspective of moral principles.</a:t>
            </a:r>
          </a:p>
          <a:p>
            <a:pPr marL="0" indent="0">
              <a:buNone/>
            </a:pPr>
            <a:r>
              <a:rPr lang="en-US" sz="2400" dirty="0">
                <a:solidFill>
                  <a:schemeClr val="tx2"/>
                </a:solidFill>
              </a:rPr>
              <a:t>(i.e. the protection of the research participants). </a:t>
            </a:r>
          </a:p>
          <a:p>
            <a:pPr marL="0" indent="0">
              <a:buNone/>
            </a:pPr>
            <a:endParaRPr lang="en-US" sz="2400" dirty="0"/>
          </a:p>
          <a:p>
            <a:pPr marL="0" indent="0">
              <a:buNone/>
            </a:pPr>
            <a:endParaRPr lang="en-US" sz="2400" dirty="0"/>
          </a:p>
          <a:p>
            <a:endParaRPr lang="en-US" dirty="0"/>
          </a:p>
        </p:txBody>
      </p:sp>
      <p:sp>
        <p:nvSpPr>
          <p:cNvPr id="6" name="Content Placeholder 3">
            <a:extLst>
              <a:ext uri="{FF2B5EF4-FFF2-40B4-BE49-F238E27FC236}">
                <a16:creationId xmlns:a16="http://schemas.microsoft.com/office/drawing/2014/main" id="{4A2C3555-D7B5-CC34-AD6F-EB7D008C867F}"/>
              </a:ext>
            </a:extLst>
          </p:cNvPr>
          <p:cNvSpPr txBox="1">
            <a:spLocks/>
          </p:cNvSpPr>
          <p:nvPr/>
        </p:nvSpPr>
        <p:spPr>
          <a:xfrm>
            <a:off x="4664864" y="925288"/>
            <a:ext cx="4091590" cy="228599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2"/>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chemeClr val="tx2"/>
                </a:solidFill>
              </a:rPr>
              <a:t>Research Integrity</a:t>
            </a:r>
          </a:p>
          <a:p>
            <a:pPr marL="0" indent="0">
              <a:buNone/>
            </a:pPr>
            <a:r>
              <a:rPr lang="en-US" sz="2400" dirty="0">
                <a:solidFill>
                  <a:schemeClr val="tx2"/>
                </a:solidFill>
              </a:rPr>
              <a:t>Research practice is viewed from the perspective of professional standards.</a:t>
            </a:r>
          </a:p>
          <a:p>
            <a:pPr marL="0" indent="0">
              <a:buNone/>
            </a:pPr>
            <a:r>
              <a:rPr lang="en-US" sz="2400" dirty="0">
                <a:solidFill>
                  <a:schemeClr val="tx2"/>
                </a:solidFill>
              </a:rPr>
              <a:t>(i.e. the conduct of the researcher). </a:t>
            </a:r>
          </a:p>
        </p:txBody>
      </p:sp>
      <p:pic>
        <p:nvPicPr>
          <p:cNvPr id="8" name="Picture 7">
            <a:extLst>
              <a:ext uri="{FF2B5EF4-FFF2-40B4-BE49-F238E27FC236}">
                <a16:creationId xmlns:a16="http://schemas.microsoft.com/office/drawing/2014/main" id="{38CF43A0-1833-60B3-309C-9DFC597FDACF}"/>
              </a:ext>
            </a:extLst>
          </p:cNvPr>
          <p:cNvPicPr>
            <a:picLocks noChangeAspect="1"/>
          </p:cNvPicPr>
          <p:nvPr/>
        </p:nvPicPr>
        <p:blipFill>
          <a:blip r:embed="rId3"/>
          <a:stretch>
            <a:fillRect/>
          </a:stretch>
        </p:blipFill>
        <p:spPr>
          <a:xfrm>
            <a:off x="130630" y="3940806"/>
            <a:ext cx="4275117" cy="2373086"/>
          </a:xfrm>
          <a:prstGeom prst="rect">
            <a:avLst/>
          </a:prstGeom>
        </p:spPr>
      </p:pic>
      <p:pic>
        <p:nvPicPr>
          <p:cNvPr id="10" name="Picture 9">
            <a:extLst>
              <a:ext uri="{FF2B5EF4-FFF2-40B4-BE49-F238E27FC236}">
                <a16:creationId xmlns:a16="http://schemas.microsoft.com/office/drawing/2014/main" id="{613096ED-695B-2F78-177F-862680232A05}"/>
              </a:ext>
            </a:extLst>
          </p:cNvPr>
          <p:cNvPicPr>
            <a:picLocks noChangeAspect="1"/>
          </p:cNvPicPr>
          <p:nvPr/>
        </p:nvPicPr>
        <p:blipFill>
          <a:blip r:embed="rId4"/>
          <a:stretch>
            <a:fillRect/>
          </a:stretch>
        </p:blipFill>
        <p:spPr>
          <a:xfrm>
            <a:off x="4572000" y="3940806"/>
            <a:ext cx="4126359" cy="2373086"/>
          </a:xfrm>
          <a:prstGeom prst="rect">
            <a:avLst/>
          </a:prstGeom>
        </p:spPr>
      </p:pic>
    </p:spTree>
    <p:extLst>
      <p:ext uri="{BB962C8B-B14F-4D97-AF65-F5344CB8AC3E}">
        <p14:creationId xmlns:p14="http://schemas.microsoft.com/office/powerpoint/2010/main" val="4000985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CF8B06-9D59-549C-2969-1DB4456FFD4B}"/>
              </a:ext>
            </a:extLst>
          </p:cNvPr>
          <p:cNvPicPr>
            <a:picLocks noChangeAspect="1"/>
          </p:cNvPicPr>
          <p:nvPr/>
        </p:nvPicPr>
        <p:blipFill>
          <a:blip r:embed="rId2"/>
          <a:stretch>
            <a:fillRect/>
          </a:stretch>
        </p:blipFill>
        <p:spPr>
          <a:xfrm>
            <a:off x="283029" y="0"/>
            <a:ext cx="8425541" cy="696686"/>
          </a:xfrm>
          <a:prstGeom prst="rect">
            <a:avLst/>
          </a:prstGeom>
        </p:spPr>
      </p:pic>
      <p:sp>
        <p:nvSpPr>
          <p:cNvPr id="9" name="Content Placeholder 8">
            <a:extLst>
              <a:ext uri="{FF2B5EF4-FFF2-40B4-BE49-F238E27FC236}">
                <a16:creationId xmlns:a16="http://schemas.microsoft.com/office/drawing/2014/main" id="{72E90A79-5ECD-A644-C3CC-10A69B37F22D}"/>
              </a:ext>
            </a:extLst>
          </p:cNvPr>
          <p:cNvSpPr>
            <a:spLocks noGrp="1"/>
          </p:cNvSpPr>
          <p:nvPr>
            <p:ph idx="1"/>
          </p:nvPr>
        </p:nvSpPr>
        <p:spPr/>
        <p:txBody>
          <a:bodyPr/>
          <a:lstStyle/>
          <a:p>
            <a:endParaRPr lang="en-US"/>
          </a:p>
        </p:txBody>
      </p:sp>
      <p:pic>
        <p:nvPicPr>
          <p:cNvPr id="11" name="Picture 10">
            <a:extLst>
              <a:ext uri="{FF2B5EF4-FFF2-40B4-BE49-F238E27FC236}">
                <a16:creationId xmlns:a16="http://schemas.microsoft.com/office/drawing/2014/main" id="{663ACA17-7AF0-8296-C608-012389B8503F}"/>
              </a:ext>
            </a:extLst>
          </p:cNvPr>
          <p:cNvPicPr>
            <a:picLocks noChangeAspect="1"/>
          </p:cNvPicPr>
          <p:nvPr/>
        </p:nvPicPr>
        <p:blipFill>
          <a:blip r:embed="rId3"/>
          <a:stretch>
            <a:fillRect/>
          </a:stretch>
        </p:blipFill>
        <p:spPr>
          <a:xfrm>
            <a:off x="283029" y="849085"/>
            <a:ext cx="8425542" cy="5421085"/>
          </a:xfrm>
          <a:prstGeom prst="rect">
            <a:avLst/>
          </a:prstGeom>
        </p:spPr>
      </p:pic>
    </p:spTree>
    <p:extLst>
      <p:ext uri="{BB962C8B-B14F-4D97-AF65-F5344CB8AC3E}">
        <p14:creationId xmlns:p14="http://schemas.microsoft.com/office/powerpoint/2010/main" val="1478826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9EE8BD4-576C-DC18-70A9-386521865829}"/>
              </a:ext>
            </a:extLst>
          </p:cNvPr>
          <p:cNvPicPr>
            <a:picLocks noGrp="1" noChangeAspect="1"/>
          </p:cNvPicPr>
          <p:nvPr>
            <p:ph idx="1"/>
          </p:nvPr>
        </p:nvPicPr>
        <p:blipFill>
          <a:blip r:embed="rId2"/>
          <a:stretch>
            <a:fillRect/>
          </a:stretch>
        </p:blipFill>
        <p:spPr>
          <a:xfrm>
            <a:off x="304800" y="85940"/>
            <a:ext cx="8599714" cy="1155031"/>
          </a:xfrm>
          <a:prstGeom prst="rect">
            <a:avLst/>
          </a:prstGeom>
        </p:spPr>
      </p:pic>
      <p:sp>
        <p:nvSpPr>
          <p:cNvPr id="7" name="TextBox 6">
            <a:extLst>
              <a:ext uri="{FF2B5EF4-FFF2-40B4-BE49-F238E27FC236}">
                <a16:creationId xmlns:a16="http://schemas.microsoft.com/office/drawing/2014/main" id="{5265E2F8-0429-9BD7-2C8E-F882D5A4FD41}"/>
              </a:ext>
            </a:extLst>
          </p:cNvPr>
          <p:cNvSpPr txBox="1"/>
          <p:nvPr/>
        </p:nvSpPr>
        <p:spPr>
          <a:xfrm>
            <a:off x="304800" y="1240971"/>
            <a:ext cx="8708572" cy="5262979"/>
          </a:xfrm>
          <a:prstGeom prst="rect">
            <a:avLst/>
          </a:prstGeom>
          <a:noFill/>
        </p:spPr>
        <p:txBody>
          <a:bodyPr wrap="square">
            <a:spAutoFit/>
          </a:bodyPr>
          <a:lstStyle/>
          <a:p>
            <a:pPr algn="just"/>
            <a:r>
              <a:rPr lang="en-US" sz="2400" b="1" dirty="0"/>
              <a:t>Human Accountability: R</a:t>
            </a:r>
            <a:r>
              <a:rPr lang="en-US" sz="2400" dirty="0"/>
              <a:t>esearchers must remain fully responsible for the integrity, validity, and accuracy of their work. AI tools may assist with processes but cannot replace critical scholarly thinking or fulfill the moral and legal accountability of authorship.</a:t>
            </a:r>
          </a:p>
          <a:p>
            <a:pPr algn="just"/>
            <a:endParaRPr lang="en-US" sz="2400" dirty="0"/>
          </a:p>
          <a:p>
            <a:pPr algn="just"/>
            <a:r>
              <a:rPr lang="en-US" sz="2400" b="1" dirty="0"/>
              <a:t>Transparent Reporting: </a:t>
            </a:r>
            <a:r>
              <a:rPr lang="en-US" sz="2400" dirty="0"/>
              <a:t>When AI is used in data analysis, methodology, or content generation, it must be clearly and transparently declared and documented.</a:t>
            </a:r>
          </a:p>
          <a:p>
            <a:pPr algn="just"/>
            <a:endParaRPr lang="en-US" sz="2400" dirty="0"/>
          </a:p>
          <a:p>
            <a:pPr algn="just"/>
            <a:r>
              <a:rPr lang="en-US" sz="2400" b="1" dirty="0"/>
              <a:t>Cross-Sector Collaboration Integrity: </a:t>
            </a:r>
            <a:r>
              <a:rPr lang="en-US" sz="2400" dirty="0"/>
              <a:t>Researchers must safeguard the independence of their research, manage biases, and ensure that AI-driven tools do not obscure the human role in knowledge production.</a:t>
            </a:r>
          </a:p>
        </p:txBody>
      </p:sp>
    </p:spTree>
    <p:extLst>
      <p:ext uri="{BB962C8B-B14F-4D97-AF65-F5344CB8AC3E}">
        <p14:creationId xmlns:p14="http://schemas.microsoft.com/office/powerpoint/2010/main" val="134301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9A673-A152-7171-2DF1-58E6785F638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077CF5-ACDB-D69D-D92A-779E1E7F867A}"/>
              </a:ext>
            </a:extLst>
          </p:cNvPr>
          <p:cNvPicPr>
            <a:picLocks noChangeAspect="1"/>
          </p:cNvPicPr>
          <p:nvPr/>
        </p:nvPicPr>
        <p:blipFill>
          <a:blip r:embed="rId2"/>
          <a:srcRect/>
          <a:stretch/>
        </p:blipFill>
        <p:spPr>
          <a:xfrm>
            <a:off x="189983" y="117080"/>
            <a:ext cx="676916" cy="851186"/>
          </a:xfrm>
          <a:prstGeom prst="rect">
            <a:avLst/>
          </a:prstGeom>
        </p:spPr>
      </p:pic>
      <p:sp>
        <p:nvSpPr>
          <p:cNvPr id="2" name="TextBox 1">
            <a:extLst>
              <a:ext uri="{FF2B5EF4-FFF2-40B4-BE49-F238E27FC236}">
                <a16:creationId xmlns:a16="http://schemas.microsoft.com/office/drawing/2014/main" id="{64A40D65-F30E-9CE4-3CC8-E1C02E19CA21}"/>
              </a:ext>
            </a:extLst>
          </p:cNvPr>
          <p:cNvSpPr txBox="1"/>
          <p:nvPr/>
        </p:nvSpPr>
        <p:spPr>
          <a:xfrm>
            <a:off x="1050966" y="118571"/>
            <a:ext cx="8009906" cy="830997"/>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The history of Research Ethics</a:t>
            </a:r>
          </a:p>
        </p:txBody>
      </p:sp>
      <p:sp>
        <p:nvSpPr>
          <p:cNvPr id="3" name="TextBox 2">
            <a:extLst>
              <a:ext uri="{FF2B5EF4-FFF2-40B4-BE49-F238E27FC236}">
                <a16:creationId xmlns:a16="http://schemas.microsoft.com/office/drawing/2014/main" id="{59CB2734-06E3-F1A7-E694-5901EC0E287E}"/>
              </a:ext>
            </a:extLst>
          </p:cNvPr>
          <p:cNvSpPr txBox="1"/>
          <p:nvPr/>
        </p:nvSpPr>
        <p:spPr>
          <a:xfrm>
            <a:off x="189983" y="1176399"/>
            <a:ext cx="4066331" cy="5016758"/>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n-US" sz="2000" dirty="0"/>
              <a:t>The Doctors Trial, which took place after World War 2, highlighted the need for ethical considerations in biomedical research.</a:t>
            </a:r>
          </a:p>
          <a:p>
            <a:pPr marL="285750" indent="-285750" algn="just">
              <a:buFont typeface="Arial" panose="020B0604020202020204" pitchFamily="34" charset="0"/>
              <a:buChar char="•"/>
            </a:pPr>
            <a:endParaRPr lang="en-US" sz="2000" dirty="0"/>
          </a:p>
          <a:p>
            <a:pPr marL="285750" indent="-285750" algn="just">
              <a:buFont typeface="Arial" panose="020B0604020202020204" pitchFamily="34" charset="0"/>
              <a:buChar char="•"/>
            </a:pPr>
            <a:r>
              <a:rPr lang="en-US" sz="2000" dirty="0"/>
              <a:t>During this trial, 23 doctors and administrators were charged </a:t>
            </a:r>
            <a:r>
              <a:rPr lang="en-US" sz="2000"/>
              <a:t>with crimes against humanity for conducting research </a:t>
            </a:r>
            <a:r>
              <a:rPr lang="en-US" sz="2000" dirty="0"/>
              <a:t>without obtaining informed consent from participants.</a:t>
            </a:r>
          </a:p>
          <a:p>
            <a:pPr marL="285750" indent="-285750" algn="just">
              <a:buFont typeface="Arial" panose="020B0604020202020204" pitchFamily="34" charset="0"/>
              <a:buChar char="•"/>
            </a:pPr>
            <a:endParaRPr lang="en-US" sz="2000" dirty="0"/>
          </a:p>
          <a:p>
            <a:pPr marL="285750" indent="-285750" algn="just">
              <a:buFont typeface="Arial" panose="020B0604020202020204" pitchFamily="34" charset="0"/>
              <a:buChar char="•"/>
            </a:pPr>
            <a:r>
              <a:rPr lang="en-US" sz="2000" dirty="0"/>
              <a:t>The judgment from this trial led to the creation of the Nuremberg Code. </a:t>
            </a:r>
          </a:p>
        </p:txBody>
      </p:sp>
      <p:sp>
        <p:nvSpPr>
          <p:cNvPr id="4" name="Rectangle 3">
            <a:extLst>
              <a:ext uri="{FF2B5EF4-FFF2-40B4-BE49-F238E27FC236}">
                <a16:creationId xmlns:a16="http://schemas.microsoft.com/office/drawing/2014/main" id="{852D1EF6-77CF-5B3D-2571-2DE0023C960C}"/>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095A275-FDE1-4EE1-BCD2-0BE72387CFAC}"/>
              </a:ext>
            </a:extLst>
          </p:cNvPr>
          <p:cNvPicPr>
            <a:picLocks noChangeAspect="1"/>
          </p:cNvPicPr>
          <p:nvPr/>
        </p:nvPicPr>
        <p:blipFill>
          <a:blip r:embed="rId3"/>
          <a:stretch>
            <a:fillRect/>
          </a:stretch>
        </p:blipFill>
        <p:spPr>
          <a:xfrm>
            <a:off x="4256314" y="1019955"/>
            <a:ext cx="4804558" cy="5129385"/>
          </a:xfrm>
          <a:prstGeom prst="rect">
            <a:avLst/>
          </a:prstGeom>
        </p:spPr>
      </p:pic>
    </p:spTree>
    <p:extLst>
      <p:ext uri="{BB962C8B-B14F-4D97-AF65-F5344CB8AC3E}">
        <p14:creationId xmlns:p14="http://schemas.microsoft.com/office/powerpoint/2010/main" val="2512809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2D6C9-A140-6A84-365D-28145F0DAF87}"/>
              </a:ext>
            </a:extLst>
          </p:cNvPr>
          <p:cNvSpPr>
            <a:spLocks noGrp="1"/>
          </p:cNvSpPr>
          <p:nvPr>
            <p:ph type="title"/>
          </p:nvPr>
        </p:nvSpPr>
        <p:spPr>
          <a:xfrm>
            <a:off x="628650" y="365126"/>
            <a:ext cx="7886700" cy="781375"/>
          </a:xfrm>
        </p:spPr>
        <p:txBody>
          <a:bodyPr/>
          <a:lstStyle/>
          <a:p>
            <a:r>
              <a:rPr lang="en-US" dirty="0"/>
              <a:t>Activity - Poll</a:t>
            </a:r>
          </a:p>
        </p:txBody>
      </p:sp>
      <p:pic>
        <p:nvPicPr>
          <p:cNvPr id="5" name="Content Placeholder 4">
            <a:extLst>
              <a:ext uri="{FF2B5EF4-FFF2-40B4-BE49-F238E27FC236}">
                <a16:creationId xmlns:a16="http://schemas.microsoft.com/office/drawing/2014/main" id="{35E401D1-9F56-D845-94B4-6C0EEF66A05F}"/>
              </a:ext>
            </a:extLst>
          </p:cNvPr>
          <p:cNvPicPr>
            <a:picLocks noGrp="1" noChangeAspect="1"/>
          </p:cNvPicPr>
          <p:nvPr>
            <p:ph idx="1"/>
          </p:nvPr>
        </p:nvPicPr>
        <p:blipFill>
          <a:blip r:embed="rId2"/>
          <a:stretch>
            <a:fillRect/>
          </a:stretch>
        </p:blipFill>
        <p:spPr>
          <a:xfrm>
            <a:off x="413382" y="1077178"/>
            <a:ext cx="4354561" cy="4470528"/>
          </a:xfrm>
          <a:prstGeom prst="rect">
            <a:avLst/>
          </a:prstGeom>
        </p:spPr>
      </p:pic>
      <p:sp>
        <p:nvSpPr>
          <p:cNvPr id="7" name="TextBox 6">
            <a:extLst>
              <a:ext uri="{FF2B5EF4-FFF2-40B4-BE49-F238E27FC236}">
                <a16:creationId xmlns:a16="http://schemas.microsoft.com/office/drawing/2014/main" id="{49158151-BBBB-032B-AE19-23FD9D173D2C}"/>
              </a:ext>
            </a:extLst>
          </p:cNvPr>
          <p:cNvSpPr txBox="1"/>
          <p:nvPr/>
        </p:nvSpPr>
        <p:spPr>
          <a:xfrm>
            <a:off x="4883729" y="1146501"/>
            <a:ext cx="4027714" cy="4708981"/>
          </a:xfrm>
          <a:prstGeom prst="rect">
            <a:avLst/>
          </a:prstGeom>
          <a:noFill/>
        </p:spPr>
        <p:txBody>
          <a:bodyPr wrap="square">
            <a:spAutoFit/>
          </a:bodyPr>
          <a:lstStyle/>
          <a:p>
            <a:r>
              <a:rPr lang="en-US" sz="2000" b="1" dirty="0"/>
              <a:t>Activity</a:t>
            </a:r>
          </a:p>
          <a:p>
            <a:r>
              <a:rPr lang="en-US" sz="2000" dirty="0"/>
              <a:t>1. Explain what took place in the video</a:t>
            </a:r>
          </a:p>
          <a:p>
            <a:pPr marL="0" indent="0">
              <a:buNone/>
            </a:pPr>
            <a:endParaRPr lang="en-US" sz="2000" dirty="0"/>
          </a:p>
          <a:p>
            <a:r>
              <a:rPr lang="en-US" sz="2000" dirty="0"/>
              <a:t> POLL:</a:t>
            </a:r>
          </a:p>
          <a:p>
            <a:pPr marL="0" indent="0">
              <a:buNone/>
            </a:pPr>
            <a:r>
              <a:rPr lang="en-US" sz="2000" dirty="0"/>
              <a:t>Q1: Was this a research ethics or research integrity breach?</a:t>
            </a:r>
          </a:p>
          <a:p>
            <a:pPr marL="0" indent="0">
              <a:buNone/>
            </a:pPr>
            <a:r>
              <a:rPr lang="en-US" sz="2000" dirty="0"/>
              <a:t>Q2:  What type of breach - data fabrication, falsification, or plagiarism?</a:t>
            </a:r>
          </a:p>
          <a:p>
            <a:pPr marL="0" indent="0">
              <a:buNone/>
            </a:pPr>
            <a:endParaRPr lang="en-US" sz="2000" dirty="0"/>
          </a:p>
          <a:p>
            <a:pPr marL="0" indent="0">
              <a:buNone/>
            </a:pPr>
            <a:r>
              <a:rPr lang="en-US" sz="2000" dirty="0"/>
              <a:t>Discuss: What are the potential consequences of research misconduct for the broader scientific community?</a:t>
            </a:r>
          </a:p>
        </p:txBody>
      </p:sp>
      <p:sp>
        <p:nvSpPr>
          <p:cNvPr id="9" name="TextBox 8">
            <a:extLst>
              <a:ext uri="{FF2B5EF4-FFF2-40B4-BE49-F238E27FC236}">
                <a16:creationId xmlns:a16="http://schemas.microsoft.com/office/drawing/2014/main" id="{75C2F877-DBC7-BF4E-B3BC-5A9E39C877C6}"/>
              </a:ext>
            </a:extLst>
          </p:cNvPr>
          <p:cNvSpPr txBox="1"/>
          <p:nvPr/>
        </p:nvSpPr>
        <p:spPr>
          <a:xfrm>
            <a:off x="326570" y="5473005"/>
            <a:ext cx="8044543" cy="369332"/>
          </a:xfrm>
          <a:prstGeom prst="rect">
            <a:avLst/>
          </a:prstGeom>
          <a:noFill/>
        </p:spPr>
        <p:txBody>
          <a:bodyPr wrap="square">
            <a:spAutoFit/>
          </a:bodyPr>
          <a:lstStyle/>
          <a:p>
            <a:pPr marL="0" indent="0">
              <a:buNone/>
            </a:pPr>
            <a:r>
              <a:rPr lang="en-US" dirty="0"/>
              <a:t>https://youtu.be/j_6U-2LG5Q8?si=--2zBStyVyB3o8VT</a:t>
            </a:r>
          </a:p>
        </p:txBody>
      </p:sp>
    </p:spTree>
    <p:extLst>
      <p:ext uri="{BB962C8B-B14F-4D97-AF65-F5344CB8AC3E}">
        <p14:creationId xmlns:p14="http://schemas.microsoft.com/office/powerpoint/2010/main" val="3251348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A4D83-627F-6CA7-2939-FFD5A91DC6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B1DB06-4A50-34A6-F9EE-D21D09BF3ED6}"/>
              </a:ext>
            </a:extLst>
          </p:cNvPr>
          <p:cNvSpPr>
            <a:spLocks noGrp="1"/>
          </p:cNvSpPr>
          <p:nvPr>
            <p:ph idx="1"/>
          </p:nvPr>
        </p:nvSpPr>
        <p:spPr>
          <a:xfrm>
            <a:off x="528452" y="1127979"/>
            <a:ext cx="8213271" cy="4605338"/>
          </a:xfrm>
        </p:spPr>
        <p:txBody>
          <a:bodyPr vert="horz" lIns="91440" tIns="45720" rIns="91440" bIns="45720" rtlCol="0" anchor="t">
            <a:normAutofit fontScale="92500"/>
          </a:bodyPr>
          <a:lstStyle/>
          <a:p>
            <a:pPr marL="0" indent="0">
              <a:buNone/>
            </a:pPr>
            <a:endParaRPr lang="en-ZA" dirty="0"/>
          </a:p>
          <a:p>
            <a:r>
              <a:rPr lang="en-ZA">
                <a:ea typeface="+mn-lt"/>
                <a:cs typeface="+mn-lt"/>
              </a:rPr>
              <a:t>Explain the historical development of research ethics and its influence on contemporary research practice. </a:t>
            </a:r>
            <a:endParaRPr lang="en-ZA" dirty="0"/>
          </a:p>
          <a:p>
            <a:r>
              <a:rPr lang="en-ZA">
                <a:ea typeface="+mn-lt"/>
                <a:cs typeface="+mn-lt"/>
              </a:rPr>
              <a:t>Describe the role of national legislation and ethical guidelines in the governance of research. </a:t>
            </a:r>
            <a:endParaRPr lang="en-ZA"/>
          </a:p>
          <a:p>
            <a:r>
              <a:rPr lang="en-ZA">
                <a:ea typeface="+mn-lt"/>
                <a:cs typeface="+mn-lt"/>
              </a:rPr>
              <a:t>Identify key ethical opportunities and challenges associated with the use of artificial intelligence in research. </a:t>
            </a:r>
            <a:endParaRPr lang="en-ZA"/>
          </a:p>
          <a:p>
            <a:r>
              <a:rPr lang="en-ZA">
                <a:ea typeface="+mn-lt"/>
                <a:cs typeface="+mn-lt"/>
              </a:rPr>
              <a:t>Apply the principles of research integrity to promote responsible and trustworthy research practices.</a:t>
            </a:r>
            <a:endParaRPr lang="en-ZA"/>
          </a:p>
          <a:p>
            <a:endParaRPr lang="en-ZA" dirty="0"/>
          </a:p>
        </p:txBody>
      </p:sp>
      <p:pic>
        <p:nvPicPr>
          <p:cNvPr id="4" name="Picture 3">
            <a:extLst>
              <a:ext uri="{FF2B5EF4-FFF2-40B4-BE49-F238E27FC236}">
                <a16:creationId xmlns:a16="http://schemas.microsoft.com/office/drawing/2014/main" id="{19D058BB-7A18-9751-54EF-DCF5E91F613E}"/>
              </a:ext>
            </a:extLst>
          </p:cNvPr>
          <p:cNvPicPr>
            <a:picLocks noChangeAspect="1"/>
          </p:cNvPicPr>
          <p:nvPr/>
        </p:nvPicPr>
        <p:blipFill>
          <a:blip r:embed="rId2"/>
          <a:srcRect/>
          <a:stretch/>
        </p:blipFill>
        <p:spPr>
          <a:xfrm>
            <a:off x="189983" y="117080"/>
            <a:ext cx="676916" cy="851186"/>
          </a:xfrm>
          <a:prstGeom prst="rect">
            <a:avLst/>
          </a:prstGeom>
        </p:spPr>
      </p:pic>
      <p:sp>
        <p:nvSpPr>
          <p:cNvPr id="5" name="TextBox 4">
            <a:extLst>
              <a:ext uri="{FF2B5EF4-FFF2-40B4-BE49-F238E27FC236}">
                <a16:creationId xmlns:a16="http://schemas.microsoft.com/office/drawing/2014/main" id="{E2AD8C7E-1E94-A311-8B4A-E280B386C2D7}"/>
              </a:ext>
            </a:extLst>
          </p:cNvPr>
          <p:cNvSpPr txBox="1"/>
          <p:nvPr/>
        </p:nvSpPr>
        <p:spPr>
          <a:xfrm>
            <a:off x="1050966" y="118571"/>
            <a:ext cx="8009906" cy="769441"/>
          </a:xfrm>
          <a:prstGeom prst="rect">
            <a:avLst/>
          </a:prstGeom>
          <a:noFill/>
        </p:spPr>
        <p:txBody>
          <a:bodyPr wrap="square" lIns="91440" tIns="45720" rIns="91440" bIns="45720" rtlCol="0" anchor="t">
            <a:spAutoFit/>
          </a:bodyPr>
          <a:lstStyle/>
          <a:p>
            <a:r>
              <a:rPr lang="en-US" sz="4400">
                <a:solidFill>
                  <a:srgbClr val="D7970F"/>
                </a:solidFill>
                <a:latin typeface="+mj-lt"/>
                <a:ea typeface="+mj-ea"/>
                <a:cs typeface="+mj-cs"/>
              </a:rPr>
              <a:t>Lesson outcomes </a:t>
            </a:r>
          </a:p>
        </p:txBody>
      </p:sp>
      <p:sp>
        <p:nvSpPr>
          <p:cNvPr id="6" name="Rectangle 5">
            <a:extLst>
              <a:ext uri="{FF2B5EF4-FFF2-40B4-BE49-F238E27FC236}">
                <a16:creationId xmlns:a16="http://schemas.microsoft.com/office/drawing/2014/main" id="{C383EA82-349A-F84E-5AF0-4D437A34C3F2}"/>
              </a:ext>
            </a:extLst>
          </p:cNvPr>
          <p:cNvSpPr/>
          <p:nvPr/>
        </p:nvSpPr>
        <p:spPr>
          <a:xfrm>
            <a:off x="1050966" y="843148"/>
            <a:ext cx="7707086" cy="106420"/>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01229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E225-A1BE-CF6C-E9B0-AD22941D85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9FAD469-208D-5480-8937-C11B37CD4D46}"/>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3D62F9E-98B5-47B8-B0C6-DDB896D5FDF5}"/>
              </a:ext>
            </a:extLst>
          </p:cNvPr>
          <p:cNvSpPr/>
          <p:nvPr/>
        </p:nvSpPr>
        <p:spPr>
          <a:xfrm>
            <a:off x="2630384" y="0"/>
            <a:ext cx="6513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8A5ED0-0915-EEAC-060B-9A86D569A400}"/>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8189615-FB6D-D0DC-4AC3-5D115ABBC836}"/>
              </a:ext>
            </a:extLst>
          </p:cNvPr>
          <p:cNvSpPr txBox="1"/>
          <p:nvPr/>
        </p:nvSpPr>
        <p:spPr>
          <a:xfrm>
            <a:off x="2630383" y="1393693"/>
            <a:ext cx="6513617" cy="3416320"/>
          </a:xfrm>
          <a:prstGeom prst="rect">
            <a:avLst/>
          </a:prstGeom>
          <a:noFill/>
        </p:spPr>
        <p:txBody>
          <a:bodyPr wrap="square" rtlCol="0">
            <a:spAutoFit/>
          </a:bodyPr>
          <a:lstStyle/>
          <a:p>
            <a:pPr algn="ctr"/>
            <a:r>
              <a:rPr lang="en-US" sz="6600" b="1" dirty="0">
                <a:solidFill>
                  <a:srgbClr val="D69610"/>
                </a:solidFill>
              </a:rPr>
              <a:t>Thank you</a:t>
            </a:r>
          </a:p>
          <a:p>
            <a:pPr algn="ctr"/>
            <a:endParaRPr lang="en-US" sz="6600" b="1" dirty="0">
              <a:solidFill>
                <a:srgbClr val="D69610"/>
              </a:solidFill>
            </a:endParaRPr>
          </a:p>
          <a:p>
            <a:pPr algn="ctr"/>
            <a:r>
              <a:rPr lang="en-US" sz="6600" b="1" dirty="0">
                <a:solidFill>
                  <a:srgbClr val="D69610"/>
                </a:solidFill>
              </a:rPr>
              <a:t>Any questions?</a:t>
            </a:r>
          </a:p>
          <a:p>
            <a:endParaRPr lang="en-US" sz="1600" b="1" dirty="0">
              <a:solidFill>
                <a:srgbClr val="D69610"/>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DFFA164D-CA7F-B6D7-9F36-E5B52F2C9F83}"/>
              </a:ext>
            </a:extLst>
          </p:cNvPr>
          <p:cNvPicPr>
            <a:picLocks noChangeAspect="1"/>
          </p:cNvPicPr>
          <p:nvPr/>
        </p:nvPicPr>
        <p:blipFill>
          <a:blip r:embed="rId2"/>
          <a:stretch>
            <a:fillRect/>
          </a:stretch>
        </p:blipFill>
        <p:spPr>
          <a:xfrm>
            <a:off x="394069" y="1940448"/>
            <a:ext cx="1842244" cy="2316524"/>
          </a:xfrm>
          <a:prstGeom prst="rect">
            <a:avLst/>
          </a:prstGeom>
        </p:spPr>
      </p:pic>
      <p:sp>
        <p:nvSpPr>
          <p:cNvPr id="9" name="TextBox 8">
            <a:extLst>
              <a:ext uri="{FF2B5EF4-FFF2-40B4-BE49-F238E27FC236}">
                <a16:creationId xmlns:a16="http://schemas.microsoft.com/office/drawing/2014/main" id="{0CEC92B7-3219-0F65-8925-E1B69A4EEF22}"/>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CBAD1967-3BCC-4464-78BC-305AFF6B4A5D}"/>
              </a:ext>
            </a:extLst>
          </p:cNvPr>
          <p:cNvSpPr txBox="1"/>
          <p:nvPr/>
        </p:nvSpPr>
        <p:spPr>
          <a:xfrm>
            <a:off x="0" y="4820028"/>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372977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84920-E184-35DC-31C1-D76B3FCF96FD}"/>
              </a:ext>
            </a:extLst>
          </p:cNvPr>
          <p:cNvSpPr>
            <a:spLocks noGrp="1"/>
          </p:cNvSpPr>
          <p:nvPr>
            <p:ph type="title"/>
          </p:nvPr>
        </p:nvSpPr>
        <p:spPr/>
        <p:txBody>
          <a:bodyPr/>
          <a:lstStyle/>
          <a:p>
            <a:r>
              <a:rPr lang="en-US" dirty="0"/>
              <a:t>The history of Research Ethics</a:t>
            </a:r>
            <a:br>
              <a:rPr lang="en-US" dirty="0"/>
            </a:br>
            <a:endParaRPr lang="en-US" dirty="0"/>
          </a:p>
        </p:txBody>
      </p:sp>
      <p:sp>
        <p:nvSpPr>
          <p:cNvPr id="3" name="Content Placeholder 2">
            <a:extLst>
              <a:ext uri="{FF2B5EF4-FFF2-40B4-BE49-F238E27FC236}">
                <a16:creationId xmlns:a16="http://schemas.microsoft.com/office/drawing/2014/main" id="{FC4161E4-0520-B5D7-85B9-ABF5E2ADF6B2}"/>
              </a:ext>
            </a:extLst>
          </p:cNvPr>
          <p:cNvSpPr>
            <a:spLocks noGrp="1"/>
          </p:cNvSpPr>
          <p:nvPr>
            <p:ph idx="1"/>
          </p:nvPr>
        </p:nvSpPr>
        <p:spPr>
          <a:xfrm>
            <a:off x="147108" y="1253331"/>
            <a:ext cx="3943350" cy="4351338"/>
          </a:xfrm>
        </p:spPr>
        <p:txBody>
          <a:bodyPr>
            <a:normAutofit fontScale="85000" lnSpcReduction="20000"/>
          </a:bodyPr>
          <a:lstStyle/>
          <a:p>
            <a:pPr algn="just"/>
            <a:r>
              <a:rPr lang="en-US" sz="2300" dirty="0"/>
              <a:t>The first international ethical standard that outlined ten principles to protect human research participants. </a:t>
            </a:r>
          </a:p>
          <a:p>
            <a:pPr algn="just"/>
            <a:endParaRPr lang="en-US" sz="2300" dirty="0"/>
          </a:p>
          <a:p>
            <a:pPr algn="just"/>
            <a:r>
              <a:rPr lang="en-US" sz="2300" dirty="0"/>
              <a:t>The core tenets of the Code were to obtain voluntary consent from research participants and to respect their autonomy.</a:t>
            </a:r>
          </a:p>
          <a:p>
            <a:pPr algn="just"/>
            <a:endParaRPr lang="en-US" sz="2300" dirty="0"/>
          </a:p>
          <a:p>
            <a:pPr algn="just"/>
            <a:r>
              <a:rPr lang="en-US" sz="2300" dirty="0"/>
              <a:t>Some researchers disregarded the Code and continued to engage in inhumane experimentation.  As a result, other unethical research practices emerged.</a:t>
            </a:r>
          </a:p>
          <a:p>
            <a:endParaRPr lang="en-US" dirty="0"/>
          </a:p>
        </p:txBody>
      </p:sp>
      <p:pic>
        <p:nvPicPr>
          <p:cNvPr id="5" name="Picture 4">
            <a:extLst>
              <a:ext uri="{FF2B5EF4-FFF2-40B4-BE49-F238E27FC236}">
                <a16:creationId xmlns:a16="http://schemas.microsoft.com/office/drawing/2014/main" id="{431820AA-691F-8B4A-D0BC-BD35C9F505F1}"/>
              </a:ext>
            </a:extLst>
          </p:cNvPr>
          <p:cNvPicPr>
            <a:picLocks noChangeAspect="1"/>
          </p:cNvPicPr>
          <p:nvPr/>
        </p:nvPicPr>
        <p:blipFill>
          <a:blip r:embed="rId2"/>
          <a:stretch>
            <a:fillRect/>
          </a:stretch>
        </p:blipFill>
        <p:spPr>
          <a:xfrm>
            <a:off x="4332514" y="1253331"/>
            <a:ext cx="4424892" cy="4351338"/>
          </a:xfrm>
          <a:prstGeom prst="rect">
            <a:avLst/>
          </a:prstGeom>
        </p:spPr>
      </p:pic>
    </p:spTree>
    <p:extLst>
      <p:ext uri="{BB962C8B-B14F-4D97-AF65-F5344CB8AC3E}">
        <p14:creationId xmlns:p14="http://schemas.microsoft.com/office/powerpoint/2010/main" val="217992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3192-89C8-95D3-7618-9D2A18CF51B3}"/>
              </a:ext>
            </a:extLst>
          </p:cNvPr>
          <p:cNvSpPr>
            <a:spLocks noGrp="1"/>
          </p:cNvSpPr>
          <p:nvPr>
            <p:ph type="title"/>
          </p:nvPr>
        </p:nvSpPr>
        <p:spPr/>
        <p:txBody>
          <a:bodyPr/>
          <a:lstStyle/>
          <a:p>
            <a:r>
              <a:rPr lang="en-US" dirty="0"/>
              <a:t>The history of Research Ethics</a:t>
            </a:r>
            <a:br>
              <a:rPr lang="en-US" dirty="0"/>
            </a:br>
            <a:endParaRPr lang="en-US" dirty="0"/>
          </a:p>
        </p:txBody>
      </p:sp>
      <p:sp>
        <p:nvSpPr>
          <p:cNvPr id="3" name="Content Placeholder 2">
            <a:extLst>
              <a:ext uri="{FF2B5EF4-FFF2-40B4-BE49-F238E27FC236}">
                <a16:creationId xmlns:a16="http://schemas.microsoft.com/office/drawing/2014/main" id="{CA893594-E4FB-D5CB-17D7-58C4DB48F473}"/>
              </a:ext>
            </a:extLst>
          </p:cNvPr>
          <p:cNvSpPr>
            <a:spLocks noGrp="1"/>
          </p:cNvSpPr>
          <p:nvPr>
            <p:ph idx="1"/>
          </p:nvPr>
        </p:nvSpPr>
        <p:spPr>
          <a:xfrm>
            <a:off x="247650" y="1253331"/>
            <a:ext cx="3726180" cy="4351338"/>
          </a:xfrm>
        </p:spPr>
        <p:txBody>
          <a:bodyPr>
            <a:normAutofit/>
          </a:bodyPr>
          <a:lstStyle/>
          <a:p>
            <a:r>
              <a:rPr lang="en-US" sz="1900" dirty="0"/>
              <a:t>The World Medical Association developed the "Declaration of Helsinki" in Finland in 1964.</a:t>
            </a:r>
          </a:p>
          <a:p>
            <a:endParaRPr lang="en-US" sz="1900" dirty="0"/>
          </a:p>
          <a:p>
            <a:r>
              <a:rPr lang="en-US" sz="1900" dirty="0"/>
              <a:t>Research should be conducted in a manner that </a:t>
            </a:r>
            <a:r>
              <a:rPr lang="en-US" sz="1900" dirty="0" err="1"/>
              <a:t>prioritises</a:t>
            </a:r>
            <a:r>
              <a:rPr lang="en-US" sz="1900" dirty="0"/>
              <a:t> the interests and rights of research participants. </a:t>
            </a:r>
          </a:p>
          <a:p>
            <a:endParaRPr lang="en-US" sz="1900" dirty="0"/>
          </a:p>
          <a:p>
            <a:r>
              <a:rPr lang="en-US" sz="1900" dirty="0"/>
              <a:t>NB: The declaration proposed that research protocols be submitted to a Research Ethics Committee (REC) prior to the commencement of studies. </a:t>
            </a:r>
          </a:p>
          <a:p>
            <a:endParaRPr lang="en-US" dirty="0"/>
          </a:p>
        </p:txBody>
      </p:sp>
      <p:pic>
        <p:nvPicPr>
          <p:cNvPr id="5" name="Picture 4">
            <a:extLst>
              <a:ext uri="{FF2B5EF4-FFF2-40B4-BE49-F238E27FC236}">
                <a16:creationId xmlns:a16="http://schemas.microsoft.com/office/drawing/2014/main" id="{533ECF0E-F866-00C0-5674-6CEFA9511BFF}"/>
              </a:ext>
            </a:extLst>
          </p:cNvPr>
          <p:cNvPicPr>
            <a:picLocks noChangeAspect="1"/>
          </p:cNvPicPr>
          <p:nvPr/>
        </p:nvPicPr>
        <p:blipFill>
          <a:blip r:embed="rId2"/>
          <a:stretch>
            <a:fillRect/>
          </a:stretch>
        </p:blipFill>
        <p:spPr>
          <a:xfrm>
            <a:off x="4208698" y="1185863"/>
            <a:ext cx="4687652" cy="4486274"/>
          </a:xfrm>
          <a:prstGeom prst="rect">
            <a:avLst/>
          </a:prstGeom>
        </p:spPr>
      </p:pic>
    </p:spTree>
    <p:extLst>
      <p:ext uri="{BB962C8B-B14F-4D97-AF65-F5344CB8AC3E}">
        <p14:creationId xmlns:p14="http://schemas.microsoft.com/office/powerpoint/2010/main" val="159574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377BB-705D-89DE-0822-EF288ED925DC}"/>
              </a:ext>
            </a:extLst>
          </p:cNvPr>
          <p:cNvSpPr>
            <a:spLocks noGrp="1"/>
          </p:cNvSpPr>
          <p:nvPr>
            <p:ph type="title"/>
          </p:nvPr>
        </p:nvSpPr>
        <p:spPr/>
        <p:txBody>
          <a:bodyPr/>
          <a:lstStyle/>
          <a:p>
            <a:r>
              <a:rPr lang="en-US" dirty="0"/>
              <a:t>The history of Research Ethics</a:t>
            </a:r>
            <a:br>
              <a:rPr lang="en-US" dirty="0"/>
            </a:br>
            <a:endParaRPr lang="en-US" dirty="0"/>
          </a:p>
        </p:txBody>
      </p:sp>
      <p:pic>
        <p:nvPicPr>
          <p:cNvPr id="8" name="Content Placeholder 7">
            <a:extLst>
              <a:ext uri="{FF2B5EF4-FFF2-40B4-BE49-F238E27FC236}">
                <a16:creationId xmlns:a16="http://schemas.microsoft.com/office/drawing/2014/main" id="{221CBF0A-1B21-11D0-2DAE-06B979294510}"/>
              </a:ext>
            </a:extLst>
          </p:cNvPr>
          <p:cNvPicPr>
            <a:picLocks noGrp="1" noChangeAspect="1"/>
          </p:cNvPicPr>
          <p:nvPr>
            <p:ph idx="1"/>
          </p:nvPr>
        </p:nvPicPr>
        <p:blipFill>
          <a:blip r:embed="rId2"/>
          <a:stretch>
            <a:fillRect/>
          </a:stretch>
        </p:blipFill>
        <p:spPr>
          <a:xfrm>
            <a:off x="204107" y="1070429"/>
            <a:ext cx="8667750" cy="4916713"/>
          </a:xfrm>
          <a:prstGeom prst="rect">
            <a:avLst/>
          </a:prstGeom>
        </p:spPr>
      </p:pic>
    </p:spTree>
    <p:extLst>
      <p:ext uri="{BB962C8B-B14F-4D97-AF65-F5344CB8AC3E}">
        <p14:creationId xmlns:p14="http://schemas.microsoft.com/office/powerpoint/2010/main" val="1327099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4453A-6BB7-E706-A36C-158302A9C7BB}"/>
              </a:ext>
            </a:extLst>
          </p:cNvPr>
          <p:cNvSpPr>
            <a:spLocks noGrp="1"/>
          </p:cNvSpPr>
          <p:nvPr>
            <p:ph type="title"/>
          </p:nvPr>
        </p:nvSpPr>
        <p:spPr/>
        <p:txBody>
          <a:bodyPr/>
          <a:lstStyle/>
          <a:p>
            <a:r>
              <a:rPr lang="en-US"/>
              <a:t>The history of Research Ethics</a:t>
            </a:r>
          </a:p>
        </p:txBody>
      </p:sp>
      <p:sp>
        <p:nvSpPr>
          <p:cNvPr id="3" name="Content Placeholder 2">
            <a:extLst>
              <a:ext uri="{FF2B5EF4-FFF2-40B4-BE49-F238E27FC236}">
                <a16:creationId xmlns:a16="http://schemas.microsoft.com/office/drawing/2014/main" id="{1EA5358A-EEFA-E7B9-7FE6-A5E1DB6855FA}"/>
              </a:ext>
            </a:extLst>
          </p:cNvPr>
          <p:cNvSpPr>
            <a:spLocks noGrp="1"/>
          </p:cNvSpPr>
          <p:nvPr>
            <p:ph idx="1"/>
          </p:nvPr>
        </p:nvSpPr>
        <p:spPr>
          <a:xfrm>
            <a:off x="280308" y="1557112"/>
            <a:ext cx="4889499" cy="4547280"/>
          </a:xfrm>
        </p:spPr>
        <p:txBody>
          <a:bodyPr vert="horz" lIns="91440" tIns="45720" rIns="91440" bIns="45720" rtlCol="0" anchor="t">
            <a:noAutofit/>
          </a:bodyPr>
          <a:lstStyle/>
          <a:p>
            <a:pPr algn="just"/>
            <a:r>
              <a:rPr lang="en-US" sz="2000"/>
              <a:t>Prompted the enactment of the National Research Act (NRA) in the United States, which established federal regulations to protect human research participants. </a:t>
            </a:r>
          </a:p>
          <a:p>
            <a:pPr algn="just"/>
            <a:r>
              <a:rPr lang="en-US" sz="2000"/>
              <a:t>It led to the creation of the National Commission for the Protection of Human Subjects of Biomedical and Behavioral Research (NCPHSBB), tasked with identifying ethical standards to guide human research. </a:t>
            </a:r>
          </a:p>
          <a:p>
            <a:pPr algn="just"/>
            <a:r>
              <a:rPr lang="en-US" sz="2000"/>
              <a:t>NB: The commission (NCPHSBB) subsequently submitted the Belmont Report in 1979.</a:t>
            </a:r>
          </a:p>
          <a:p>
            <a:endParaRPr lang="en-US" dirty="0"/>
          </a:p>
        </p:txBody>
      </p:sp>
      <p:pic>
        <p:nvPicPr>
          <p:cNvPr id="4" name="Picture 3">
            <a:extLst>
              <a:ext uri="{FF2B5EF4-FFF2-40B4-BE49-F238E27FC236}">
                <a16:creationId xmlns:a16="http://schemas.microsoft.com/office/drawing/2014/main" id="{5B27F0C4-331D-2B77-2A99-38685155ED74}"/>
              </a:ext>
            </a:extLst>
          </p:cNvPr>
          <p:cNvPicPr>
            <a:picLocks noChangeAspect="1"/>
          </p:cNvPicPr>
          <p:nvPr/>
        </p:nvPicPr>
        <p:blipFill>
          <a:blip r:embed="rId2"/>
          <a:srcRect l="210" r="-419" b="148"/>
          <a:stretch>
            <a:fillRect/>
          </a:stretch>
        </p:blipFill>
        <p:spPr>
          <a:xfrm>
            <a:off x="5214062" y="1554389"/>
            <a:ext cx="3679856" cy="4540245"/>
          </a:xfrm>
          <a:prstGeom prst="rect">
            <a:avLst/>
          </a:prstGeom>
        </p:spPr>
      </p:pic>
    </p:spTree>
    <p:extLst>
      <p:ext uri="{BB962C8B-B14F-4D97-AF65-F5344CB8AC3E}">
        <p14:creationId xmlns:p14="http://schemas.microsoft.com/office/powerpoint/2010/main" val="2065616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67815-E727-4630-D9C0-94816D4F1A10}"/>
              </a:ext>
            </a:extLst>
          </p:cNvPr>
          <p:cNvSpPr>
            <a:spLocks noGrp="1"/>
          </p:cNvSpPr>
          <p:nvPr>
            <p:ph type="title"/>
          </p:nvPr>
        </p:nvSpPr>
        <p:spPr>
          <a:xfrm>
            <a:off x="512536" y="161926"/>
            <a:ext cx="7886700" cy="1042535"/>
          </a:xfrm>
        </p:spPr>
        <p:txBody>
          <a:bodyPr>
            <a:normAutofit fontScale="90000"/>
          </a:bodyPr>
          <a:lstStyle/>
          <a:p>
            <a:r>
              <a:rPr lang="en-US" dirty="0"/>
              <a:t>The history of Research Ethics</a:t>
            </a:r>
            <a:br>
              <a:rPr lang="en-US" dirty="0"/>
            </a:br>
            <a:r>
              <a:rPr lang="en-US"/>
              <a:t>Belmont Report</a:t>
            </a:r>
            <a:endParaRPr lang="en-US" dirty="0"/>
          </a:p>
        </p:txBody>
      </p:sp>
      <p:sp>
        <p:nvSpPr>
          <p:cNvPr id="3" name="Content Placeholder 2">
            <a:extLst>
              <a:ext uri="{FF2B5EF4-FFF2-40B4-BE49-F238E27FC236}">
                <a16:creationId xmlns:a16="http://schemas.microsoft.com/office/drawing/2014/main" id="{8D905668-5078-0974-03D4-395233D71EC4}"/>
              </a:ext>
            </a:extLst>
          </p:cNvPr>
          <p:cNvSpPr>
            <a:spLocks noGrp="1"/>
          </p:cNvSpPr>
          <p:nvPr>
            <p:ph idx="1"/>
          </p:nvPr>
        </p:nvSpPr>
        <p:spPr>
          <a:xfrm>
            <a:off x="227504" y="1224303"/>
            <a:ext cx="3607895" cy="4852080"/>
          </a:xfrm>
        </p:spPr>
        <p:txBody>
          <a:bodyPr vert="horz" lIns="91440" tIns="45720" rIns="91440" bIns="45720" rtlCol="0" anchor="t">
            <a:normAutofit/>
          </a:bodyPr>
          <a:lstStyle/>
          <a:p>
            <a:pPr algn="just"/>
            <a:r>
              <a:rPr lang="en-US" sz="1800" dirty="0"/>
              <a:t>Outlines the principles of ethical assessment in research involving human participants, including the evaluation of risks and benefits, the appropriate </a:t>
            </a:r>
            <a:r>
              <a:rPr lang="en-US" sz="1800"/>
              <a:t>selection of research participants, and </a:t>
            </a:r>
            <a:r>
              <a:rPr lang="en-US" sz="1800" dirty="0"/>
              <a:t>the requirement of informed consent.</a:t>
            </a:r>
          </a:p>
          <a:p>
            <a:pPr algn="just"/>
            <a:r>
              <a:rPr lang="en-US" sz="1800" dirty="0"/>
              <a:t>Re-</a:t>
            </a:r>
            <a:r>
              <a:rPr lang="en-US" sz="1800" dirty="0" err="1"/>
              <a:t>emphasised</a:t>
            </a:r>
            <a:r>
              <a:rPr lang="en-US" sz="1800" dirty="0"/>
              <a:t> the need for research proposals to be reviewed by ethics committees (RECS).</a:t>
            </a:r>
          </a:p>
          <a:p>
            <a:pPr algn="just"/>
            <a:r>
              <a:rPr lang="en-US" sz="1800" dirty="0"/>
              <a:t>Grounded in principles of autonomy, beneficence, non-maleficence, and justice.</a:t>
            </a:r>
          </a:p>
          <a:p>
            <a:endParaRPr lang="en-US" dirty="0"/>
          </a:p>
        </p:txBody>
      </p:sp>
      <p:pic>
        <p:nvPicPr>
          <p:cNvPr id="5" name="Picture 4">
            <a:extLst>
              <a:ext uri="{FF2B5EF4-FFF2-40B4-BE49-F238E27FC236}">
                <a16:creationId xmlns:a16="http://schemas.microsoft.com/office/drawing/2014/main" id="{39886A4D-10DA-72A0-5251-9ACFE593E1C7}"/>
              </a:ext>
            </a:extLst>
          </p:cNvPr>
          <p:cNvPicPr>
            <a:picLocks noChangeAspect="1"/>
          </p:cNvPicPr>
          <p:nvPr/>
        </p:nvPicPr>
        <p:blipFill>
          <a:blip r:embed="rId2"/>
          <a:stretch>
            <a:fillRect/>
          </a:stretch>
        </p:blipFill>
        <p:spPr>
          <a:xfrm>
            <a:off x="3849915" y="1228728"/>
            <a:ext cx="5066581" cy="4865001"/>
          </a:xfrm>
          <a:prstGeom prst="rect">
            <a:avLst/>
          </a:prstGeom>
        </p:spPr>
      </p:pic>
    </p:spTree>
    <p:extLst>
      <p:ext uri="{BB962C8B-B14F-4D97-AF65-F5344CB8AC3E}">
        <p14:creationId xmlns:p14="http://schemas.microsoft.com/office/powerpoint/2010/main" val="4190919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72E17-C6F4-1264-46A3-D715FFAB5E38}"/>
              </a:ext>
            </a:extLst>
          </p:cNvPr>
          <p:cNvSpPr>
            <a:spLocks noGrp="1"/>
          </p:cNvSpPr>
          <p:nvPr>
            <p:ph type="title"/>
          </p:nvPr>
        </p:nvSpPr>
        <p:spPr/>
        <p:txBody>
          <a:bodyPr/>
          <a:lstStyle/>
          <a:p>
            <a:r>
              <a:rPr lang="en-US" dirty="0"/>
              <a:t>The history of Research Ethics</a:t>
            </a:r>
            <a:br>
              <a:rPr lang="en-US" dirty="0"/>
            </a:br>
            <a:endParaRPr lang="en-US" dirty="0"/>
          </a:p>
        </p:txBody>
      </p:sp>
      <p:sp>
        <p:nvSpPr>
          <p:cNvPr id="3" name="Content Placeholder 2">
            <a:extLst>
              <a:ext uri="{FF2B5EF4-FFF2-40B4-BE49-F238E27FC236}">
                <a16:creationId xmlns:a16="http://schemas.microsoft.com/office/drawing/2014/main" id="{E72CCF3E-4A2B-EEB1-BD48-552FE01CFFB8}"/>
              </a:ext>
            </a:extLst>
          </p:cNvPr>
          <p:cNvSpPr>
            <a:spLocks noGrp="1"/>
          </p:cNvSpPr>
          <p:nvPr>
            <p:ph idx="1"/>
          </p:nvPr>
        </p:nvSpPr>
        <p:spPr>
          <a:xfrm>
            <a:off x="302077" y="1253331"/>
            <a:ext cx="3072493" cy="4351338"/>
          </a:xfrm>
        </p:spPr>
        <p:txBody>
          <a:bodyPr>
            <a:normAutofit/>
          </a:bodyPr>
          <a:lstStyle/>
          <a:p>
            <a:pPr algn="just"/>
            <a:r>
              <a:rPr lang="en-US" sz="1800" dirty="0"/>
              <a:t>Since the 1980s, countries such as China, India, and South Korea have adopted and legally mandated the submission of research protocols to research ethics committees.</a:t>
            </a:r>
          </a:p>
          <a:p>
            <a:pPr algn="just"/>
            <a:endParaRPr lang="en-US" sz="1800" dirty="0"/>
          </a:p>
          <a:p>
            <a:pPr algn="just"/>
            <a:endParaRPr lang="en-US" sz="1800" dirty="0"/>
          </a:p>
          <a:p>
            <a:pPr algn="just"/>
            <a:r>
              <a:rPr lang="en-US" sz="1800" dirty="0"/>
              <a:t>In South Africa, it is a legal obligation for all health-related research to undergo review by independent ethics committees. </a:t>
            </a:r>
          </a:p>
          <a:p>
            <a:endParaRPr lang="en-US" dirty="0"/>
          </a:p>
        </p:txBody>
      </p:sp>
      <p:pic>
        <p:nvPicPr>
          <p:cNvPr id="5" name="Picture 4">
            <a:extLst>
              <a:ext uri="{FF2B5EF4-FFF2-40B4-BE49-F238E27FC236}">
                <a16:creationId xmlns:a16="http://schemas.microsoft.com/office/drawing/2014/main" id="{884F9EF8-222F-93CC-8DBB-883DB0DA23D5}"/>
              </a:ext>
            </a:extLst>
          </p:cNvPr>
          <p:cNvPicPr>
            <a:picLocks noChangeAspect="1"/>
          </p:cNvPicPr>
          <p:nvPr/>
        </p:nvPicPr>
        <p:blipFill>
          <a:blip r:embed="rId2"/>
          <a:stretch>
            <a:fillRect/>
          </a:stretch>
        </p:blipFill>
        <p:spPr>
          <a:xfrm>
            <a:off x="3497580" y="1200424"/>
            <a:ext cx="5467425" cy="4899836"/>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D7285A3F-36E1-FFDA-FF4A-BD7FB1AAAB56}"/>
                  </a:ext>
                </a:extLst>
              </p14:cNvPr>
              <p14:cNvContentPartPr/>
              <p14:nvPr/>
            </p14:nvContentPartPr>
            <p14:xfrm>
              <a:off x="7459845" y="1715663"/>
              <a:ext cx="1503720" cy="1351440"/>
            </p14:xfrm>
          </p:contentPart>
        </mc:Choice>
        <mc:Fallback>
          <p:pic>
            <p:nvPicPr>
              <p:cNvPr id="6" name="Ink 5">
                <a:extLst>
                  <a:ext uri="{FF2B5EF4-FFF2-40B4-BE49-F238E27FC236}">
                    <a16:creationId xmlns:a16="http://schemas.microsoft.com/office/drawing/2014/main" id="{D7285A3F-36E1-FFDA-FF4A-BD7FB1AAAB56}"/>
                  </a:ext>
                </a:extLst>
              </p:cNvPr>
              <p:cNvPicPr/>
              <p:nvPr/>
            </p:nvPicPr>
            <p:blipFill>
              <a:blip r:embed="rId4"/>
              <a:stretch>
                <a:fillRect/>
              </a:stretch>
            </p:blipFill>
            <p:spPr>
              <a:xfrm>
                <a:off x="7396845" y="1652663"/>
                <a:ext cx="1629360" cy="1477080"/>
              </a:xfrm>
              <a:prstGeom prst="rect">
                <a:avLst/>
              </a:prstGeom>
            </p:spPr>
          </p:pic>
        </mc:Fallback>
      </mc:AlternateContent>
      <p:sp>
        <p:nvSpPr>
          <p:cNvPr id="4" name="Rectangle 3">
            <a:extLst>
              <a:ext uri="{FF2B5EF4-FFF2-40B4-BE49-F238E27FC236}">
                <a16:creationId xmlns:a16="http://schemas.microsoft.com/office/drawing/2014/main" id="{B01738D9-2849-E7F1-F87C-3345ED78917C}"/>
              </a:ext>
            </a:extLst>
          </p:cNvPr>
          <p:cNvSpPr/>
          <p:nvPr/>
        </p:nvSpPr>
        <p:spPr>
          <a:xfrm>
            <a:off x="4452257" y="3606799"/>
            <a:ext cx="1001486" cy="1608592"/>
          </a:xfrm>
          <a:prstGeom prst="rect">
            <a:avLst/>
          </a:prstGeom>
          <a:solidFill>
            <a:schemeClr val="bg1">
              <a:lumMod val="95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4C26076A-E00B-F81B-6F00-36E1CFC0870F}"/>
              </a:ext>
            </a:extLst>
          </p:cNvPr>
          <p:cNvSpPr/>
          <p:nvPr/>
        </p:nvSpPr>
        <p:spPr>
          <a:xfrm>
            <a:off x="5791200" y="3657600"/>
            <a:ext cx="1012371" cy="711199"/>
          </a:xfrm>
          <a:prstGeom prst="rect">
            <a:avLst/>
          </a:prstGeom>
          <a:solidFill>
            <a:schemeClr val="bg1">
              <a:lumMod val="95000"/>
            </a:schemeClr>
          </a:solidFill>
          <a:ln>
            <a:solidFill>
              <a:schemeClr val="bg1">
                <a:lumMod val="9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800A4369-2C42-E498-E09C-4779816A7B7E}"/>
              </a:ext>
            </a:extLst>
          </p:cNvPr>
          <p:cNvSpPr/>
          <p:nvPr/>
        </p:nvSpPr>
        <p:spPr>
          <a:xfrm>
            <a:off x="4778829" y="2971800"/>
            <a:ext cx="359228" cy="196903"/>
          </a:xfrm>
          <a:prstGeom prst="rect">
            <a:avLst/>
          </a:prstGeom>
          <a:solidFill>
            <a:schemeClr val="bg1">
              <a:lumMod val="95000"/>
            </a:schemeClr>
          </a:solidFill>
          <a:ln>
            <a:solidFill>
              <a:schemeClr val="bg1">
                <a:lumMod val="9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8336A28F-0D73-1FDF-6526-23C5C737C40D}"/>
              </a:ext>
            </a:extLst>
          </p:cNvPr>
          <p:cNvSpPr/>
          <p:nvPr/>
        </p:nvSpPr>
        <p:spPr>
          <a:xfrm>
            <a:off x="6114143" y="2964543"/>
            <a:ext cx="359228" cy="217714"/>
          </a:xfrm>
          <a:prstGeom prst="rect">
            <a:avLst/>
          </a:prstGeom>
          <a:solidFill>
            <a:schemeClr val="bg1">
              <a:lumMod val="95000"/>
            </a:schemeClr>
          </a:solidFill>
          <a:ln>
            <a:solidFill>
              <a:schemeClr val="bg1">
                <a:lumMod val="9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015673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1894</TotalTime>
  <Words>1893</Words>
  <Application>Microsoft Office PowerPoint</Application>
  <PresentationFormat>On-screen Show (4:3)</PresentationFormat>
  <Paragraphs>167</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The history of Research Ethics </vt:lpstr>
      <vt:lpstr>The history of Research Ethics </vt:lpstr>
      <vt:lpstr>The history of Research Ethics </vt:lpstr>
      <vt:lpstr>The history of Research Ethics</vt:lpstr>
      <vt:lpstr>The history of Research Ethics Belmont Report</vt:lpstr>
      <vt:lpstr>The history of Research Ethics </vt:lpstr>
      <vt:lpstr>Activity - Poll</vt:lpstr>
      <vt:lpstr>National Legislation S A Constitution </vt:lpstr>
      <vt:lpstr>National Health Act 61 of 2003</vt:lpstr>
      <vt:lpstr>National Research Ethics Guidelines </vt:lpstr>
      <vt:lpstr>So, what is Research Ethics??</vt:lpstr>
      <vt:lpstr>Why is Ethics in Research Important</vt:lpstr>
      <vt:lpstr>PowerPoint Presentation</vt:lpstr>
      <vt:lpstr>Activity- Poll</vt:lpstr>
      <vt:lpstr>Artificial Intelligence </vt:lpstr>
      <vt:lpstr>The Application of Artificial Intelligence </vt:lpstr>
      <vt:lpstr>Why the use of Artificial Intelligence </vt:lpstr>
      <vt:lpstr>Ethical Challenges of Artificial Intelligence</vt:lpstr>
      <vt:lpstr>Ethical Challenges of Artificial Intelligence </vt:lpstr>
      <vt:lpstr>Best Practices</vt:lpstr>
      <vt:lpstr>Activity - Discussion</vt:lpstr>
      <vt:lpstr>PowerPoint Presentation</vt:lpstr>
      <vt:lpstr>PowerPoint Presentation</vt:lpstr>
      <vt:lpstr>Research Ethics vs Research Integrity</vt:lpstr>
      <vt:lpstr>PowerPoint Presentation</vt:lpstr>
      <vt:lpstr>PowerPoint Presentation</vt:lpstr>
      <vt:lpstr>Activity - Poll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Ilze Visagie</dc:creator>
  <cp:lastModifiedBy>Marilyn Angel Couch</cp:lastModifiedBy>
  <cp:revision>124</cp:revision>
  <dcterms:created xsi:type="dcterms:W3CDTF">2025-07-08T05:08:55Z</dcterms:created>
  <dcterms:modified xsi:type="dcterms:W3CDTF">2026-07-27T08:32:45Z</dcterms:modified>
</cp:coreProperties>
</file>