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ink/ink1.xml" ContentType="application/inkml+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5" r:id="rId2"/>
    <p:sldMasterId id="2147483706" r:id="rId3"/>
    <p:sldMasterId id="2147483708" r:id="rId4"/>
  </p:sldMasterIdLst>
  <p:notesMasterIdLst>
    <p:notesMasterId r:id="rId89"/>
  </p:notesMasterIdLst>
  <p:sldIdLst>
    <p:sldId id="357" r:id="rId5"/>
    <p:sldId id="420" r:id="rId6"/>
    <p:sldId id="422" r:id="rId7"/>
    <p:sldId id="295" r:id="rId8"/>
    <p:sldId id="433" r:id="rId9"/>
    <p:sldId id="434" r:id="rId10"/>
    <p:sldId id="435" r:id="rId11"/>
    <p:sldId id="436" r:id="rId12"/>
    <p:sldId id="256" r:id="rId13"/>
    <p:sldId id="437" r:id="rId14"/>
    <p:sldId id="438" r:id="rId15"/>
    <p:sldId id="439" r:id="rId16"/>
    <p:sldId id="440" r:id="rId17"/>
    <p:sldId id="299" r:id="rId18"/>
    <p:sldId id="271" r:id="rId19"/>
    <p:sldId id="392" r:id="rId20"/>
    <p:sldId id="272" r:id="rId21"/>
    <p:sldId id="296" r:id="rId22"/>
    <p:sldId id="337" r:id="rId23"/>
    <p:sldId id="393" r:id="rId24"/>
    <p:sldId id="423" r:id="rId25"/>
    <p:sldId id="395" r:id="rId26"/>
    <p:sldId id="394" r:id="rId27"/>
    <p:sldId id="424" r:id="rId28"/>
    <p:sldId id="331" r:id="rId29"/>
    <p:sldId id="396" r:id="rId30"/>
    <p:sldId id="397" r:id="rId31"/>
    <p:sldId id="398" r:id="rId32"/>
    <p:sldId id="399" r:id="rId33"/>
    <p:sldId id="425" r:id="rId34"/>
    <p:sldId id="426" r:id="rId35"/>
    <p:sldId id="257" r:id="rId36"/>
    <p:sldId id="317" r:id="rId37"/>
    <p:sldId id="427" r:id="rId38"/>
    <p:sldId id="318" r:id="rId39"/>
    <p:sldId id="319" r:id="rId40"/>
    <p:sldId id="320" r:id="rId41"/>
    <p:sldId id="332" r:id="rId42"/>
    <p:sldId id="338" r:id="rId43"/>
    <p:sldId id="333" r:id="rId44"/>
    <p:sldId id="334" r:id="rId45"/>
    <p:sldId id="335" r:id="rId46"/>
    <p:sldId id="336" r:id="rId47"/>
    <p:sldId id="340" r:id="rId48"/>
    <p:sldId id="341" r:id="rId49"/>
    <p:sldId id="342" r:id="rId50"/>
    <p:sldId id="343" r:id="rId51"/>
    <p:sldId id="344" r:id="rId52"/>
    <p:sldId id="345" r:id="rId53"/>
    <p:sldId id="346" r:id="rId54"/>
    <p:sldId id="400" r:id="rId55"/>
    <p:sldId id="401" r:id="rId56"/>
    <p:sldId id="402" r:id="rId57"/>
    <p:sldId id="355" r:id="rId58"/>
    <p:sldId id="403" r:id="rId59"/>
    <p:sldId id="404" r:id="rId60"/>
    <p:sldId id="347" r:id="rId61"/>
    <p:sldId id="348" r:id="rId62"/>
    <p:sldId id="405" r:id="rId63"/>
    <p:sldId id="353" r:id="rId64"/>
    <p:sldId id="406" r:id="rId65"/>
    <p:sldId id="407" r:id="rId66"/>
    <p:sldId id="408" r:id="rId67"/>
    <p:sldId id="409" r:id="rId68"/>
    <p:sldId id="410" r:id="rId69"/>
    <p:sldId id="411" r:id="rId70"/>
    <p:sldId id="321" r:id="rId71"/>
    <p:sldId id="412" r:id="rId72"/>
    <p:sldId id="413" r:id="rId73"/>
    <p:sldId id="428" r:id="rId74"/>
    <p:sldId id="352" r:id="rId75"/>
    <p:sldId id="414" r:id="rId76"/>
    <p:sldId id="429" r:id="rId77"/>
    <p:sldId id="430" r:id="rId78"/>
    <p:sldId id="432" r:id="rId79"/>
    <p:sldId id="415" r:id="rId80"/>
    <p:sldId id="431" r:id="rId81"/>
    <p:sldId id="323" r:id="rId82"/>
    <p:sldId id="283" r:id="rId83"/>
    <p:sldId id="282" r:id="rId84"/>
    <p:sldId id="285" r:id="rId85"/>
    <p:sldId id="286" r:id="rId86"/>
    <p:sldId id="269" r:id="rId87"/>
    <p:sldId id="421" r:id="rId8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F9BBDFC-CE88-3546-93B8-C8D2BF801505}">
          <p14:sldIdLst>
            <p14:sldId id="357"/>
            <p14:sldId id="420"/>
            <p14:sldId id="422"/>
            <p14:sldId id="295"/>
            <p14:sldId id="433"/>
            <p14:sldId id="434"/>
            <p14:sldId id="435"/>
            <p14:sldId id="436"/>
            <p14:sldId id="256"/>
            <p14:sldId id="437"/>
            <p14:sldId id="438"/>
            <p14:sldId id="439"/>
            <p14:sldId id="440"/>
            <p14:sldId id="299"/>
            <p14:sldId id="271"/>
            <p14:sldId id="392"/>
            <p14:sldId id="272"/>
            <p14:sldId id="296"/>
            <p14:sldId id="337"/>
            <p14:sldId id="393"/>
            <p14:sldId id="423"/>
            <p14:sldId id="395"/>
            <p14:sldId id="394"/>
            <p14:sldId id="424"/>
            <p14:sldId id="331"/>
            <p14:sldId id="396"/>
            <p14:sldId id="397"/>
            <p14:sldId id="398"/>
            <p14:sldId id="399"/>
            <p14:sldId id="425"/>
            <p14:sldId id="426"/>
            <p14:sldId id="257"/>
            <p14:sldId id="317"/>
            <p14:sldId id="427"/>
            <p14:sldId id="318"/>
            <p14:sldId id="319"/>
            <p14:sldId id="320"/>
            <p14:sldId id="332"/>
            <p14:sldId id="338"/>
            <p14:sldId id="333"/>
            <p14:sldId id="334"/>
            <p14:sldId id="335"/>
            <p14:sldId id="336"/>
            <p14:sldId id="340"/>
            <p14:sldId id="341"/>
            <p14:sldId id="342"/>
            <p14:sldId id="343"/>
            <p14:sldId id="344"/>
            <p14:sldId id="345"/>
            <p14:sldId id="346"/>
            <p14:sldId id="400"/>
            <p14:sldId id="401"/>
            <p14:sldId id="402"/>
            <p14:sldId id="355"/>
            <p14:sldId id="403"/>
            <p14:sldId id="404"/>
            <p14:sldId id="347"/>
            <p14:sldId id="348"/>
            <p14:sldId id="405"/>
            <p14:sldId id="353"/>
            <p14:sldId id="406"/>
            <p14:sldId id="407"/>
            <p14:sldId id="408"/>
            <p14:sldId id="409"/>
            <p14:sldId id="410"/>
            <p14:sldId id="411"/>
            <p14:sldId id="321"/>
            <p14:sldId id="412"/>
            <p14:sldId id="413"/>
            <p14:sldId id="428"/>
            <p14:sldId id="352"/>
            <p14:sldId id="414"/>
            <p14:sldId id="429"/>
            <p14:sldId id="430"/>
            <p14:sldId id="432"/>
            <p14:sldId id="415"/>
            <p14:sldId id="431"/>
            <p14:sldId id="323"/>
            <p14:sldId id="283"/>
            <p14:sldId id="282"/>
            <p14:sldId id="285"/>
            <p14:sldId id="286"/>
            <p14:sldId id="269"/>
            <p14:sldId id="421"/>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3C14314-6BDB-D550-71EA-19BEA66E63AB}" name="Nondumiso Masuku" initials="NM" userId="S::nmasuku@hsrc.ac.za::1de4b8ee-872e-4d95-b26b-f5f47e5150b7" providerId="AD"/>
  <p188:author id="{19566086-F821-33C8-DE31-861DAECDD637}" name="Guest User" initials="GU" userId="S::urn:spo:tenantanon#161524ab-4f53-4300-a494-dcdbaeb8e86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loop="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BEA3"/>
    <a:srgbClr val="D7960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31ABA8-2BE6-B581-A568-6BA1FBCAD760}" v="48" dt="2026-07-28T10:01:23.308"/>
    <p1510:client id="{32C6ED1B-6E9B-4AB2-B6B2-79D3BD79DAED}" v="2197" dt="2026-07-28T13:01:36.726"/>
    <p1510:client id="{8A00D8DA-D085-4534-B17D-B5867C1425A5}" v="197" dt="2026-07-28T08:45:56.337"/>
    <p1510:client id="{D7EED7A3-CBEE-6312-7E60-E8287801D343}" v="192" dt="2026-07-28T06:04:55.295"/>
    <p1510:client id="{EAE49505-36C4-DD39-1E74-5C95AB196FBA}" v="715" dt="2026-07-28T10:35:03.629"/>
    <p1510:client id="{F2457756-E2E0-5607-CCC9-765995E49BA4}" v="137" dt="2026-07-29T06:15:10.236"/>
    <p1510:client id="{F61E1AFE-7B53-5544-841B-9A92748EA000}" v="7" dt="2026-07-27T17:17:11.137"/>
    <p1510:client id="{FC1BE7ED-90BB-AEFC-461C-ECEEFC48D138}" v="1" dt="2026-07-28T04:04:27.6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notesMaster" Target="notesMasters/notesMaster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presProps" Target="presProps.xml"/><Relationship Id="rId95" Type="http://schemas.microsoft.com/office/2018/10/relationships/authors" Target="author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microsoft.com/office/2015/10/relationships/revisionInfo" Target="revisionInfo.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theme" Target="theme/theme1.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diagrams/_rels/data1.xml.rels><?xml version="1.0" encoding="UTF-8" standalone="yes"?>
<Relationships xmlns="http://schemas.openxmlformats.org/package/2006/relationships"><Relationship Id="rId2" Type="http://schemas.openxmlformats.org/officeDocument/2006/relationships/image" Target="../media/image49.svg"/><Relationship Id="rId1" Type="http://schemas.openxmlformats.org/officeDocument/2006/relationships/image" Target="../media/image48.svg"/></Relationships>
</file>

<file path=ppt/diagrams/_rels/drawing1.xml.rels><?xml version="1.0" encoding="UTF-8" standalone="yes"?>
<Relationships xmlns="http://schemas.openxmlformats.org/package/2006/relationships"><Relationship Id="rId2" Type="http://schemas.openxmlformats.org/officeDocument/2006/relationships/image" Target="../media/image49.svg"/><Relationship Id="rId1" Type="http://schemas.openxmlformats.org/officeDocument/2006/relationships/image" Target="../media/image4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F5E605-4474-49CE-88D9-0D2F68B68DBF}"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6B6218A-23B6-4138-8BC3-CDE419B978A0}">
      <dgm:prSet/>
      <dgm:spPr/>
      <dgm:t>
        <a:bodyPr/>
        <a:lstStyle/>
        <a:p>
          <a:pPr>
            <a:lnSpc>
              <a:spcPct val="100000"/>
            </a:lnSpc>
          </a:pPr>
          <a:r>
            <a:rPr lang="en-US" b="1"/>
            <a:t>Funding entities issue ToRs to strategically select partners</a:t>
          </a:r>
          <a:r>
            <a:rPr lang="en-US"/>
            <a:t> who can deliver quality results while minimising risk and maximising value</a:t>
          </a:r>
        </a:p>
      </dgm:t>
    </dgm:pt>
    <dgm:pt modelId="{CD6F659E-8291-4893-A2BC-C2BD79F5160E}" type="parTrans" cxnId="{47EEDA13-112E-48E3-AF85-1C6DADDA00D4}">
      <dgm:prSet/>
      <dgm:spPr/>
      <dgm:t>
        <a:bodyPr/>
        <a:lstStyle/>
        <a:p>
          <a:endParaRPr lang="en-US"/>
        </a:p>
      </dgm:t>
    </dgm:pt>
    <dgm:pt modelId="{225B6AF0-CD6A-4AB2-A4F9-C67901E84391}" type="sibTrans" cxnId="{47EEDA13-112E-48E3-AF85-1C6DADDA00D4}">
      <dgm:prSet/>
      <dgm:spPr/>
      <dgm:t>
        <a:bodyPr/>
        <a:lstStyle/>
        <a:p>
          <a:endParaRPr lang="en-US"/>
        </a:p>
      </dgm:t>
    </dgm:pt>
    <dgm:pt modelId="{635E81C0-6242-4171-9A4B-1D1C27904167}">
      <dgm:prSet/>
      <dgm:spPr/>
      <dgm:t>
        <a:bodyPr/>
        <a:lstStyle/>
        <a:p>
          <a:pPr>
            <a:lnSpc>
              <a:spcPct val="100000"/>
            </a:lnSpc>
          </a:pPr>
          <a:r>
            <a:rPr lang="en-US" b="1"/>
            <a:t>ToRs create a competitive, structured process</a:t>
          </a:r>
          <a:r>
            <a:rPr lang="en-US"/>
            <a:t> that ensures fair evaluation and optimal resource allocation. </a:t>
          </a:r>
        </a:p>
      </dgm:t>
    </dgm:pt>
    <dgm:pt modelId="{51EFC36D-CDAC-4017-8094-4BF53DFAAB52}" type="parTrans" cxnId="{E05B1EBB-22A1-40AB-9602-1AA2BC14932D}">
      <dgm:prSet/>
      <dgm:spPr/>
      <dgm:t>
        <a:bodyPr/>
        <a:lstStyle/>
        <a:p>
          <a:endParaRPr lang="en-US"/>
        </a:p>
      </dgm:t>
    </dgm:pt>
    <dgm:pt modelId="{38CA8C8A-0AF4-4B9F-933C-F663DEFE9656}" type="sibTrans" cxnId="{E05B1EBB-22A1-40AB-9602-1AA2BC14932D}">
      <dgm:prSet/>
      <dgm:spPr/>
      <dgm:t>
        <a:bodyPr/>
        <a:lstStyle/>
        <a:p>
          <a:endParaRPr lang="en-US"/>
        </a:p>
      </dgm:t>
    </dgm:pt>
    <dgm:pt modelId="{C98F0B7B-9DD9-4F0B-AA76-31ED066CAD6E}" type="pres">
      <dgm:prSet presAssocID="{E6F5E605-4474-49CE-88D9-0D2F68B68DBF}" presName="root" presStyleCnt="0">
        <dgm:presLayoutVars>
          <dgm:dir/>
          <dgm:resizeHandles val="exact"/>
        </dgm:presLayoutVars>
      </dgm:prSet>
      <dgm:spPr/>
    </dgm:pt>
    <dgm:pt modelId="{A7288687-C716-4484-B0EA-B4B592E0EAAE}" type="pres">
      <dgm:prSet presAssocID="{B6B6218A-23B6-4138-8BC3-CDE419B978A0}" presName="compNode" presStyleCnt="0"/>
      <dgm:spPr/>
    </dgm:pt>
    <dgm:pt modelId="{A3E23267-B625-40B8-ACC3-5F29A9B29909}" type="pres">
      <dgm:prSet presAssocID="{B6B6218A-23B6-4138-8BC3-CDE419B978A0}" presName="bgRect" presStyleLbl="bgShp" presStyleIdx="0" presStyleCnt="2" custLinFactNeighborY="5214"/>
      <dgm:spPr>
        <a:solidFill>
          <a:srgbClr val="FFC000"/>
        </a:solidFill>
      </dgm:spPr>
    </dgm:pt>
    <dgm:pt modelId="{7359E7E0-271C-4039-9420-C76A15202F09}" type="pres">
      <dgm:prSet presAssocID="{B6B6218A-23B6-4138-8BC3-CDE419B978A0}"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andshake"/>
        </a:ext>
      </dgm:extLst>
    </dgm:pt>
    <dgm:pt modelId="{160398EC-25B4-4544-B641-6070A1144A9F}" type="pres">
      <dgm:prSet presAssocID="{B6B6218A-23B6-4138-8BC3-CDE419B978A0}" presName="spaceRect" presStyleCnt="0"/>
      <dgm:spPr/>
    </dgm:pt>
    <dgm:pt modelId="{B07FF29D-6CCA-4A72-BD00-E0C60DB30897}" type="pres">
      <dgm:prSet presAssocID="{B6B6218A-23B6-4138-8BC3-CDE419B978A0}" presName="parTx" presStyleLbl="revTx" presStyleIdx="0" presStyleCnt="2">
        <dgm:presLayoutVars>
          <dgm:chMax val="0"/>
          <dgm:chPref val="0"/>
        </dgm:presLayoutVars>
      </dgm:prSet>
      <dgm:spPr/>
    </dgm:pt>
    <dgm:pt modelId="{A742CD76-60F4-459D-84AB-D48771262F0B}" type="pres">
      <dgm:prSet presAssocID="{225B6AF0-CD6A-4AB2-A4F9-C67901E84391}" presName="sibTrans" presStyleCnt="0"/>
      <dgm:spPr/>
    </dgm:pt>
    <dgm:pt modelId="{B5A35D9A-50A9-4AD4-AC58-5DD1330CE876}" type="pres">
      <dgm:prSet presAssocID="{635E81C0-6242-4171-9A4B-1D1C27904167}" presName="compNode" presStyleCnt="0"/>
      <dgm:spPr/>
    </dgm:pt>
    <dgm:pt modelId="{8C93DA74-46DC-412C-808A-3B37F1DA5935}" type="pres">
      <dgm:prSet presAssocID="{635E81C0-6242-4171-9A4B-1D1C27904167}" presName="bgRect" presStyleLbl="bgShp" presStyleIdx="1" presStyleCnt="2" custLinFactNeighborX="0" custLinFactNeighborY="-1043"/>
      <dgm:spPr/>
    </dgm:pt>
    <dgm:pt modelId="{EDB728B5-2CD1-4728-B3F7-D46149D94174}" type="pres">
      <dgm:prSet presAssocID="{635E81C0-6242-4171-9A4B-1D1C27904167}"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ierarchy"/>
        </a:ext>
      </dgm:extLst>
    </dgm:pt>
    <dgm:pt modelId="{9285D301-4B7D-4ADD-9878-73F4562C2438}" type="pres">
      <dgm:prSet presAssocID="{635E81C0-6242-4171-9A4B-1D1C27904167}" presName="spaceRect" presStyleCnt="0"/>
      <dgm:spPr/>
    </dgm:pt>
    <dgm:pt modelId="{0730198D-3B1A-496C-8C16-2D313AD7B6F7}" type="pres">
      <dgm:prSet presAssocID="{635E81C0-6242-4171-9A4B-1D1C27904167}" presName="parTx" presStyleLbl="revTx" presStyleIdx="1" presStyleCnt="2">
        <dgm:presLayoutVars>
          <dgm:chMax val="0"/>
          <dgm:chPref val="0"/>
        </dgm:presLayoutVars>
      </dgm:prSet>
      <dgm:spPr/>
    </dgm:pt>
  </dgm:ptLst>
  <dgm:cxnLst>
    <dgm:cxn modelId="{47EEDA13-112E-48E3-AF85-1C6DADDA00D4}" srcId="{E6F5E605-4474-49CE-88D9-0D2F68B68DBF}" destId="{B6B6218A-23B6-4138-8BC3-CDE419B978A0}" srcOrd="0" destOrd="0" parTransId="{CD6F659E-8291-4893-A2BC-C2BD79F5160E}" sibTransId="{225B6AF0-CD6A-4AB2-A4F9-C67901E84391}"/>
    <dgm:cxn modelId="{54A04B3F-CB21-4E63-B22C-1F78056859C1}" type="presOf" srcId="{635E81C0-6242-4171-9A4B-1D1C27904167}" destId="{0730198D-3B1A-496C-8C16-2D313AD7B6F7}" srcOrd="0" destOrd="0" presId="urn:microsoft.com/office/officeart/2018/2/layout/IconVerticalSolidList"/>
    <dgm:cxn modelId="{B81EC16D-DBE0-40A2-8D9E-CB43446156C3}" type="presOf" srcId="{E6F5E605-4474-49CE-88D9-0D2F68B68DBF}" destId="{C98F0B7B-9DD9-4F0B-AA76-31ED066CAD6E}" srcOrd="0" destOrd="0" presId="urn:microsoft.com/office/officeart/2018/2/layout/IconVerticalSolidList"/>
    <dgm:cxn modelId="{BFA78C8B-D40B-49D1-880D-D00591F36FD9}" type="presOf" srcId="{B6B6218A-23B6-4138-8BC3-CDE419B978A0}" destId="{B07FF29D-6CCA-4A72-BD00-E0C60DB30897}" srcOrd="0" destOrd="0" presId="urn:microsoft.com/office/officeart/2018/2/layout/IconVerticalSolidList"/>
    <dgm:cxn modelId="{E05B1EBB-22A1-40AB-9602-1AA2BC14932D}" srcId="{E6F5E605-4474-49CE-88D9-0D2F68B68DBF}" destId="{635E81C0-6242-4171-9A4B-1D1C27904167}" srcOrd="1" destOrd="0" parTransId="{51EFC36D-CDAC-4017-8094-4BF53DFAAB52}" sibTransId="{38CA8C8A-0AF4-4B9F-933C-F663DEFE9656}"/>
    <dgm:cxn modelId="{37D73F46-6031-4255-8BEF-2B8C677EFA6A}" type="presParOf" srcId="{C98F0B7B-9DD9-4F0B-AA76-31ED066CAD6E}" destId="{A7288687-C716-4484-B0EA-B4B592E0EAAE}" srcOrd="0" destOrd="0" presId="urn:microsoft.com/office/officeart/2018/2/layout/IconVerticalSolidList"/>
    <dgm:cxn modelId="{466E74DF-E49E-41F5-BF3E-95E948A8135C}" type="presParOf" srcId="{A7288687-C716-4484-B0EA-B4B592E0EAAE}" destId="{A3E23267-B625-40B8-ACC3-5F29A9B29909}" srcOrd="0" destOrd="0" presId="urn:microsoft.com/office/officeart/2018/2/layout/IconVerticalSolidList"/>
    <dgm:cxn modelId="{536F05EA-70CC-486D-8191-2A2E910C7590}" type="presParOf" srcId="{A7288687-C716-4484-B0EA-B4B592E0EAAE}" destId="{7359E7E0-271C-4039-9420-C76A15202F09}" srcOrd="1" destOrd="0" presId="urn:microsoft.com/office/officeart/2018/2/layout/IconVerticalSolidList"/>
    <dgm:cxn modelId="{5B2D8320-AE48-45CC-BB30-79D012570575}" type="presParOf" srcId="{A7288687-C716-4484-B0EA-B4B592E0EAAE}" destId="{160398EC-25B4-4544-B641-6070A1144A9F}" srcOrd="2" destOrd="0" presId="urn:microsoft.com/office/officeart/2018/2/layout/IconVerticalSolidList"/>
    <dgm:cxn modelId="{79E7B406-81D5-4EF5-861E-7CED183BD899}" type="presParOf" srcId="{A7288687-C716-4484-B0EA-B4B592E0EAAE}" destId="{B07FF29D-6CCA-4A72-BD00-E0C60DB30897}" srcOrd="3" destOrd="0" presId="urn:microsoft.com/office/officeart/2018/2/layout/IconVerticalSolidList"/>
    <dgm:cxn modelId="{6DFCCE2A-B886-4573-8954-ACD0749911A4}" type="presParOf" srcId="{C98F0B7B-9DD9-4F0B-AA76-31ED066CAD6E}" destId="{A742CD76-60F4-459D-84AB-D48771262F0B}" srcOrd="1" destOrd="0" presId="urn:microsoft.com/office/officeart/2018/2/layout/IconVerticalSolidList"/>
    <dgm:cxn modelId="{2157CA40-E4DB-43F4-A9BB-852B6B7E5E8E}" type="presParOf" srcId="{C98F0B7B-9DD9-4F0B-AA76-31ED066CAD6E}" destId="{B5A35D9A-50A9-4AD4-AC58-5DD1330CE876}" srcOrd="2" destOrd="0" presId="urn:microsoft.com/office/officeart/2018/2/layout/IconVerticalSolidList"/>
    <dgm:cxn modelId="{81B6CB05-7244-4641-AC06-B4EE8A791678}" type="presParOf" srcId="{B5A35D9A-50A9-4AD4-AC58-5DD1330CE876}" destId="{8C93DA74-46DC-412C-808A-3B37F1DA5935}" srcOrd="0" destOrd="0" presId="urn:microsoft.com/office/officeart/2018/2/layout/IconVerticalSolidList"/>
    <dgm:cxn modelId="{5C4686AC-DD7F-41FA-B52C-305AF35E8F32}" type="presParOf" srcId="{B5A35D9A-50A9-4AD4-AC58-5DD1330CE876}" destId="{EDB728B5-2CD1-4728-B3F7-D46149D94174}" srcOrd="1" destOrd="0" presId="urn:microsoft.com/office/officeart/2018/2/layout/IconVerticalSolidList"/>
    <dgm:cxn modelId="{9A49BF61-3AD9-476D-A93F-48240E7A02F5}" type="presParOf" srcId="{B5A35D9A-50A9-4AD4-AC58-5DD1330CE876}" destId="{9285D301-4B7D-4ADD-9878-73F4562C2438}" srcOrd="2" destOrd="0" presId="urn:microsoft.com/office/officeart/2018/2/layout/IconVerticalSolidList"/>
    <dgm:cxn modelId="{C2158FE9-99B2-4180-8F84-F4584614A326}" type="presParOf" srcId="{B5A35D9A-50A9-4AD4-AC58-5DD1330CE876}" destId="{0730198D-3B1A-496C-8C16-2D313AD7B6F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7976BE9-963F-42AA-8B50-32E5570F2306}"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ZA"/>
        </a:p>
      </dgm:t>
    </dgm:pt>
    <dgm:pt modelId="{57195AE9-F653-4E8B-93EF-156475C0228D}">
      <dgm:prSet phldrT="[Text]" custT="1"/>
      <dgm:spPr/>
      <dgm:t>
        <a:bodyPr/>
        <a:lstStyle/>
        <a:p>
          <a:r>
            <a:rPr lang="en-US" sz="1400" b="1">
              <a:latin typeface="Calibri" panose="020F0502020204030204" pitchFamily="34" charset="0"/>
              <a:ea typeface="Calibri" panose="020F0502020204030204" pitchFamily="34" charset="0"/>
              <a:cs typeface="Calibri" panose="020F0502020204030204" pitchFamily="34" charset="0"/>
            </a:rPr>
            <a:t>Identification  of a Funding opportunity </a:t>
          </a:r>
          <a:endParaRPr lang="en-ZA" sz="1400" b="1">
            <a:latin typeface="Calibri" panose="020F0502020204030204" pitchFamily="34" charset="0"/>
            <a:ea typeface="Calibri" panose="020F0502020204030204" pitchFamily="34" charset="0"/>
            <a:cs typeface="Calibri" panose="020F0502020204030204" pitchFamily="34" charset="0"/>
          </a:endParaRPr>
        </a:p>
      </dgm:t>
    </dgm:pt>
    <dgm:pt modelId="{0CB55CAA-8294-46C0-8B0F-EE1837D76186}" type="parTrans" cxnId="{3B68A693-2DBD-4574-A2A1-60029F48A082}">
      <dgm:prSet/>
      <dgm:spPr/>
      <dgm:t>
        <a:bodyPr/>
        <a:lstStyle/>
        <a:p>
          <a:endParaRPr lang="en-ZA"/>
        </a:p>
      </dgm:t>
    </dgm:pt>
    <dgm:pt modelId="{9667D16E-F897-47E4-9440-65370409D7C4}" type="sibTrans" cxnId="{3B68A693-2DBD-4574-A2A1-60029F48A082}">
      <dgm:prSet/>
      <dgm:spPr/>
      <dgm:t>
        <a:bodyPr/>
        <a:lstStyle/>
        <a:p>
          <a:endParaRPr lang="en-ZA"/>
        </a:p>
      </dgm:t>
    </dgm:pt>
    <dgm:pt modelId="{2E732E0B-B7E4-4FEA-9D09-73EA1164B365}">
      <dgm:prSet phldrT="[Text]"/>
      <dgm:spPr/>
      <dgm:t>
        <a:bodyPr/>
        <a:lstStyle/>
        <a:p>
          <a:r>
            <a:rPr lang="en-US">
              <a:latin typeface="Calibri" panose="020F0502020204030204" pitchFamily="34" charset="0"/>
              <a:ea typeface="Calibri" panose="020F0502020204030204" pitchFamily="34" charset="0"/>
              <a:cs typeface="Calibri" panose="020F0502020204030204" pitchFamily="34" charset="0"/>
            </a:rPr>
            <a:t>Dedicated grants office (universities), Business developer(s), Individual researchers</a:t>
          </a:r>
          <a:endParaRPr lang="en-ZA">
            <a:latin typeface="Calibri" panose="020F0502020204030204" pitchFamily="34" charset="0"/>
            <a:ea typeface="Calibri" panose="020F0502020204030204" pitchFamily="34" charset="0"/>
            <a:cs typeface="Calibri" panose="020F0502020204030204" pitchFamily="34" charset="0"/>
          </a:endParaRPr>
        </a:p>
      </dgm:t>
    </dgm:pt>
    <dgm:pt modelId="{584D946B-FED0-447B-B6E0-B9DAF6B9E691}" type="parTrans" cxnId="{1F61E828-DF23-47E1-868D-0145AF5ECCCC}">
      <dgm:prSet/>
      <dgm:spPr/>
      <dgm:t>
        <a:bodyPr/>
        <a:lstStyle/>
        <a:p>
          <a:endParaRPr lang="en-ZA"/>
        </a:p>
      </dgm:t>
    </dgm:pt>
    <dgm:pt modelId="{51ED5CBB-1E23-4B84-9210-9B8B04AAE4FE}" type="sibTrans" cxnId="{1F61E828-DF23-47E1-868D-0145AF5ECCCC}">
      <dgm:prSet/>
      <dgm:spPr/>
      <dgm:t>
        <a:bodyPr/>
        <a:lstStyle/>
        <a:p>
          <a:endParaRPr lang="en-ZA"/>
        </a:p>
      </dgm:t>
    </dgm:pt>
    <dgm:pt modelId="{BCAD8264-1432-40EC-8708-03703A43A887}">
      <dgm:prSet phldrT="[Text]" custT="1"/>
      <dgm:spPr/>
      <dgm:t>
        <a:bodyPr/>
        <a:lstStyle/>
        <a:p>
          <a:r>
            <a:rPr lang="en-US" sz="1400" b="1">
              <a:latin typeface="Calibri" panose="020F0502020204030204" pitchFamily="34" charset="0"/>
              <a:ea typeface="Calibri" panose="020F0502020204030204" pitchFamily="34" charset="0"/>
              <a:cs typeface="Calibri" panose="020F0502020204030204" pitchFamily="34" charset="0"/>
            </a:rPr>
            <a:t>Reviews and Approvals </a:t>
          </a:r>
          <a:endParaRPr lang="en-ZA" sz="1400" b="1">
            <a:latin typeface="Calibri" panose="020F0502020204030204" pitchFamily="34" charset="0"/>
            <a:ea typeface="Calibri" panose="020F0502020204030204" pitchFamily="34" charset="0"/>
            <a:cs typeface="Calibri" panose="020F0502020204030204" pitchFamily="34" charset="0"/>
          </a:endParaRPr>
        </a:p>
      </dgm:t>
    </dgm:pt>
    <dgm:pt modelId="{BB5C9B61-0483-49E8-970D-B51E624E30B9}" type="parTrans" cxnId="{64771107-3506-4F17-8C99-76DC9B77830A}">
      <dgm:prSet/>
      <dgm:spPr/>
      <dgm:t>
        <a:bodyPr/>
        <a:lstStyle/>
        <a:p>
          <a:endParaRPr lang="en-ZA"/>
        </a:p>
      </dgm:t>
    </dgm:pt>
    <dgm:pt modelId="{C87D2864-43B8-4C9E-9519-C6074B0DB74B}" type="sibTrans" cxnId="{64771107-3506-4F17-8C99-76DC9B77830A}">
      <dgm:prSet/>
      <dgm:spPr/>
      <dgm:t>
        <a:bodyPr/>
        <a:lstStyle/>
        <a:p>
          <a:endParaRPr lang="en-ZA"/>
        </a:p>
      </dgm:t>
    </dgm:pt>
    <dgm:pt modelId="{4B49198D-2DC2-42DF-A5A5-11DE84B2F5FF}">
      <dgm:prSet phldrT="[Text]"/>
      <dgm:spPr/>
      <dgm:t>
        <a:bodyPr/>
        <a:lstStyle/>
        <a:p>
          <a:r>
            <a:rPr lang="en-US">
              <a:latin typeface="Calibri" panose="020F0502020204030204" pitchFamily="34" charset="0"/>
              <a:ea typeface="Calibri" panose="020F0502020204030204" pitchFamily="34" charset="0"/>
              <a:cs typeface="Calibri" panose="020F0502020204030204" pitchFamily="34" charset="0"/>
            </a:rPr>
            <a:t>Budget Preparation – dedicated staff and approver</a:t>
          </a:r>
          <a:endParaRPr lang="en-ZA">
            <a:latin typeface="Calibri" panose="020F0502020204030204" pitchFamily="34" charset="0"/>
            <a:ea typeface="Calibri" panose="020F0502020204030204" pitchFamily="34" charset="0"/>
            <a:cs typeface="Calibri" panose="020F0502020204030204" pitchFamily="34" charset="0"/>
          </a:endParaRPr>
        </a:p>
      </dgm:t>
    </dgm:pt>
    <dgm:pt modelId="{A884FA6D-55B3-4404-8EF1-8F661AEB06AB}" type="parTrans" cxnId="{DC18CABF-60B4-4E2F-BE16-0CE479ED93ED}">
      <dgm:prSet/>
      <dgm:spPr/>
      <dgm:t>
        <a:bodyPr/>
        <a:lstStyle/>
        <a:p>
          <a:endParaRPr lang="en-ZA"/>
        </a:p>
      </dgm:t>
    </dgm:pt>
    <dgm:pt modelId="{B69BFF2D-0FF4-47F5-B735-AF100945CB96}" type="sibTrans" cxnId="{DC18CABF-60B4-4E2F-BE16-0CE479ED93ED}">
      <dgm:prSet/>
      <dgm:spPr/>
      <dgm:t>
        <a:bodyPr/>
        <a:lstStyle/>
        <a:p>
          <a:endParaRPr lang="en-ZA"/>
        </a:p>
      </dgm:t>
    </dgm:pt>
    <dgm:pt modelId="{19F8CB03-9A87-44DE-AA7A-17B5CCC44ADE}">
      <dgm:prSet phldrT="[Text]"/>
      <dgm:spPr/>
      <dgm:t>
        <a:bodyPr/>
        <a:lstStyle/>
        <a:p>
          <a:r>
            <a:rPr lang="en-US">
              <a:latin typeface="Calibri" panose="020F0502020204030204" pitchFamily="34" charset="0"/>
              <a:ea typeface="Calibri" panose="020F0502020204030204" pitchFamily="34" charset="0"/>
              <a:cs typeface="Calibri" panose="020F0502020204030204" pitchFamily="34" charset="0"/>
            </a:rPr>
            <a:t>Proposal Reviews internal</a:t>
          </a:r>
          <a:endParaRPr lang="en-ZA">
            <a:latin typeface="Calibri" panose="020F0502020204030204" pitchFamily="34" charset="0"/>
            <a:ea typeface="Calibri" panose="020F0502020204030204" pitchFamily="34" charset="0"/>
            <a:cs typeface="Calibri" panose="020F0502020204030204" pitchFamily="34" charset="0"/>
          </a:endParaRPr>
        </a:p>
      </dgm:t>
    </dgm:pt>
    <dgm:pt modelId="{D2EF7BE6-77B7-4B6D-B6BC-864BDF90410C}" type="parTrans" cxnId="{969F74DF-7D3F-45FD-9CA4-77A9DF15AEF0}">
      <dgm:prSet/>
      <dgm:spPr/>
      <dgm:t>
        <a:bodyPr/>
        <a:lstStyle/>
        <a:p>
          <a:endParaRPr lang="en-ZA"/>
        </a:p>
      </dgm:t>
    </dgm:pt>
    <dgm:pt modelId="{A326671D-1594-4D7C-822E-2F4F659BCC24}" type="sibTrans" cxnId="{969F74DF-7D3F-45FD-9CA4-77A9DF15AEF0}">
      <dgm:prSet/>
      <dgm:spPr/>
      <dgm:t>
        <a:bodyPr/>
        <a:lstStyle/>
        <a:p>
          <a:endParaRPr lang="en-ZA"/>
        </a:p>
      </dgm:t>
    </dgm:pt>
    <dgm:pt modelId="{7533AE93-E728-4706-BCEE-39655A7BD9A5}">
      <dgm:prSet custT="1"/>
      <dgm:spPr/>
      <dgm:t>
        <a:bodyPr/>
        <a:lstStyle/>
        <a:p>
          <a:r>
            <a:rPr lang="en-US" sz="1400" b="1">
              <a:latin typeface="Calibri" panose="020F0502020204030204" pitchFamily="34" charset="0"/>
              <a:ea typeface="Calibri" panose="020F0502020204030204" pitchFamily="34" charset="0"/>
              <a:cs typeface="Calibri" panose="020F0502020204030204" pitchFamily="34" charset="0"/>
            </a:rPr>
            <a:t>Concept</a:t>
          </a:r>
        </a:p>
        <a:p>
          <a:r>
            <a:rPr lang="en-US" sz="1400" b="1">
              <a:latin typeface="Calibri" panose="020F0502020204030204" pitchFamily="34" charset="0"/>
              <a:ea typeface="Calibri" panose="020F0502020204030204" pitchFamily="34" charset="0"/>
              <a:cs typeface="Calibri" panose="020F0502020204030204" pitchFamily="34" charset="0"/>
            </a:rPr>
            <a:t>Development </a:t>
          </a:r>
          <a:endParaRPr lang="en-ZA" sz="1400" b="1">
            <a:latin typeface="Calibri" panose="020F0502020204030204" pitchFamily="34" charset="0"/>
            <a:ea typeface="Calibri" panose="020F0502020204030204" pitchFamily="34" charset="0"/>
            <a:cs typeface="Calibri" panose="020F0502020204030204" pitchFamily="34" charset="0"/>
          </a:endParaRPr>
        </a:p>
      </dgm:t>
    </dgm:pt>
    <dgm:pt modelId="{2ECF3094-E6E9-47E2-99AA-3CB00460D774}" type="parTrans" cxnId="{483B8837-3DB8-4AF4-8974-62F55A3D2652}">
      <dgm:prSet/>
      <dgm:spPr/>
      <dgm:t>
        <a:bodyPr/>
        <a:lstStyle/>
        <a:p>
          <a:endParaRPr lang="en-ZA"/>
        </a:p>
      </dgm:t>
    </dgm:pt>
    <dgm:pt modelId="{473FE05F-7BF6-4450-B179-7E5949834A51}" type="sibTrans" cxnId="{483B8837-3DB8-4AF4-8974-62F55A3D2652}">
      <dgm:prSet/>
      <dgm:spPr/>
      <dgm:t>
        <a:bodyPr/>
        <a:lstStyle/>
        <a:p>
          <a:endParaRPr lang="en-ZA"/>
        </a:p>
      </dgm:t>
    </dgm:pt>
    <dgm:pt modelId="{12D39DD9-165C-497D-B003-3C408DC15B12}">
      <dgm:prSet/>
      <dgm:spPr/>
      <dgm:t>
        <a:bodyPr/>
        <a:lstStyle/>
        <a:p>
          <a:r>
            <a:rPr lang="en-US" b="1">
              <a:latin typeface="Calibri" panose="020F0502020204030204" pitchFamily="34" charset="0"/>
              <a:ea typeface="Calibri" panose="020F0502020204030204" pitchFamily="34" charset="0"/>
              <a:cs typeface="Calibri" panose="020F0502020204030204" pitchFamily="34" charset="0"/>
            </a:rPr>
            <a:t>Submission </a:t>
          </a:r>
          <a:endParaRPr lang="en-ZA" b="1">
            <a:latin typeface="Calibri" panose="020F0502020204030204" pitchFamily="34" charset="0"/>
            <a:ea typeface="Calibri" panose="020F0502020204030204" pitchFamily="34" charset="0"/>
            <a:cs typeface="Calibri" panose="020F0502020204030204" pitchFamily="34" charset="0"/>
          </a:endParaRPr>
        </a:p>
      </dgm:t>
    </dgm:pt>
    <dgm:pt modelId="{67CACC9C-6420-438A-B286-4DF2E91CAD48}" type="parTrans" cxnId="{32EEF964-93A3-416C-9343-C7BDF15D8370}">
      <dgm:prSet/>
      <dgm:spPr/>
      <dgm:t>
        <a:bodyPr/>
        <a:lstStyle/>
        <a:p>
          <a:endParaRPr lang="en-ZA"/>
        </a:p>
      </dgm:t>
    </dgm:pt>
    <dgm:pt modelId="{F808D107-F235-4A96-9D6F-63C17B6BE20E}" type="sibTrans" cxnId="{32EEF964-93A3-416C-9343-C7BDF15D8370}">
      <dgm:prSet/>
      <dgm:spPr/>
      <dgm:t>
        <a:bodyPr/>
        <a:lstStyle/>
        <a:p>
          <a:endParaRPr lang="en-ZA"/>
        </a:p>
      </dgm:t>
    </dgm:pt>
    <dgm:pt modelId="{BB5BB239-4450-421E-AEC5-4D8DC9012E23}">
      <dgm:prSet/>
      <dgm:spPr/>
      <dgm:t>
        <a:bodyPr/>
        <a:lstStyle/>
        <a:p>
          <a:endParaRPr lang="en-ZA">
            <a:latin typeface="Calibri" panose="020F0502020204030204" pitchFamily="34" charset="0"/>
            <a:ea typeface="Calibri" panose="020F0502020204030204" pitchFamily="34" charset="0"/>
            <a:cs typeface="Calibri" panose="020F0502020204030204" pitchFamily="34" charset="0"/>
          </a:endParaRPr>
        </a:p>
      </dgm:t>
    </dgm:pt>
    <dgm:pt modelId="{47792A2A-EE39-4F04-94B3-8FB5BEED0163}" type="parTrans" cxnId="{99DEF2EE-981C-4CDA-8207-EA776E77C6AF}">
      <dgm:prSet/>
      <dgm:spPr/>
      <dgm:t>
        <a:bodyPr/>
        <a:lstStyle/>
        <a:p>
          <a:endParaRPr lang="en-ZA"/>
        </a:p>
      </dgm:t>
    </dgm:pt>
    <dgm:pt modelId="{DA86AD58-3555-48E6-AE2C-7C2C41A21EAE}" type="sibTrans" cxnId="{99DEF2EE-981C-4CDA-8207-EA776E77C6AF}">
      <dgm:prSet/>
      <dgm:spPr/>
      <dgm:t>
        <a:bodyPr/>
        <a:lstStyle/>
        <a:p>
          <a:endParaRPr lang="en-ZA"/>
        </a:p>
      </dgm:t>
    </dgm:pt>
    <dgm:pt modelId="{D76DB79C-92A9-42EE-8592-DBB1E05E1224}">
      <dgm:prSet/>
      <dgm:spPr/>
      <dgm:t>
        <a:bodyPr/>
        <a:lstStyle/>
        <a:p>
          <a:r>
            <a:rPr lang="en-US">
              <a:latin typeface="Calibri" panose="020F0502020204030204" pitchFamily="34" charset="0"/>
              <a:ea typeface="Calibri" panose="020F0502020204030204" pitchFamily="34" charset="0"/>
              <a:cs typeface="Calibri" panose="020F0502020204030204" pitchFamily="34" charset="0"/>
            </a:rPr>
            <a:t>Research Team constituted and works on proposal</a:t>
          </a:r>
          <a:endParaRPr lang="en-ZA">
            <a:latin typeface="Calibri" panose="020F0502020204030204" pitchFamily="34" charset="0"/>
            <a:ea typeface="Calibri" panose="020F0502020204030204" pitchFamily="34" charset="0"/>
            <a:cs typeface="Calibri" panose="020F0502020204030204" pitchFamily="34" charset="0"/>
          </a:endParaRPr>
        </a:p>
      </dgm:t>
    </dgm:pt>
    <dgm:pt modelId="{6FD0C31F-C702-46E0-B5CB-FEA2E083B639}" type="parTrans" cxnId="{168D23AA-443F-4E10-B491-E13F65FDB776}">
      <dgm:prSet/>
      <dgm:spPr/>
      <dgm:t>
        <a:bodyPr/>
        <a:lstStyle/>
        <a:p>
          <a:endParaRPr lang="en-ZA"/>
        </a:p>
      </dgm:t>
    </dgm:pt>
    <dgm:pt modelId="{86EB6D10-6AB7-4CD0-B3BB-4275316BF29D}" type="sibTrans" cxnId="{168D23AA-443F-4E10-B491-E13F65FDB776}">
      <dgm:prSet/>
      <dgm:spPr/>
      <dgm:t>
        <a:bodyPr/>
        <a:lstStyle/>
        <a:p>
          <a:endParaRPr lang="en-ZA"/>
        </a:p>
      </dgm:t>
    </dgm:pt>
    <dgm:pt modelId="{52B36B0F-053C-46DB-936D-20C4C3B23232}">
      <dgm:prSet/>
      <dgm:spPr/>
      <dgm:t>
        <a:bodyPr/>
        <a:lstStyle/>
        <a:p>
          <a:r>
            <a:rPr lang="en-US">
              <a:latin typeface="Calibri" panose="020F0502020204030204" pitchFamily="34" charset="0"/>
              <a:ea typeface="Calibri" panose="020F0502020204030204" pitchFamily="34" charset="0"/>
              <a:cs typeface="Calibri" panose="020F0502020204030204" pitchFamily="34" charset="0"/>
            </a:rPr>
            <a:t>Submissions for approval follow formal institutional channels and institution </a:t>
          </a:r>
          <a:endParaRPr lang="en-ZA">
            <a:latin typeface="Calibri" panose="020F0502020204030204" pitchFamily="34" charset="0"/>
            <a:ea typeface="Calibri" panose="020F0502020204030204" pitchFamily="34" charset="0"/>
            <a:cs typeface="Calibri" panose="020F0502020204030204" pitchFamily="34" charset="0"/>
          </a:endParaRPr>
        </a:p>
      </dgm:t>
    </dgm:pt>
    <dgm:pt modelId="{709C9956-65C9-4945-9ECF-24E98595FA7F}" type="parTrans" cxnId="{1689D8A0-A928-4B42-8EBF-428973F4E2AD}">
      <dgm:prSet/>
      <dgm:spPr/>
      <dgm:t>
        <a:bodyPr/>
        <a:lstStyle/>
        <a:p>
          <a:endParaRPr lang="en-ZA"/>
        </a:p>
      </dgm:t>
    </dgm:pt>
    <dgm:pt modelId="{082A99C6-1A84-4E8C-AFFC-174C3D70D8A2}" type="sibTrans" cxnId="{1689D8A0-A928-4B42-8EBF-428973F4E2AD}">
      <dgm:prSet/>
      <dgm:spPr/>
      <dgm:t>
        <a:bodyPr/>
        <a:lstStyle/>
        <a:p>
          <a:endParaRPr lang="en-ZA"/>
        </a:p>
      </dgm:t>
    </dgm:pt>
    <dgm:pt modelId="{98E05752-5B79-4E04-A244-993C2B006B8B}">
      <dgm:prSet/>
      <dgm:spPr/>
      <dgm:t>
        <a:bodyPr/>
        <a:lstStyle/>
        <a:p>
          <a:r>
            <a:rPr lang="en-US">
              <a:latin typeface="Calibri" panose="020F0502020204030204" pitchFamily="34" charset="0"/>
              <a:ea typeface="Calibri" panose="020F0502020204030204" pitchFamily="34" charset="0"/>
              <a:cs typeface="Calibri" panose="020F0502020204030204" pitchFamily="34" charset="0"/>
            </a:rPr>
            <a:t>May include external partners </a:t>
          </a:r>
          <a:endParaRPr lang="en-ZA">
            <a:latin typeface="Calibri" panose="020F0502020204030204" pitchFamily="34" charset="0"/>
            <a:ea typeface="Calibri" panose="020F0502020204030204" pitchFamily="34" charset="0"/>
            <a:cs typeface="Calibri" panose="020F0502020204030204" pitchFamily="34" charset="0"/>
          </a:endParaRPr>
        </a:p>
      </dgm:t>
    </dgm:pt>
    <dgm:pt modelId="{0900A2B3-8CC9-48D1-AF8F-DABC58EB3CB6}" type="parTrans" cxnId="{C4ED83C5-B5B4-4150-AFAC-3ACF5A415B75}">
      <dgm:prSet/>
      <dgm:spPr/>
    </dgm:pt>
    <dgm:pt modelId="{620C4A93-0369-4C09-86D8-E71F2E50B150}" type="sibTrans" cxnId="{C4ED83C5-B5B4-4150-AFAC-3ACF5A415B75}">
      <dgm:prSet/>
      <dgm:spPr/>
    </dgm:pt>
    <dgm:pt modelId="{786E1656-972D-4F19-A683-E95AA62B6BEA}">
      <dgm:prSet/>
      <dgm:spPr/>
      <dgm:t>
        <a:bodyPr/>
        <a:lstStyle/>
        <a:p>
          <a:r>
            <a:rPr lang="en-US">
              <a:latin typeface="Calibri" panose="020F0502020204030204" pitchFamily="34" charset="0"/>
              <a:ea typeface="Calibri" panose="020F0502020204030204" pitchFamily="34" charset="0"/>
              <a:cs typeface="Calibri" panose="020F0502020204030204" pitchFamily="34" charset="0"/>
            </a:rPr>
            <a:t>Allocation of responsibilities </a:t>
          </a:r>
          <a:endParaRPr lang="en-ZA">
            <a:latin typeface="Calibri" panose="020F0502020204030204" pitchFamily="34" charset="0"/>
            <a:ea typeface="Calibri" panose="020F0502020204030204" pitchFamily="34" charset="0"/>
            <a:cs typeface="Calibri" panose="020F0502020204030204" pitchFamily="34" charset="0"/>
          </a:endParaRPr>
        </a:p>
      </dgm:t>
    </dgm:pt>
    <dgm:pt modelId="{1A2BFDD4-9FCD-40B2-8FA4-B7ED7DBA010C}" type="parTrans" cxnId="{7CD7FDEF-5F0C-427C-8625-4E03926BB6C5}">
      <dgm:prSet/>
      <dgm:spPr/>
    </dgm:pt>
    <dgm:pt modelId="{DF2A0C61-D31A-451C-A3AE-5665BCA3CF87}" type="sibTrans" cxnId="{7CD7FDEF-5F0C-427C-8625-4E03926BB6C5}">
      <dgm:prSet/>
      <dgm:spPr/>
    </dgm:pt>
    <dgm:pt modelId="{4D86EFD8-2CCA-4F25-ABF9-8E3E61B8ABC5}" type="pres">
      <dgm:prSet presAssocID="{57976BE9-963F-42AA-8B50-32E5570F2306}" presName="linearFlow" presStyleCnt="0">
        <dgm:presLayoutVars>
          <dgm:dir/>
          <dgm:animLvl val="lvl"/>
          <dgm:resizeHandles val="exact"/>
        </dgm:presLayoutVars>
      </dgm:prSet>
      <dgm:spPr/>
    </dgm:pt>
    <dgm:pt modelId="{37CBBF59-02B5-4339-8000-6DB1D7B325BD}" type="pres">
      <dgm:prSet presAssocID="{57195AE9-F653-4E8B-93EF-156475C0228D}" presName="composite" presStyleCnt="0"/>
      <dgm:spPr/>
    </dgm:pt>
    <dgm:pt modelId="{2FCDBDED-D8EA-44A7-9C6C-3DAABF6D5521}" type="pres">
      <dgm:prSet presAssocID="{57195AE9-F653-4E8B-93EF-156475C0228D}" presName="parentText" presStyleLbl="alignNode1" presStyleIdx="0" presStyleCnt="4">
        <dgm:presLayoutVars>
          <dgm:chMax val="1"/>
          <dgm:bulletEnabled val="1"/>
        </dgm:presLayoutVars>
      </dgm:prSet>
      <dgm:spPr/>
    </dgm:pt>
    <dgm:pt modelId="{DAE1A320-4A28-44EC-83DC-8B2F733A362D}" type="pres">
      <dgm:prSet presAssocID="{57195AE9-F653-4E8B-93EF-156475C0228D}" presName="descendantText" presStyleLbl="alignAcc1" presStyleIdx="0" presStyleCnt="4">
        <dgm:presLayoutVars>
          <dgm:bulletEnabled val="1"/>
        </dgm:presLayoutVars>
      </dgm:prSet>
      <dgm:spPr/>
    </dgm:pt>
    <dgm:pt modelId="{01065D52-6443-44FE-90E8-260044BB72E3}" type="pres">
      <dgm:prSet presAssocID="{9667D16E-F897-47E4-9440-65370409D7C4}" presName="sp" presStyleCnt="0"/>
      <dgm:spPr/>
    </dgm:pt>
    <dgm:pt modelId="{DE7ACBED-B252-457F-929D-ADA98A55829E}" type="pres">
      <dgm:prSet presAssocID="{7533AE93-E728-4706-BCEE-39655A7BD9A5}" presName="composite" presStyleCnt="0"/>
      <dgm:spPr/>
    </dgm:pt>
    <dgm:pt modelId="{9FDF30FD-3970-43F8-854B-5B6428D86B7C}" type="pres">
      <dgm:prSet presAssocID="{7533AE93-E728-4706-BCEE-39655A7BD9A5}" presName="parentText" presStyleLbl="alignNode1" presStyleIdx="1" presStyleCnt="4" custScaleX="108835">
        <dgm:presLayoutVars>
          <dgm:chMax val="1"/>
          <dgm:bulletEnabled val="1"/>
        </dgm:presLayoutVars>
      </dgm:prSet>
      <dgm:spPr/>
    </dgm:pt>
    <dgm:pt modelId="{374A721E-7D94-4E1D-A6B2-245636F32029}" type="pres">
      <dgm:prSet presAssocID="{7533AE93-E728-4706-BCEE-39655A7BD9A5}" presName="descendantText" presStyleLbl="alignAcc1" presStyleIdx="1" presStyleCnt="4">
        <dgm:presLayoutVars>
          <dgm:bulletEnabled val="1"/>
        </dgm:presLayoutVars>
      </dgm:prSet>
      <dgm:spPr/>
    </dgm:pt>
    <dgm:pt modelId="{711C87D4-9FEA-4859-BAE7-67E8ACDF52DA}" type="pres">
      <dgm:prSet presAssocID="{473FE05F-7BF6-4450-B179-7E5949834A51}" presName="sp" presStyleCnt="0"/>
      <dgm:spPr/>
    </dgm:pt>
    <dgm:pt modelId="{A461916C-3FDD-40F6-AF84-2AA6A64E4B48}" type="pres">
      <dgm:prSet presAssocID="{BCAD8264-1432-40EC-8708-03703A43A887}" presName="composite" presStyleCnt="0"/>
      <dgm:spPr/>
    </dgm:pt>
    <dgm:pt modelId="{974A9BAF-FA29-49C8-9348-822424EE8B56}" type="pres">
      <dgm:prSet presAssocID="{BCAD8264-1432-40EC-8708-03703A43A887}" presName="parentText" presStyleLbl="alignNode1" presStyleIdx="2" presStyleCnt="4">
        <dgm:presLayoutVars>
          <dgm:chMax val="1"/>
          <dgm:bulletEnabled val="1"/>
        </dgm:presLayoutVars>
      </dgm:prSet>
      <dgm:spPr/>
    </dgm:pt>
    <dgm:pt modelId="{5C084C94-A058-4B07-9105-F0F9EA521B46}" type="pres">
      <dgm:prSet presAssocID="{BCAD8264-1432-40EC-8708-03703A43A887}" presName="descendantText" presStyleLbl="alignAcc1" presStyleIdx="2" presStyleCnt="4">
        <dgm:presLayoutVars>
          <dgm:bulletEnabled val="1"/>
        </dgm:presLayoutVars>
      </dgm:prSet>
      <dgm:spPr/>
    </dgm:pt>
    <dgm:pt modelId="{1A93A6DC-7A10-4692-B95A-C7E44F807745}" type="pres">
      <dgm:prSet presAssocID="{C87D2864-43B8-4C9E-9519-C6074B0DB74B}" presName="sp" presStyleCnt="0"/>
      <dgm:spPr/>
    </dgm:pt>
    <dgm:pt modelId="{0023E05C-3D06-481A-AF0C-10295C915600}" type="pres">
      <dgm:prSet presAssocID="{12D39DD9-165C-497D-B003-3C408DC15B12}" presName="composite" presStyleCnt="0"/>
      <dgm:spPr/>
    </dgm:pt>
    <dgm:pt modelId="{377EF506-28E7-4A81-85C4-97AF67F36CD4}" type="pres">
      <dgm:prSet presAssocID="{12D39DD9-165C-497D-B003-3C408DC15B12}" presName="parentText" presStyleLbl="alignNode1" presStyleIdx="3" presStyleCnt="4">
        <dgm:presLayoutVars>
          <dgm:chMax val="1"/>
          <dgm:bulletEnabled val="1"/>
        </dgm:presLayoutVars>
      </dgm:prSet>
      <dgm:spPr/>
    </dgm:pt>
    <dgm:pt modelId="{56BC88BE-6017-47A1-BC18-063BAE1E9780}" type="pres">
      <dgm:prSet presAssocID="{12D39DD9-165C-497D-B003-3C408DC15B12}" presName="descendantText" presStyleLbl="alignAcc1" presStyleIdx="3" presStyleCnt="4">
        <dgm:presLayoutVars>
          <dgm:bulletEnabled val="1"/>
        </dgm:presLayoutVars>
      </dgm:prSet>
      <dgm:spPr/>
    </dgm:pt>
  </dgm:ptLst>
  <dgm:cxnLst>
    <dgm:cxn modelId="{64771107-3506-4F17-8C99-76DC9B77830A}" srcId="{57976BE9-963F-42AA-8B50-32E5570F2306}" destId="{BCAD8264-1432-40EC-8708-03703A43A887}" srcOrd="2" destOrd="0" parTransId="{BB5C9B61-0483-49E8-970D-B51E624E30B9}" sibTransId="{C87D2864-43B8-4C9E-9519-C6074B0DB74B}"/>
    <dgm:cxn modelId="{3B960D1C-FD58-47C3-A21C-AFF784C4213D}" type="presOf" srcId="{7533AE93-E728-4706-BCEE-39655A7BD9A5}" destId="{9FDF30FD-3970-43F8-854B-5B6428D86B7C}" srcOrd="0" destOrd="0" presId="urn:microsoft.com/office/officeart/2005/8/layout/chevron2"/>
    <dgm:cxn modelId="{318ACC28-1A22-4A0E-AE1B-A0E19EE57C2F}" type="presOf" srcId="{4B49198D-2DC2-42DF-A5A5-11DE84B2F5FF}" destId="{5C084C94-A058-4B07-9105-F0F9EA521B46}" srcOrd="0" destOrd="0" presId="urn:microsoft.com/office/officeart/2005/8/layout/chevron2"/>
    <dgm:cxn modelId="{1F61E828-DF23-47E1-868D-0145AF5ECCCC}" srcId="{57195AE9-F653-4E8B-93EF-156475C0228D}" destId="{2E732E0B-B7E4-4FEA-9D09-73EA1164B365}" srcOrd="0" destOrd="0" parTransId="{584D946B-FED0-447B-B6E0-B9DAF6B9E691}" sibTransId="{51ED5CBB-1E23-4B84-9210-9B8B04AAE4FE}"/>
    <dgm:cxn modelId="{74624329-3936-4233-B3DD-6684F38A6A9F}" type="presOf" srcId="{57195AE9-F653-4E8B-93EF-156475C0228D}" destId="{2FCDBDED-D8EA-44A7-9C6C-3DAABF6D5521}" srcOrd="0" destOrd="0" presId="urn:microsoft.com/office/officeart/2005/8/layout/chevron2"/>
    <dgm:cxn modelId="{43D4AD2C-162C-4BDA-A9F0-3F37EADFB956}" type="presOf" srcId="{786E1656-972D-4F19-A683-E95AA62B6BEA}" destId="{374A721E-7D94-4E1D-A6B2-245636F32029}" srcOrd="0" destOrd="2" presId="urn:microsoft.com/office/officeart/2005/8/layout/chevron2"/>
    <dgm:cxn modelId="{483B8837-3DB8-4AF4-8974-62F55A3D2652}" srcId="{57976BE9-963F-42AA-8B50-32E5570F2306}" destId="{7533AE93-E728-4706-BCEE-39655A7BD9A5}" srcOrd="1" destOrd="0" parTransId="{2ECF3094-E6E9-47E2-99AA-3CB00460D774}" sibTransId="{473FE05F-7BF6-4450-B179-7E5949834A51}"/>
    <dgm:cxn modelId="{32EEF964-93A3-416C-9343-C7BDF15D8370}" srcId="{57976BE9-963F-42AA-8B50-32E5570F2306}" destId="{12D39DD9-165C-497D-B003-3C408DC15B12}" srcOrd="3" destOrd="0" parTransId="{67CACC9C-6420-438A-B286-4DF2E91CAD48}" sibTransId="{F808D107-F235-4A96-9D6F-63C17B6BE20E}"/>
    <dgm:cxn modelId="{B6471473-1996-49B4-B604-072920018A2C}" type="presOf" srcId="{57976BE9-963F-42AA-8B50-32E5570F2306}" destId="{4D86EFD8-2CCA-4F25-ABF9-8E3E61B8ABC5}" srcOrd="0" destOrd="0" presId="urn:microsoft.com/office/officeart/2005/8/layout/chevron2"/>
    <dgm:cxn modelId="{E5AEBF92-1EE0-4827-9CDA-060560FF787E}" type="presOf" srcId="{12D39DD9-165C-497D-B003-3C408DC15B12}" destId="{377EF506-28E7-4A81-85C4-97AF67F36CD4}" srcOrd="0" destOrd="0" presId="urn:microsoft.com/office/officeart/2005/8/layout/chevron2"/>
    <dgm:cxn modelId="{3B68A693-2DBD-4574-A2A1-60029F48A082}" srcId="{57976BE9-963F-42AA-8B50-32E5570F2306}" destId="{57195AE9-F653-4E8B-93EF-156475C0228D}" srcOrd="0" destOrd="0" parTransId="{0CB55CAA-8294-46C0-8B0F-EE1837D76186}" sibTransId="{9667D16E-F897-47E4-9440-65370409D7C4}"/>
    <dgm:cxn modelId="{1689D8A0-A928-4B42-8EBF-428973F4E2AD}" srcId="{12D39DD9-165C-497D-B003-3C408DC15B12}" destId="{52B36B0F-053C-46DB-936D-20C4C3B23232}" srcOrd="1" destOrd="0" parTransId="{709C9956-65C9-4945-9ECF-24E98595FA7F}" sibTransId="{082A99C6-1A84-4E8C-AFFC-174C3D70D8A2}"/>
    <dgm:cxn modelId="{168D23AA-443F-4E10-B491-E13F65FDB776}" srcId="{7533AE93-E728-4706-BCEE-39655A7BD9A5}" destId="{D76DB79C-92A9-42EE-8592-DBB1E05E1224}" srcOrd="0" destOrd="0" parTransId="{6FD0C31F-C702-46E0-B5CB-FEA2E083B639}" sibTransId="{86EB6D10-6AB7-4CD0-B3BB-4275316BF29D}"/>
    <dgm:cxn modelId="{F10278BE-FD51-4BA6-9B86-98FE1447279D}" type="presOf" srcId="{BB5BB239-4450-421E-AEC5-4D8DC9012E23}" destId="{56BC88BE-6017-47A1-BC18-063BAE1E9780}" srcOrd="0" destOrd="0" presId="urn:microsoft.com/office/officeart/2005/8/layout/chevron2"/>
    <dgm:cxn modelId="{DC18CABF-60B4-4E2F-BE16-0CE479ED93ED}" srcId="{BCAD8264-1432-40EC-8708-03703A43A887}" destId="{4B49198D-2DC2-42DF-A5A5-11DE84B2F5FF}" srcOrd="0" destOrd="0" parTransId="{A884FA6D-55B3-4404-8EF1-8F661AEB06AB}" sibTransId="{B69BFF2D-0FF4-47F5-B735-AF100945CB96}"/>
    <dgm:cxn modelId="{C4ED83C5-B5B4-4150-AFAC-3ACF5A415B75}" srcId="{7533AE93-E728-4706-BCEE-39655A7BD9A5}" destId="{98E05752-5B79-4E04-A244-993C2B006B8B}" srcOrd="1" destOrd="0" parTransId="{0900A2B3-8CC9-48D1-AF8F-DABC58EB3CB6}" sibTransId="{620C4A93-0369-4C09-86D8-E71F2E50B150}"/>
    <dgm:cxn modelId="{5DF8F3C5-044A-4472-B1B8-861A7059B527}" type="presOf" srcId="{BCAD8264-1432-40EC-8708-03703A43A887}" destId="{974A9BAF-FA29-49C8-9348-822424EE8B56}" srcOrd="0" destOrd="0" presId="urn:microsoft.com/office/officeart/2005/8/layout/chevron2"/>
    <dgm:cxn modelId="{8E8B1EC9-BBE8-4712-A58E-FA71F1839899}" type="presOf" srcId="{2E732E0B-B7E4-4FEA-9D09-73EA1164B365}" destId="{DAE1A320-4A28-44EC-83DC-8B2F733A362D}" srcOrd="0" destOrd="0" presId="urn:microsoft.com/office/officeart/2005/8/layout/chevron2"/>
    <dgm:cxn modelId="{D85873D3-DAD9-4EBF-B730-0E2AB356E181}" type="presOf" srcId="{52B36B0F-053C-46DB-936D-20C4C3B23232}" destId="{56BC88BE-6017-47A1-BC18-063BAE1E9780}" srcOrd="0" destOrd="1" presId="urn:microsoft.com/office/officeart/2005/8/layout/chevron2"/>
    <dgm:cxn modelId="{969F74DF-7D3F-45FD-9CA4-77A9DF15AEF0}" srcId="{BCAD8264-1432-40EC-8708-03703A43A887}" destId="{19F8CB03-9A87-44DE-AA7A-17B5CCC44ADE}" srcOrd="1" destOrd="0" parTransId="{D2EF7BE6-77B7-4B6D-B6BC-864BDF90410C}" sibTransId="{A326671D-1594-4D7C-822E-2F4F659BCC24}"/>
    <dgm:cxn modelId="{7ACDE8E0-EEA4-4CC0-825D-27B20BB41DDA}" type="presOf" srcId="{98E05752-5B79-4E04-A244-993C2B006B8B}" destId="{374A721E-7D94-4E1D-A6B2-245636F32029}" srcOrd="0" destOrd="1" presId="urn:microsoft.com/office/officeart/2005/8/layout/chevron2"/>
    <dgm:cxn modelId="{037429E7-51B5-4DB5-B585-89580EB4044C}" type="presOf" srcId="{19F8CB03-9A87-44DE-AA7A-17B5CCC44ADE}" destId="{5C084C94-A058-4B07-9105-F0F9EA521B46}" srcOrd="0" destOrd="1" presId="urn:microsoft.com/office/officeart/2005/8/layout/chevron2"/>
    <dgm:cxn modelId="{99DEF2EE-981C-4CDA-8207-EA776E77C6AF}" srcId="{12D39DD9-165C-497D-B003-3C408DC15B12}" destId="{BB5BB239-4450-421E-AEC5-4D8DC9012E23}" srcOrd="0" destOrd="0" parTransId="{47792A2A-EE39-4F04-94B3-8FB5BEED0163}" sibTransId="{DA86AD58-3555-48E6-AE2C-7C2C41A21EAE}"/>
    <dgm:cxn modelId="{7CD7FDEF-5F0C-427C-8625-4E03926BB6C5}" srcId="{7533AE93-E728-4706-BCEE-39655A7BD9A5}" destId="{786E1656-972D-4F19-A683-E95AA62B6BEA}" srcOrd="2" destOrd="0" parTransId="{1A2BFDD4-9FCD-40B2-8FA4-B7ED7DBA010C}" sibTransId="{DF2A0C61-D31A-451C-A3AE-5665BCA3CF87}"/>
    <dgm:cxn modelId="{F9A06BF0-F0FF-4427-BC71-6342FC880B31}" type="presOf" srcId="{D76DB79C-92A9-42EE-8592-DBB1E05E1224}" destId="{374A721E-7D94-4E1D-A6B2-245636F32029}" srcOrd="0" destOrd="0" presId="urn:microsoft.com/office/officeart/2005/8/layout/chevron2"/>
    <dgm:cxn modelId="{332EC206-4F90-4C85-821F-497FF9A056CD}" type="presParOf" srcId="{4D86EFD8-2CCA-4F25-ABF9-8E3E61B8ABC5}" destId="{37CBBF59-02B5-4339-8000-6DB1D7B325BD}" srcOrd="0" destOrd="0" presId="urn:microsoft.com/office/officeart/2005/8/layout/chevron2"/>
    <dgm:cxn modelId="{EFF352A1-F9EF-4CB3-9C78-4CD14D6AE0B0}" type="presParOf" srcId="{37CBBF59-02B5-4339-8000-6DB1D7B325BD}" destId="{2FCDBDED-D8EA-44A7-9C6C-3DAABF6D5521}" srcOrd="0" destOrd="0" presId="urn:microsoft.com/office/officeart/2005/8/layout/chevron2"/>
    <dgm:cxn modelId="{28B94761-8E8F-46AA-B019-4352DF09BC4F}" type="presParOf" srcId="{37CBBF59-02B5-4339-8000-6DB1D7B325BD}" destId="{DAE1A320-4A28-44EC-83DC-8B2F733A362D}" srcOrd="1" destOrd="0" presId="urn:microsoft.com/office/officeart/2005/8/layout/chevron2"/>
    <dgm:cxn modelId="{80DE5E3A-ABE8-4701-8E95-7E07D1265CC1}" type="presParOf" srcId="{4D86EFD8-2CCA-4F25-ABF9-8E3E61B8ABC5}" destId="{01065D52-6443-44FE-90E8-260044BB72E3}" srcOrd="1" destOrd="0" presId="urn:microsoft.com/office/officeart/2005/8/layout/chevron2"/>
    <dgm:cxn modelId="{EC1DD485-6927-4811-AD16-4027598465A8}" type="presParOf" srcId="{4D86EFD8-2CCA-4F25-ABF9-8E3E61B8ABC5}" destId="{DE7ACBED-B252-457F-929D-ADA98A55829E}" srcOrd="2" destOrd="0" presId="urn:microsoft.com/office/officeart/2005/8/layout/chevron2"/>
    <dgm:cxn modelId="{F058E554-78EC-4006-B2A1-533DA6DFD0EC}" type="presParOf" srcId="{DE7ACBED-B252-457F-929D-ADA98A55829E}" destId="{9FDF30FD-3970-43F8-854B-5B6428D86B7C}" srcOrd="0" destOrd="0" presId="urn:microsoft.com/office/officeart/2005/8/layout/chevron2"/>
    <dgm:cxn modelId="{9D5D434D-19A0-4FB0-94EB-606C289EDC30}" type="presParOf" srcId="{DE7ACBED-B252-457F-929D-ADA98A55829E}" destId="{374A721E-7D94-4E1D-A6B2-245636F32029}" srcOrd="1" destOrd="0" presId="urn:microsoft.com/office/officeart/2005/8/layout/chevron2"/>
    <dgm:cxn modelId="{1C16979D-9DAB-479F-BDEF-111958FEDC06}" type="presParOf" srcId="{4D86EFD8-2CCA-4F25-ABF9-8E3E61B8ABC5}" destId="{711C87D4-9FEA-4859-BAE7-67E8ACDF52DA}" srcOrd="3" destOrd="0" presId="urn:microsoft.com/office/officeart/2005/8/layout/chevron2"/>
    <dgm:cxn modelId="{0CA95517-03BF-405B-8D5F-4DC505A47BB6}" type="presParOf" srcId="{4D86EFD8-2CCA-4F25-ABF9-8E3E61B8ABC5}" destId="{A461916C-3FDD-40F6-AF84-2AA6A64E4B48}" srcOrd="4" destOrd="0" presId="urn:microsoft.com/office/officeart/2005/8/layout/chevron2"/>
    <dgm:cxn modelId="{B46248A2-91F9-45F6-AF77-D17373DE59C7}" type="presParOf" srcId="{A461916C-3FDD-40F6-AF84-2AA6A64E4B48}" destId="{974A9BAF-FA29-49C8-9348-822424EE8B56}" srcOrd="0" destOrd="0" presId="urn:microsoft.com/office/officeart/2005/8/layout/chevron2"/>
    <dgm:cxn modelId="{FF5BAAD5-A69E-413E-8013-8B53D1FD7323}" type="presParOf" srcId="{A461916C-3FDD-40F6-AF84-2AA6A64E4B48}" destId="{5C084C94-A058-4B07-9105-F0F9EA521B46}" srcOrd="1" destOrd="0" presId="urn:microsoft.com/office/officeart/2005/8/layout/chevron2"/>
    <dgm:cxn modelId="{3DD8F4C4-F7E4-434F-8C90-7F2AFDDECD7B}" type="presParOf" srcId="{4D86EFD8-2CCA-4F25-ABF9-8E3E61B8ABC5}" destId="{1A93A6DC-7A10-4692-B95A-C7E44F807745}" srcOrd="5" destOrd="0" presId="urn:microsoft.com/office/officeart/2005/8/layout/chevron2"/>
    <dgm:cxn modelId="{F70F6939-CE24-4FED-9CC8-2908658C9D3F}" type="presParOf" srcId="{4D86EFD8-2CCA-4F25-ABF9-8E3E61B8ABC5}" destId="{0023E05C-3D06-481A-AF0C-10295C915600}" srcOrd="6" destOrd="0" presId="urn:microsoft.com/office/officeart/2005/8/layout/chevron2"/>
    <dgm:cxn modelId="{4D46F7E0-5B7D-4EFA-B115-C6F98BB1BFE3}" type="presParOf" srcId="{0023E05C-3D06-481A-AF0C-10295C915600}" destId="{377EF506-28E7-4A81-85C4-97AF67F36CD4}" srcOrd="0" destOrd="0" presId="urn:microsoft.com/office/officeart/2005/8/layout/chevron2"/>
    <dgm:cxn modelId="{BC106FF3-DE4C-4764-861F-E8A6EED8EA97}" type="presParOf" srcId="{0023E05C-3D06-481A-AF0C-10295C915600}" destId="{56BC88BE-6017-47A1-BC18-063BAE1E9780}"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E7E2B2B-25AB-4786-A9D5-65527BA2B499}" type="doc">
      <dgm:prSet loTypeId="urn:microsoft.com/office/officeart/2008/layout/LinedList" loCatId="list" qsTypeId="urn:microsoft.com/office/officeart/2005/8/quickstyle/simple2" qsCatId="simple" csTypeId="urn:microsoft.com/office/officeart/2005/8/colors/accent2_2" csCatId="accent2" phldr="1"/>
      <dgm:spPr/>
      <dgm:t>
        <a:bodyPr/>
        <a:lstStyle/>
        <a:p>
          <a:endParaRPr lang="en-US"/>
        </a:p>
      </dgm:t>
    </dgm:pt>
    <dgm:pt modelId="{BA8F2F7A-4300-4F69-A226-A579CD800858}">
      <dgm:prSet custT="1"/>
      <dgm:spPr/>
      <dgm:t>
        <a:bodyPr/>
        <a:lstStyle/>
        <a:p>
          <a:r>
            <a:rPr lang="en-US" sz="1800" b="0" i="0">
              <a:solidFill>
                <a:schemeClr val="accent1"/>
              </a:solidFill>
              <a:latin typeface="Calibri Light" panose="020F0302020204030204" pitchFamily="34" charset="0"/>
              <a:ea typeface="Calibri" panose="020F0502020204030204" pitchFamily="34" charset="0"/>
              <a:cs typeface="Calibri Light" panose="020F0302020204030204" pitchFamily="34" charset="0"/>
            </a:rPr>
            <a:t>Labour: </a:t>
          </a:r>
          <a:r>
            <a:rPr lang="en-US" sz="1800" b="0" i="0">
              <a:latin typeface="Calibri Light" panose="020F0302020204030204" pitchFamily="34" charset="0"/>
              <a:ea typeface="Calibri" panose="020F0502020204030204" pitchFamily="34" charset="0"/>
              <a:cs typeface="Calibri Light" panose="020F0302020204030204" pitchFamily="34" charset="0"/>
            </a:rPr>
            <a:t>Internal and External Personnel (salaries, consultants, fieldworkers, editors, administrative support)</a:t>
          </a:r>
        </a:p>
      </dgm:t>
    </dgm:pt>
    <dgm:pt modelId="{763617E5-2454-4BF7-A154-FABB14658917}" type="parTrans" cxnId="{D2120115-00E8-48AD-A066-37E890808C93}">
      <dgm:prSet/>
      <dgm:spPr/>
      <dgm:t>
        <a:bodyPr/>
        <a:lstStyle/>
        <a:p>
          <a:endParaRPr lang="en-US" b="0" i="0">
            <a:latin typeface="Calibri Light" panose="020F0302020204030204" pitchFamily="34" charset="0"/>
            <a:cs typeface="Calibri Light" panose="020F0302020204030204" pitchFamily="34" charset="0"/>
          </a:endParaRPr>
        </a:p>
      </dgm:t>
    </dgm:pt>
    <dgm:pt modelId="{9105F2FA-78CA-4AF5-A0BC-17D66CFB6790}" type="sibTrans" cxnId="{D2120115-00E8-48AD-A066-37E890808C93}">
      <dgm:prSet/>
      <dgm:spPr/>
      <dgm:t>
        <a:bodyPr/>
        <a:lstStyle/>
        <a:p>
          <a:endParaRPr lang="en-US" b="0" i="0">
            <a:latin typeface="Calibri Light" panose="020F0302020204030204" pitchFamily="34" charset="0"/>
            <a:cs typeface="Calibri Light" panose="020F0302020204030204" pitchFamily="34" charset="0"/>
          </a:endParaRPr>
        </a:p>
      </dgm:t>
    </dgm:pt>
    <dgm:pt modelId="{45718751-468E-413F-9020-A6E272C17412}">
      <dgm:prSet custT="1"/>
      <dgm:spPr/>
      <dgm:t>
        <a:bodyPr/>
        <a:lstStyle/>
        <a:p>
          <a:pPr marL="0" lvl="0" indent="0" algn="l" defTabSz="800100">
            <a:lnSpc>
              <a:spcPct val="90000"/>
            </a:lnSpc>
            <a:spcBef>
              <a:spcPct val="0"/>
            </a:spcBef>
            <a:spcAft>
              <a:spcPct val="35000"/>
            </a:spcAft>
            <a:buNone/>
          </a:pPr>
          <a:r>
            <a:rPr lang="en-US" sz="1800" b="0" i="0" kern="1200">
              <a:solidFill>
                <a:srgbClr val="156082"/>
              </a:solidFill>
              <a:latin typeface="Calibri Light" panose="020F0302020204030204" pitchFamily="34" charset="0"/>
              <a:ea typeface="Calibri" panose="020F0502020204030204" pitchFamily="34" charset="0"/>
              <a:cs typeface="Calibri Light" panose="020F0302020204030204" pitchFamily="34" charset="0"/>
            </a:rPr>
            <a:t>Disbursements: Direct project costs (travel, subsistence, printing, equipment –laptops/tablets, subscriptions, IT connectivity, layout and printing)</a:t>
          </a:r>
        </a:p>
      </dgm:t>
    </dgm:pt>
    <dgm:pt modelId="{EBB2422E-83D6-4110-853A-C32B800A0F2B}" type="parTrans" cxnId="{36D8AAAD-1298-4E85-90B9-3109BBE1869C}">
      <dgm:prSet/>
      <dgm:spPr/>
      <dgm:t>
        <a:bodyPr/>
        <a:lstStyle/>
        <a:p>
          <a:endParaRPr lang="en-US" b="0" i="0">
            <a:latin typeface="Calibri Light" panose="020F0302020204030204" pitchFamily="34" charset="0"/>
            <a:cs typeface="Calibri Light" panose="020F0302020204030204" pitchFamily="34" charset="0"/>
          </a:endParaRPr>
        </a:p>
      </dgm:t>
    </dgm:pt>
    <dgm:pt modelId="{0912FB7C-AE16-4F7D-B742-6F1F063B3E98}" type="sibTrans" cxnId="{36D8AAAD-1298-4E85-90B9-3109BBE1869C}">
      <dgm:prSet/>
      <dgm:spPr/>
      <dgm:t>
        <a:bodyPr/>
        <a:lstStyle/>
        <a:p>
          <a:endParaRPr lang="en-US" b="0" i="0">
            <a:latin typeface="Calibri Light" panose="020F0302020204030204" pitchFamily="34" charset="0"/>
            <a:cs typeface="Calibri Light" panose="020F0302020204030204" pitchFamily="34" charset="0"/>
          </a:endParaRPr>
        </a:p>
      </dgm:t>
    </dgm:pt>
    <dgm:pt modelId="{21FA96CD-AB5E-4647-BB5A-3378123F1B7A}">
      <dgm:prSet custT="1"/>
      <dgm:spPr/>
      <dgm:t>
        <a:bodyPr/>
        <a:lstStyle/>
        <a:p>
          <a:pPr marL="0" lvl="0" indent="0" algn="l" defTabSz="800100">
            <a:lnSpc>
              <a:spcPct val="90000"/>
            </a:lnSpc>
            <a:spcBef>
              <a:spcPct val="0"/>
            </a:spcBef>
            <a:spcAft>
              <a:spcPct val="35000"/>
            </a:spcAft>
            <a:buNone/>
          </a:pPr>
          <a:r>
            <a:rPr lang="en-US" sz="1800" b="0" i="0" kern="1200">
              <a:solidFill>
                <a:srgbClr val="156082"/>
              </a:solidFill>
              <a:latin typeface="Calibri Light" panose="020F0302020204030204" pitchFamily="34" charset="0"/>
              <a:ea typeface="Calibri" panose="020F0502020204030204" pitchFamily="34" charset="0"/>
              <a:cs typeface="Calibri Light" panose="020F0302020204030204" pitchFamily="34" charset="0"/>
            </a:rPr>
            <a:t>Indirect costs: Institutional overheads</a:t>
          </a:r>
        </a:p>
        <a:p>
          <a:pPr marL="0" lvl="0" indent="0" algn="l" defTabSz="800100">
            <a:lnSpc>
              <a:spcPct val="90000"/>
            </a:lnSpc>
            <a:spcBef>
              <a:spcPct val="0"/>
            </a:spcBef>
            <a:spcAft>
              <a:spcPct val="35000"/>
            </a:spcAft>
            <a:buNone/>
          </a:pPr>
          <a:r>
            <a:rPr lang="en-US" sz="1800" b="0" i="0" kern="1200">
              <a:solidFill>
                <a:srgbClr val="156082"/>
              </a:solidFill>
              <a:latin typeface="Calibri Light" panose="020F0302020204030204" pitchFamily="34" charset="0"/>
              <a:ea typeface="Calibri" panose="020F0502020204030204" pitchFamily="34" charset="0"/>
              <a:cs typeface="Calibri Light" panose="020F0302020204030204" pitchFamily="34" charset="0"/>
            </a:rPr>
            <a:t>Donor ceilings – e.g. no more than 10 % </a:t>
          </a:r>
        </a:p>
      </dgm:t>
    </dgm:pt>
    <dgm:pt modelId="{7C50E929-540C-438B-914D-18E125C3AC4A}" type="parTrans" cxnId="{42CAA343-2A76-469A-8917-D1A222EB0D7D}">
      <dgm:prSet/>
      <dgm:spPr/>
      <dgm:t>
        <a:bodyPr/>
        <a:lstStyle/>
        <a:p>
          <a:endParaRPr lang="en-US" b="0" i="0">
            <a:latin typeface="Calibri Light" panose="020F0302020204030204" pitchFamily="34" charset="0"/>
            <a:cs typeface="Calibri Light" panose="020F0302020204030204" pitchFamily="34" charset="0"/>
          </a:endParaRPr>
        </a:p>
      </dgm:t>
    </dgm:pt>
    <dgm:pt modelId="{5735465A-B017-4946-80AB-DB75A380205D}" type="sibTrans" cxnId="{42CAA343-2A76-469A-8917-D1A222EB0D7D}">
      <dgm:prSet/>
      <dgm:spPr/>
      <dgm:t>
        <a:bodyPr/>
        <a:lstStyle/>
        <a:p>
          <a:endParaRPr lang="en-US" b="0" i="0">
            <a:latin typeface="Calibri Light" panose="020F0302020204030204" pitchFamily="34" charset="0"/>
            <a:cs typeface="Calibri Light" panose="020F0302020204030204" pitchFamily="34" charset="0"/>
          </a:endParaRPr>
        </a:p>
      </dgm:t>
    </dgm:pt>
    <dgm:pt modelId="{D15DA976-693C-46E4-B9C4-0F13DBE1AC60}">
      <dgm:prSet custT="1"/>
      <dgm:spPr/>
      <dgm:t>
        <a:bodyPr/>
        <a:lstStyle/>
        <a:p>
          <a:r>
            <a:rPr lang="en-US" sz="1800" b="0" i="0">
              <a:solidFill>
                <a:schemeClr val="accent1"/>
              </a:solidFill>
              <a:latin typeface="Calibri Light" panose="020F0302020204030204" pitchFamily="34" charset="0"/>
              <a:ea typeface="Calibri" panose="020F0502020204030204" pitchFamily="34" charset="0"/>
              <a:cs typeface="Calibri Light" panose="020F0302020204030204" pitchFamily="34" charset="0"/>
            </a:rPr>
            <a:t>Value Added Tax</a:t>
          </a:r>
        </a:p>
        <a:p>
          <a:r>
            <a:rPr lang="en-US" sz="1800" b="0" i="0">
              <a:latin typeface="Calibri Light" panose="020F0302020204030204" pitchFamily="34" charset="0"/>
              <a:ea typeface="Calibri" panose="020F0502020204030204" pitchFamily="34" charset="0"/>
              <a:cs typeface="Calibri Light" panose="020F0302020204030204" pitchFamily="34" charset="0"/>
            </a:rPr>
            <a:t>SA – 15% (only if not able to claim back) </a:t>
          </a:r>
        </a:p>
      </dgm:t>
    </dgm:pt>
    <dgm:pt modelId="{AF1745DC-784F-47E1-8980-F66611F30303}" type="parTrans" cxnId="{0610D974-33FC-4E00-B5D4-6FB6DE275F79}">
      <dgm:prSet/>
      <dgm:spPr/>
      <dgm:t>
        <a:bodyPr/>
        <a:lstStyle/>
        <a:p>
          <a:endParaRPr lang="en-US" b="0" i="0">
            <a:latin typeface="Calibri Light" panose="020F0302020204030204" pitchFamily="34" charset="0"/>
            <a:cs typeface="Calibri Light" panose="020F0302020204030204" pitchFamily="34" charset="0"/>
          </a:endParaRPr>
        </a:p>
      </dgm:t>
    </dgm:pt>
    <dgm:pt modelId="{BB35CA41-88BB-42A5-9380-09CC7790AD82}" type="sibTrans" cxnId="{0610D974-33FC-4E00-B5D4-6FB6DE275F79}">
      <dgm:prSet/>
      <dgm:spPr/>
      <dgm:t>
        <a:bodyPr/>
        <a:lstStyle/>
        <a:p>
          <a:endParaRPr lang="en-US" b="0" i="0">
            <a:latin typeface="Calibri Light" panose="020F0302020204030204" pitchFamily="34" charset="0"/>
            <a:cs typeface="Calibri Light" panose="020F0302020204030204" pitchFamily="34" charset="0"/>
          </a:endParaRPr>
        </a:p>
      </dgm:t>
    </dgm:pt>
    <dgm:pt modelId="{1FE21D06-D9DC-4F12-8044-48043C9DD426}">
      <dgm:prSet custT="1"/>
      <dgm:spPr/>
      <dgm:t>
        <a:bodyPr/>
        <a:lstStyle/>
        <a:p>
          <a:r>
            <a:rPr lang="en-US" sz="1800" b="0" i="0">
              <a:solidFill>
                <a:schemeClr val="accent1"/>
              </a:solidFill>
              <a:latin typeface="Calibri Light" panose="020F0302020204030204" pitchFamily="34" charset="0"/>
              <a:ea typeface="Calibri" panose="020F0502020204030204" pitchFamily="34" charset="0"/>
              <a:cs typeface="Calibri Light" panose="020F0302020204030204" pitchFamily="34" charset="0"/>
            </a:rPr>
            <a:t>Other costs </a:t>
          </a:r>
          <a:r>
            <a:rPr lang="en-US" sz="1800" b="0" i="0">
              <a:latin typeface="Calibri Light" panose="020F0302020204030204" pitchFamily="34" charset="0"/>
              <a:ea typeface="Calibri" panose="020F0502020204030204" pitchFamily="34" charset="0"/>
              <a:cs typeface="Calibri Light" panose="020F0302020204030204" pitchFamily="34" charset="0"/>
            </a:rPr>
            <a:t>– contingencies, Most donors won’t allow for this. </a:t>
          </a:r>
        </a:p>
        <a:p>
          <a:r>
            <a:rPr lang="en-US" sz="1800" b="0" i="0">
              <a:solidFill>
                <a:schemeClr val="tx1"/>
              </a:solidFill>
              <a:latin typeface="Calibri Light" panose="020F0302020204030204" pitchFamily="34" charset="0"/>
              <a:ea typeface="Calibri" panose="020F0502020204030204" pitchFamily="34" charset="0"/>
              <a:cs typeface="Calibri Light" panose="020F0302020204030204" pitchFamily="34" charset="0"/>
            </a:rPr>
            <a:t>“Proposals may include a contingency of up to 7% of the total budget, provided that a clear rationale is presented outlining potential risks.”  (European Union)</a:t>
          </a:r>
        </a:p>
      </dgm:t>
    </dgm:pt>
    <dgm:pt modelId="{97CEEDC0-CBF3-40AA-B833-80269427EE13}" type="parTrans" cxnId="{B1998962-3127-44ED-A73B-1366DCF413B0}">
      <dgm:prSet/>
      <dgm:spPr/>
      <dgm:t>
        <a:bodyPr/>
        <a:lstStyle/>
        <a:p>
          <a:endParaRPr lang="en-US" b="0" i="0">
            <a:latin typeface="Calibri Light" panose="020F0302020204030204" pitchFamily="34" charset="0"/>
            <a:cs typeface="Calibri Light" panose="020F0302020204030204" pitchFamily="34" charset="0"/>
          </a:endParaRPr>
        </a:p>
      </dgm:t>
    </dgm:pt>
    <dgm:pt modelId="{FE47669D-CECF-45CA-BD16-2A49B424E599}" type="sibTrans" cxnId="{B1998962-3127-44ED-A73B-1366DCF413B0}">
      <dgm:prSet/>
      <dgm:spPr/>
      <dgm:t>
        <a:bodyPr/>
        <a:lstStyle/>
        <a:p>
          <a:endParaRPr lang="en-US" b="0" i="0">
            <a:latin typeface="Calibri Light" panose="020F0302020204030204" pitchFamily="34" charset="0"/>
            <a:cs typeface="Calibri Light" panose="020F0302020204030204" pitchFamily="34" charset="0"/>
          </a:endParaRPr>
        </a:p>
      </dgm:t>
    </dgm:pt>
    <dgm:pt modelId="{5EE5DDAA-4CBC-4FA1-BBF3-A0CFACF13842}" type="pres">
      <dgm:prSet presAssocID="{1E7E2B2B-25AB-4786-A9D5-65527BA2B499}" presName="vert0" presStyleCnt="0">
        <dgm:presLayoutVars>
          <dgm:dir/>
          <dgm:animOne val="branch"/>
          <dgm:animLvl val="lvl"/>
        </dgm:presLayoutVars>
      </dgm:prSet>
      <dgm:spPr/>
    </dgm:pt>
    <dgm:pt modelId="{CFE1D0CC-143A-45A9-9600-29238E16D62C}" type="pres">
      <dgm:prSet presAssocID="{BA8F2F7A-4300-4F69-A226-A579CD800858}" presName="thickLine" presStyleLbl="alignNode1" presStyleIdx="0" presStyleCnt="5"/>
      <dgm:spPr/>
    </dgm:pt>
    <dgm:pt modelId="{F910F746-EBBF-44E6-992A-D577332FC46D}" type="pres">
      <dgm:prSet presAssocID="{BA8F2F7A-4300-4F69-A226-A579CD800858}" presName="horz1" presStyleCnt="0"/>
      <dgm:spPr/>
    </dgm:pt>
    <dgm:pt modelId="{5FC4AB34-4767-4144-8CD1-1F02A06315C6}" type="pres">
      <dgm:prSet presAssocID="{BA8F2F7A-4300-4F69-A226-A579CD800858}" presName="tx1" presStyleLbl="revTx" presStyleIdx="0" presStyleCnt="5"/>
      <dgm:spPr/>
    </dgm:pt>
    <dgm:pt modelId="{EF32F017-4040-455F-ACB1-6D6475F8ECDB}" type="pres">
      <dgm:prSet presAssocID="{BA8F2F7A-4300-4F69-A226-A579CD800858}" presName="vert1" presStyleCnt="0"/>
      <dgm:spPr/>
    </dgm:pt>
    <dgm:pt modelId="{491A4B3B-EE63-4C16-93AE-EB58D6FB1AD9}" type="pres">
      <dgm:prSet presAssocID="{45718751-468E-413F-9020-A6E272C17412}" presName="thickLine" presStyleLbl="alignNode1" presStyleIdx="1" presStyleCnt="5"/>
      <dgm:spPr/>
    </dgm:pt>
    <dgm:pt modelId="{6D8E968C-E92A-402A-ADB8-BE06168B72A8}" type="pres">
      <dgm:prSet presAssocID="{45718751-468E-413F-9020-A6E272C17412}" presName="horz1" presStyleCnt="0"/>
      <dgm:spPr/>
    </dgm:pt>
    <dgm:pt modelId="{7FA2F5AE-8977-4BBB-9F0F-127EC6EB2E14}" type="pres">
      <dgm:prSet presAssocID="{45718751-468E-413F-9020-A6E272C17412}" presName="tx1" presStyleLbl="revTx" presStyleIdx="1" presStyleCnt="5"/>
      <dgm:spPr/>
    </dgm:pt>
    <dgm:pt modelId="{F88EBBD9-7573-477C-8B9B-8B5A8E19C805}" type="pres">
      <dgm:prSet presAssocID="{45718751-468E-413F-9020-A6E272C17412}" presName="vert1" presStyleCnt="0"/>
      <dgm:spPr/>
    </dgm:pt>
    <dgm:pt modelId="{E0E99FFE-B361-45B2-872F-1FAE65651F68}" type="pres">
      <dgm:prSet presAssocID="{21FA96CD-AB5E-4647-BB5A-3378123F1B7A}" presName="thickLine" presStyleLbl="alignNode1" presStyleIdx="2" presStyleCnt="5"/>
      <dgm:spPr/>
    </dgm:pt>
    <dgm:pt modelId="{4FB7A748-BCF6-4171-A2A3-0C02489B1806}" type="pres">
      <dgm:prSet presAssocID="{21FA96CD-AB5E-4647-BB5A-3378123F1B7A}" presName="horz1" presStyleCnt="0"/>
      <dgm:spPr/>
    </dgm:pt>
    <dgm:pt modelId="{CE259A0C-AFD2-4510-BF5B-51F25B6A7DEF}" type="pres">
      <dgm:prSet presAssocID="{21FA96CD-AB5E-4647-BB5A-3378123F1B7A}" presName="tx1" presStyleLbl="revTx" presStyleIdx="2" presStyleCnt="5"/>
      <dgm:spPr/>
    </dgm:pt>
    <dgm:pt modelId="{4FA96FEE-260C-4912-A396-6C56DC884242}" type="pres">
      <dgm:prSet presAssocID="{21FA96CD-AB5E-4647-BB5A-3378123F1B7A}" presName="vert1" presStyleCnt="0"/>
      <dgm:spPr/>
    </dgm:pt>
    <dgm:pt modelId="{AA37C855-D663-4C60-8F0A-C3E64EC55652}" type="pres">
      <dgm:prSet presAssocID="{D15DA976-693C-46E4-B9C4-0F13DBE1AC60}" presName="thickLine" presStyleLbl="alignNode1" presStyleIdx="3" presStyleCnt="5"/>
      <dgm:spPr/>
    </dgm:pt>
    <dgm:pt modelId="{842D5C83-14CD-483D-B292-DF9A9AF72192}" type="pres">
      <dgm:prSet presAssocID="{D15DA976-693C-46E4-B9C4-0F13DBE1AC60}" presName="horz1" presStyleCnt="0"/>
      <dgm:spPr/>
    </dgm:pt>
    <dgm:pt modelId="{CCEC64C7-A7A8-47C6-BC3E-DBB5050C986C}" type="pres">
      <dgm:prSet presAssocID="{D15DA976-693C-46E4-B9C4-0F13DBE1AC60}" presName="tx1" presStyleLbl="revTx" presStyleIdx="3" presStyleCnt="5"/>
      <dgm:spPr/>
    </dgm:pt>
    <dgm:pt modelId="{B7500DC2-6B08-4928-BA41-922B5F34A40D}" type="pres">
      <dgm:prSet presAssocID="{D15DA976-693C-46E4-B9C4-0F13DBE1AC60}" presName="vert1" presStyleCnt="0"/>
      <dgm:spPr/>
    </dgm:pt>
    <dgm:pt modelId="{FF9340A6-F898-4E3A-A35C-FE555020485D}" type="pres">
      <dgm:prSet presAssocID="{1FE21D06-D9DC-4F12-8044-48043C9DD426}" presName="thickLine" presStyleLbl="alignNode1" presStyleIdx="4" presStyleCnt="5"/>
      <dgm:spPr/>
    </dgm:pt>
    <dgm:pt modelId="{AEC91680-FC30-4A28-9F23-001230DBC01A}" type="pres">
      <dgm:prSet presAssocID="{1FE21D06-D9DC-4F12-8044-48043C9DD426}" presName="horz1" presStyleCnt="0"/>
      <dgm:spPr/>
    </dgm:pt>
    <dgm:pt modelId="{E0902DCA-2333-4EFA-B763-15AA69F87AAF}" type="pres">
      <dgm:prSet presAssocID="{1FE21D06-D9DC-4F12-8044-48043C9DD426}" presName="tx1" presStyleLbl="revTx" presStyleIdx="4" presStyleCnt="5" custScaleY="135131"/>
      <dgm:spPr/>
    </dgm:pt>
    <dgm:pt modelId="{D8420010-23BD-4456-9C8D-FB0930F1735D}" type="pres">
      <dgm:prSet presAssocID="{1FE21D06-D9DC-4F12-8044-48043C9DD426}" presName="vert1" presStyleCnt="0"/>
      <dgm:spPr/>
    </dgm:pt>
  </dgm:ptLst>
  <dgm:cxnLst>
    <dgm:cxn modelId="{D2120115-00E8-48AD-A066-37E890808C93}" srcId="{1E7E2B2B-25AB-4786-A9D5-65527BA2B499}" destId="{BA8F2F7A-4300-4F69-A226-A579CD800858}" srcOrd="0" destOrd="0" parTransId="{763617E5-2454-4BF7-A154-FABB14658917}" sibTransId="{9105F2FA-78CA-4AF5-A0BC-17D66CFB6790}"/>
    <dgm:cxn modelId="{B1998962-3127-44ED-A73B-1366DCF413B0}" srcId="{1E7E2B2B-25AB-4786-A9D5-65527BA2B499}" destId="{1FE21D06-D9DC-4F12-8044-48043C9DD426}" srcOrd="4" destOrd="0" parTransId="{97CEEDC0-CBF3-40AA-B833-80269427EE13}" sibTransId="{FE47669D-CECF-45CA-BD16-2A49B424E599}"/>
    <dgm:cxn modelId="{42CAA343-2A76-469A-8917-D1A222EB0D7D}" srcId="{1E7E2B2B-25AB-4786-A9D5-65527BA2B499}" destId="{21FA96CD-AB5E-4647-BB5A-3378123F1B7A}" srcOrd="2" destOrd="0" parTransId="{7C50E929-540C-438B-914D-18E125C3AC4A}" sibTransId="{5735465A-B017-4946-80AB-DB75A380205D}"/>
    <dgm:cxn modelId="{CAB11544-1AAD-42B2-9F24-6F090C7BA92F}" type="presOf" srcId="{BA8F2F7A-4300-4F69-A226-A579CD800858}" destId="{5FC4AB34-4767-4144-8CD1-1F02A06315C6}" srcOrd="0" destOrd="0" presId="urn:microsoft.com/office/officeart/2008/layout/LinedList"/>
    <dgm:cxn modelId="{7760AF4D-BFBC-4192-9237-0EE341C313C3}" type="presOf" srcId="{1FE21D06-D9DC-4F12-8044-48043C9DD426}" destId="{E0902DCA-2333-4EFA-B763-15AA69F87AAF}" srcOrd="0" destOrd="0" presId="urn:microsoft.com/office/officeart/2008/layout/LinedList"/>
    <dgm:cxn modelId="{0610D974-33FC-4E00-B5D4-6FB6DE275F79}" srcId="{1E7E2B2B-25AB-4786-A9D5-65527BA2B499}" destId="{D15DA976-693C-46E4-B9C4-0F13DBE1AC60}" srcOrd="3" destOrd="0" parTransId="{AF1745DC-784F-47E1-8980-F66611F30303}" sibTransId="{BB35CA41-88BB-42A5-9380-09CC7790AD82}"/>
    <dgm:cxn modelId="{C6180B98-A29A-45FA-A026-CE47A24F98DF}" type="presOf" srcId="{21FA96CD-AB5E-4647-BB5A-3378123F1B7A}" destId="{CE259A0C-AFD2-4510-BF5B-51F25B6A7DEF}" srcOrd="0" destOrd="0" presId="urn:microsoft.com/office/officeart/2008/layout/LinedList"/>
    <dgm:cxn modelId="{840E7EA7-EA96-455F-BF70-7013EB0D00F6}" type="presOf" srcId="{1E7E2B2B-25AB-4786-A9D5-65527BA2B499}" destId="{5EE5DDAA-4CBC-4FA1-BBF3-A0CFACF13842}" srcOrd="0" destOrd="0" presId="urn:microsoft.com/office/officeart/2008/layout/LinedList"/>
    <dgm:cxn modelId="{36D8AAAD-1298-4E85-90B9-3109BBE1869C}" srcId="{1E7E2B2B-25AB-4786-A9D5-65527BA2B499}" destId="{45718751-468E-413F-9020-A6E272C17412}" srcOrd="1" destOrd="0" parTransId="{EBB2422E-83D6-4110-853A-C32B800A0F2B}" sibTransId="{0912FB7C-AE16-4F7D-B742-6F1F063B3E98}"/>
    <dgm:cxn modelId="{FC7796DD-4215-4482-9671-54F743FABBEB}" type="presOf" srcId="{45718751-468E-413F-9020-A6E272C17412}" destId="{7FA2F5AE-8977-4BBB-9F0F-127EC6EB2E14}" srcOrd="0" destOrd="0" presId="urn:microsoft.com/office/officeart/2008/layout/LinedList"/>
    <dgm:cxn modelId="{4F77F4E8-5696-4C34-9392-2FE44B2678A7}" type="presOf" srcId="{D15DA976-693C-46E4-B9C4-0F13DBE1AC60}" destId="{CCEC64C7-A7A8-47C6-BC3E-DBB5050C986C}" srcOrd="0" destOrd="0" presId="urn:microsoft.com/office/officeart/2008/layout/LinedList"/>
    <dgm:cxn modelId="{33678F13-D510-4370-BE38-B8E20EB7E15E}" type="presParOf" srcId="{5EE5DDAA-4CBC-4FA1-BBF3-A0CFACF13842}" destId="{CFE1D0CC-143A-45A9-9600-29238E16D62C}" srcOrd="0" destOrd="0" presId="urn:microsoft.com/office/officeart/2008/layout/LinedList"/>
    <dgm:cxn modelId="{0AF5B252-5ADC-4E0A-BF85-968598E923E4}" type="presParOf" srcId="{5EE5DDAA-4CBC-4FA1-BBF3-A0CFACF13842}" destId="{F910F746-EBBF-44E6-992A-D577332FC46D}" srcOrd="1" destOrd="0" presId="urn:microsoft.com/office/officeart/2008/layout/LinedList"/>
    <dgm:cxn modelId="{4CC57295-F0F4-443E-80E6-57AD131FC0A8}" type="presParOf" srcId="{F910F746-EBBF-44E6-992A-D577332FC46D}" destId="{5FC4AB34-4767-4144-8CD1-1F02A06315C6}" srcOrd="0" destOrd="0" presId="urn:microsoft.com/office/officeart/2008/layout/LinedList"/>
    <dgm:cxn modelId="{661FFB79-1506-42C1-87D3-BDF8725DE3BF}" type="presParOf" srcId="{F910F746-EBBF-44E6-992A-D577332FC46D}" destId="{EF32F017-4040-455F-ACB1-6D6475F8ECDB}" srcOrd="1" destOrd="0" presId="urn:microsoft.com/office/officeart/2008/layout/LinedList"/>
    <dgm:cxn modelId="{95821272-D4C7-4678-B8DE-9514BC109228}" type="presParOf" srcId="{5EE5DDAA-4CBC-4FA1-BBF3-A0CFACF13842}" destId="{491A4B3B-EE63-4C16-93AE-EB58D6FB1AD9}" srcOrd="2" destOrd="0" presId="urn:microsoft.com/office/officeart/2008/layout/LinedList"/>
    <dgm:cxn modelId="{FE0EDCD0-53B6-4689-B8BC-4FDA0758FF71}" type="presParOf" srcId="{5EE5DDAA-4CBC-4FA1-BBF3-A0CFACF13842}" destId="{6D8E968C-E92A-402A-ADB8-BE06168B72A8}" srcOrd="3" destOrd="0" presId="urn:microsoft.com/office/officeart/2008/layout/LinedList"/>
    <dgm:cxn modelId="{D25B1B46-CEDF-4742-8B53-D44C25645F0E}" type="presParOf" srcId="{6D8E968C-E92A-402A-ADB8-BE06168B72A8}" destId="{7FA2F5AE-8977-4BBB-9F0F-127EC6EB2E14}" srcOrd="0" destOrd="0" presId="urn:microsoft.com/office/officeart/2008/layout/LinedList"/>
    <dgm:cxn modelId="{ACE65C1B-4E90-42AD-8547-D27C0B9DD741}" type="presParOf" srcId="{6D8E968C-E92A-402A-ADB8-BE06168B72A8}" destId="{F88EBBD9-7573-477C-8B9B-8B5A8E19C805}" srcOrd="1" destOrd="0" presId="urn:microsoft.com/office/officeart/2008/layout/LinedList"/>
    <dgm:cxn modelId="{F74C3FB9-AAB2-42F4-A4C5-A6F57AB7DCA7}" type="presParOf" srcId="{5EE5DDAA-4CBC-4FA1-BBF3-A0CFACF13842}" destId="{E0E99FFE-B361-45B2-872F-1FAE65651F68}" srcOrd="4" destOrd="0" presId="urn:microsoft.com/office/officeart/2008/layout/LinedList"/>
    <dgm:cxn modelId="{A78360C7-AA03-4B52-A46F-F715324A8B46}" type="presParOf" srcId="{5EE5DDAA-4CBC-4FA1-BBF3-A0CFACF13842}" destId="{4FB7A748-BCF6-4171-A2A3-0C02489B1806}" srcOrd="5" destOrd="0" presId="urn:microsoft.com/office/officeart/2008/layout/LinedList"/>
    <dgm:cxn modelId="{B243EEE9-A568-4969-8F02-3A7C7DB5DD7A}" type="presParOf" srcId="{4FB7A748-BCF6-4171-A2A3-0C02489B1806}" destId="{CE259A0C-AFD2-4510-BF5B-51F25B6A7DEF}" srcOrd="0" destOrd="0" presId="urn:microsoft.com/office/officeart/2008/layout/LinedList"/>
    <dgm:cxn modelId="{40E3A059-16D4-4C41-830F-BB8B87A95C34}" type="presParOf" srcId="{4FB7A748-BCF6-4171-A2A3-0C02489B1806}" destId="{4FA96FEE-260C-4912-A396-6C56DC884242}" srcOrd="1" destOrd="0" presId="urn:microsoft.com/office/officeart/2008/layout/LinedList"/>
    <dgm:cxn modelId="{A508B930-9078-4F30-B6B8-2C9C0F4A9F2B}" type="presParOf" srcId="{5EE5DDAA-4CBC-4FA1-BBF3-A0CFACF13842}" destId="{AA37C855-D663-4C60-8F0A-C3E64EC55652}" srcOrd="6" destOrd="0" presId="urn:microsoft.com/office/officeart/2008/layout/LinedList"/>
    <dgm:cxn modelId="{B1BB5C2B-6A8F-436E-B1B2-58628356B69A}" type="presParOf" srcId="{5EE5DDAA-4CBC-4FA1-BBF3-A0CFACF13842}" destId="{842D5C83-14CD-483D-B292-DF9A9AF72192}" srcOrd="7" destOrd="0" presId="urn:microsoft.com/office/officeart/2008/layout/LinedList"/>
    <dgm:cxn modelId="{76DF6FBD-45C7-42E2-A10B-22A8E672A9BF}" type="presParOf" srcId="{842D5C83-14CD-483D-B292-DF9A9AF72192}" destId="{CCEC64C7-A7A8-47C6-BC3E-DBB5050C986C}" srcOrd="0" destOrd="0" presId="urn:microsoft.com/office/officeart/2008/layout/LinedList"/>
    <dgm:cxn modelId="{C408EA52-80C3-4BA2-9B06-E158BA82788D}" type="presParOf" srcId="{842D5C83-14CD-483D-B292-DF9A9AF72192}" destId="{B7500DC2-6B08-4928-BA41-922B5F34A40D}" srcOrd="1" destOrd="0" presId="urn:microsoft.com/office/officeart/2008/layout/LinedList"/>
    <dgm:cxn modelId="{65A7D7AA-928F-4909-AFD1-560D2855FF48}" type="presParOf" srcId="{5EE5DDAA-4CBC-4FA1-BBF3-A0CFACF13842}" destId="{FF9340A6-F898-4E3A-A35C-FE555020485D}" srcOrd="8" destOrd="0" presId="urn:microsoft.com/office/officeart/2008/layout/LinedList"/>
    <dgm:cxn modelId="{2D0CC49B-1D29-411E-9C9E-09D84CC1D3C8}" type="presParOf" srcId="{5EE5DDAA-4CBC-4FA1-BBF3-A0CFACF13842}" destId="{AEC91680-FC30-4A28-9F23-001230DBC01A}" srcOrd="9" destOrd="0" presId="urn:microsoft.com/office/officeart/2008/layout/LinedList"/>
    <dgm:cxn modelId="{860B776B-9564-40D1-96DC-A6BFA8C655C7}" type="presParOf" srcId="{AEC91680-FC30-4A28-9F23-001230DBC01A}" destId="{E0902DCA-2333-4EFA-B763-15AA69F87AAF}" srcOrd="0" destOrd="0" presId="urn:microsoft.com/office/officeart/2008/layout/LinedList"/>
    <dgm:cxn modelId="{31F441D3-67E0-4007-AC9F-D8A419F1C8CA}" type="presParOf" srcId="{AEC91680-FC30-4A28-9F23-001230DBC01A}" destId="{D8420010-23BD-4456-9C8D-FB0930F1735D}"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E23267-B625-40B8-ACC3-5F29A9B29909}">
      <dsp:nvSpPr>
        <dsp:cNvPr id="0" name=""/>
        <dsp:cNvSpPr/>
      </dsp:nvSpPr>
      <dsp:spPr>
        <a:xfrm>
          <a:off x="0" y="946781"/>
          <a:ext cx="5944985" cy="1594428"/>
        </a:xfrm>
        <a:prstGeom prst="roundRect">
          <a:avLst>
            <a:gd name="adj" fmla="val 10000"/>
          </a:avLst>
        </a:prstGeom>
        <a:solidFill>
          <a:srgbClr val="FFC000"/>
        </a:solidFill>
        <a:ln>
          <a:noFill/>
        </a:ln>
        <a:effectLst/>
      </dsp:spPr>
      <dsp:style>
        <a:lnRef idx="0">
          <a:scrgbClr r="0" g="0" b="0"/>
        </a:lnRef>
        <a:fillRef idx="1">
          <a:scrgbClr r="0" g="0" b="0"/>
        </a:fillRef>
        <a:effectRef idx="0">
          <a:scrgbClr r="0" g="0" b="0"/>
        </a:effectRef>
        <a:fontRef idx="minor"/>
      </dsp:style>
    </dsp:sp>
    <dsp:sp modelId="{7359E7E0-271C-4039-9420-C76A15202F09}">
      <dsp:nvSpPr>
        <dsp:cNvPr id="0" name=""/>
        <dsp:cNvSpPr/>
      </dsp:nvSpPr>
      <dsp:spPr>
        <a:xfrm>
          <a:off x="482314" y="1222394"/>
          <a:ext cx="876935" cy="87693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07FF29D-6CCA-4A72-BD00-E0C60DB30897}">
      <dsp:nvSpPr>
        <dsp:cNvPr id="0" name=""/>
        <dsp:cNvSpPr/>
      </dsp:nvSpPr>
      <dsp:spPr>
        <a:xfrm>
          <a:off x="1841564" y="863648"/>
          <a:ext cx="4103420" cy="1594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744" tIns="168744" rIns="168744" bIns="168744" numCol="1" spcCol="1270" anchor="ctr" anchorCtr="0">
          <a:noAutofit/>
        </a:bodyPr>
        <a:lstStyle/>
        <a:p>
          <a:pPr marL="0" lvl="0" indent="0" algn="l" defTabSz="800100">
            <a:lnSpc>
              <a:spcPct val="100000"/>
            </a:lnSpc>
            <a:spcBef>
              <a:spcPct val="0"/>
            </a:spcBef>
            <a:spcAft>
              <a:spcPct val="35000"/>
            </a:spcAft>
            <a:buNone/>
          </a:pPr>
          <a:r>
            <a:rPr lang="en-US" sz="1800" b="1" kern="1200"/>
            <a:t>Funding entities issue ToRs to strategically select partners</a:t>
          </a:r>
          <a:r>
            <a:rPr lang="en-US" sz="1800" kern="1200"/>
            <a:t> who can deliver quality results while minimising risk and maximising value</a:t>
          </a:r>
        </a:p>
      </dsp:txBody>
      <dsp:txXfrm>
        <a:off x="1841564" y="863648"/>
        <a:ext cx="4103420" cy="1594428"/>
      </dsp:txXfrm>
    </dsp:sp>
    <dsp:sp modelId="{8C93DA74-46DC-412C-808A-3B37F1DA5935}">
      <dsp:nvSpPr>
        <dsp:cNvPr id="0" name=""/>
        <dsp:cNvSpPr/>
      </dsp:nvSpPr>
      <dsp:spPr>
        <a:xfrm>
          <a:off x="0" y="2840053"/>
          <a:ext cx="5944985" cy="159442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B728B5-2CD1-4728-B3F7-D46149D94174}">
      <dsp:nvSpPr>
        <dsp:cNvPr id="0" name=""/>
        <dsp:cNvSpPr/>
      </dsp:nvSpPr>
      <dsp:spPr>
        <a:xfrm>
          <a:off x="482314" y="3215429"/>
          <a:ext cx="876935" cy="87693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730198D-3B1A-496C-8C16-2D313AD7B6F7}">
      <dsp:nvSpPr>
        <dsp:cNvPr id="0" name=""/>
        <dsp:cNvSpPr/>
      </dsp:nvSpPr>
      <dsp:spPr>
        <a:xfrm>
          <a:off x="1841564" y="2856683"/>
          <a:ext cx="4103420" cy="1594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744" tIns="168744" rIns="168744" bIns="168744" numCol="1" spcCol="1270" anchor="ctr" anchorCtr="0">
          <a:noAutofit/>
        </a:bodyPr>
        <a:lstStyle/>
        <a:p>
          <a:pPr marL="0" lvl="0" indent="0" algn="l" defTabSz="800100">
            <a:lnSpc>
              <a:spcPct val="100000"/>
            </a:lnSpc>
            <a:spcBef>
              <a:spcPct val="0"/>
            </a:spcBef>
            <a:spcAft>
              <a:spcPct val="35000"/>
            </a:spcAft>
            <a:buNone/>
          </a:pPr>
          <a:r>
            <a:rPr lang="en-US" sz="1800" b="1" kern="1200"/>
            <a:t>ToRs create a competitive, structured process</a:t>
          </a:r>
          <a:r>
            <a:rPr lang="en-US" sz="1800" kern="1200"/>
            <a:t> that ensures fair evaluation and optimal resource allocation. </a:t>
          </a:r>
        </a:p>
      </dsp:txBody>
      <dsp:txXfrm>
        <a:off x="1841564" y="2856683"/>
        <a:ext cx="4103420" cy="15944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CDBDED-D8EA-44A7-9C6C-3DAABF6D5521}">
      <dsp:nvSpPr>
        <dsp:cNvPr id="0" name=""/>
        <dsp:cNvSpPr/>
      </dsp:nvSpPr>
      <dsp:spPr>
        <a:xfrm rot="5400000">
          <a:off x="-241857" y="221911"/>
          <a:ext cx="1461717" cy="1023201"/>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a:latin typeface="Calibri" panose="020F0502020204030204" pitchFamily="34" charset="0"/>
              <a:ea typeface="Calibri" panose="020F0502020204030204" pitchFamily="34" charset="0"/>
              <a:cs typeface="Calibri" panose="020F0502020204030204" pitchFamily="34" charset="0"/>
            </a:rPr>
            <a:t>Identification  of a Funding opportunity </a:t>
          </a:r>
          <a:endParaRPr lang="en-ZA" sz="1400" b="1" kern="1200">
            <a:latin typeface="Calibri" panose="020F0502020204030204" pitchFamily="34" charset="0"/>
            <a:ea typeface="Calibri" panose="020F0502020204030204" pitchFamily="34" charset="0"/>
            <a:cs typeface="Calibri" panose="020F0502020204030204" pitchFamily="34" charset="0"/>
          </a:endParaRPr>
        </a:p>
      </dsp:txBody>
      <dsp:txXfrm rot="-5400000">
        <a:off x="-22598" y="514254"/>
        <a:ext cx="1023201" cy="438516"/>
      </dsp:txXfrm>
    </dsp:sp>
    <dsp:sp modelId="{DAE1A320-4A28-44EC-83DC-8B2F733A362D}">
      <dsp:nvSpPr>
        <dsp:cNvPr id="0" name=""/>
        <dsp:cNvSpPr/>
      </dsp:nvSpPr>
      <dsp:spPr>
        <a:xfrm rot="5400000">
          <a:off x="5630034" y="-4626778"/>
          <a:ext cx="950615" cy="10209480"/>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a:latin typeface="Calibri" panose="020F0502020204030204" pitchFamily="34" charset="0"/>
              <a:ea typeface="Calibri" panose="020F0502020204030204" pitchFamily="34" charset="0"/>
              <a:cs typeface="Calibri" panose="020F0502020204030204" pitchFamily="34" charset="0"/>
            </a:rPr>
            <a:t>Dedicated grants office (universities), Business developer(s), Individual researchers</a:t>
          </a:r>
          <a:endParaRPr lang="en-ZA" sz="1700" kern="1200">
            <a:latin typeface="Calibri" panose="020F0502020204030204" pitchFamily="34" charset="0"/>
            <a:ea typeface="Calibri" panose="020F0502020204030204" pitchFamily="34" charset="0"/>
            <a:cs typeface="Calibri" panose="020F0502020204030204" pitchFamily="34" charset="0"/>
          </a:endParaRPr>
        </a:p>
      </dsp:txBody>
      <dsp:txXfrm rot="-5400000">
        <a:off x="1000602" y="49059"/>
        <a:ext cx="10163075" cy="857805"/>
      </dsp:txXfrm>
    </dsp:sp>
    <dsp:sp modelId="{9FDF30FD-3970-43F8-854B-5B6428D86B7C}">
      <dsp:nvSpPr>
        <dsp:cNvPr id="0" name=""/>
        <dsp:cNvSpPr/>
      </dsp:nvSpPr>
      <dsp:spPr>
        <a:xfrm rot="5400000">
          <a:off x="-196657" y="1493925"/>
          <a:ext cx="1461717" cy="1113601"/>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a:latin typeface="Calibri" panose="020F0502020204030204" pitchFamily="34" charset="0"/>
              <a:ea typeface="Calibri" panose="020F0502020204030204" pitchFamily="34" charset="0"/>
              <a:cs typeface="Calibri" panose="020F0502020204030204" pitchFamily="34" charset="0"/>
            </a:rPr>
            <a:t>Concept</a:t>
          </a:r>
        </a:p>
        <a:p>
          <a:pPr marL="0" lvl="0" indent="0" algn="ctr" defTabSz="622300">
            <a:lnSpc>
              <a:spcPct val="90000"/>
            </a:lnSpc>
            <a:spcBef>
              <a:spcPct val="0"/>
            </a:spcBef>
            <a:spcAft>
              <a:spcPct val="35000"/>
            </a:spcAft>
            <a:buNone/>
          </a:pPr>
          <a:r>
            <a:rPr lang="en-US" sz="1400" b="1" kern="1200">
              <a:latin typeface="Calibri" panose="020F0502020204030204" pitchFamily="34" charset="0"/>
              <a:ea typeface="Calibri" panose="020F0502020204030204" pitchFamily="34" charset="0"/>
              <a:cs typeface="Calibri" panose="020F0502020204030204" pitchFamily="34" charset="0"/>
            </a:rPr>
            <a:t>Development </a:t>
          </a:r>
          <a:endParaRPr lang="en-ZA" sz="1400" b="1" kern="1200">
            <a:latin typeface="Calibri" panose="020F0502020204030204" pitchFamily="34" charset="0"/>
            <a:ea typeface="Calibri" panose="020F0502020204030204" pitchFamily="34" charset="0"/>
            <a:cs typeface="Calibri" panose="020F0502020204030204" pitchFamily="34" charset="0"/>
          </a:endParaRPr>
        </a:p>
      </dsp:txBody>
      <dsp:txXfrm rot="-5400000">
        <a:off x="-22598" y="1876668"/>
        <a:ext cx="1113601" cy="348116"/>
      </dsp:txXfrm>
    </dsp:sp>
    <dsp:sp modelId="{374A721E-7D94-4E1D-A6B2-245636F32029}">
      <dsp:nvSpPr>
        <dsp:cNvPr id="0" name=""/>
        <dsp:cNvSpPr/>
      </dsp:nvSpPr>
      <dsp:spPr>
        <a:xfrm rot="5400000">
          <a:off x="5675483" y="-3309814"/>
          <a:ext cx="950116" cy="10209480"/>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a:latin typeface="Calibri" panose="020F0502020204030204" pitchFamily="34" charset="0"/>
              <a:ea typeface="Calibri" panose="020F0502020204030204" pitchFamily="34" charset="0"/>
              <a:cs typeface="Calibri" panose="020F0502020204030204" pitchFamily="34" charset="0"/>
            </a:rPr>
            <a:t>Research Team constituted and works on proposal</a:t>
          </a:r>
          <a:endParaRPr lang="en-ZA" sz="1700" kern="1200">
            <a:latin typeface="Calibri" panose="020F0502020204030204" pitchFamily="34" charset="0"/>
            <a:ea typeface="Calibri" panose="020F0502020204030204" pitchFamily="34" charset="0"/>
            <a:cs typeface="Calibri" panose="020F0502020204030204" pitchFamily="34" charset="0"/>
          </a:endParaRPr>
        </a:p>
        <a:p>
          <a:pPr marL="171450" lvl="1" indent="-171450" algn="l" defTabSz="755650">
            <a:lnSpc>
              <a:spcPct val="90000"/>
            </a:lnSpc>
            <a:spcBef>
              <a:spcPct val="0"/>
            </a:spcBef>
            <a:spcAft>
              <a:spcPct val="15000"/>
            </a:spcAft>
            <a:buChar char="•"/>
          </a:pPr>
          <a:r>
            <a:rPr lang="en-US" sz="1700" kern="1200">
              <a:latin typeface="Calibri" panose="020F0502020204030204" pitchFamily="34" charset="0"/>
              <a:ea typeface="Calibri" panose="020F0502020204030204" pitchFamily="34" charset="0"/>
              <a:cs typeface="Calibri" panose="020F0502020204030204" pitchFamily="34" charset="0"/>
            </a:rPr>
            <a:t>May include external partners </a:t>
          </a:r>
          <a:endParaRPr lang="en-ZA" sz="1700" kern="1200">
            <a:latin typeface="Calibri" panose="020F0502020204030204" pitchFamily="34" charset="0"/>
            <a:ea typeface="Calibri" panose="020F0502020204030204" pitchFamily="34" charset="0"/>
            <a:cs typeface="Calibri" panose="020F0502020204030204" pitchFamily="34" charset="0"/>
          </a:endParaRPr>
        </a:p>
        <a:p>
          <a:pPr marL="171450" lvl="1" indent="-171450" algn="l" defTabSz="755650">
            <a:lnSpc>
              <a:spcPct val="90000"/>
            </a:lnSpc>
            <a:spcBef>
              <a:spcPct val="0"/>
            </a:spcBef>
            <a:spcAft>
              <a:spcPct val="15000"/>
            </a:spcAft>
            <a:buChar char="•"/>
          </a:pPr>
          <a:r>
            <a:rPr lang="en-US" sz="1700" kern="1200">
              <a:latin typeface="Calibri" panose="020F0502020204030204" pitchFamily="34" charset="0"/>
              <a:ea typeface="Calibri" panose="020F0502020204030204" pitchFamily="34" charset="0"/>
              <a:cs typeface="Calibri" panose="020F0502020204030204" pitchFamily="34" charset="0"/>
            </a:rPr>
            <a:t>Allocation of responsibilities </a:t>
          </a:r>
          <a:endParaRPr lang="en-ZA" sz="1700" kern="1200">
            <a:latin typeface="Calibri" panose="020F0502020204030204" pitchFamily="34" charset="0"/>
            <a:ea typeface="Calibri" panose="020F0502020204030204" pitchFamily="34" charset="0"/>
            <a:cs typeface="Calibri" panose="020F0502020204030204" pitchFamily="34" charset="0"/>
          </a:endParaRPr>
        </a:p>
      </dsp:txBody>
      <dsp:txXfrm rot="-5400000">
        <a:off x="1045802" y="1366248"/>
        <a:ext cx="10163099" cy="857354"/>
      </dsp:txXfrm>
    </dsp:sp>
    <dsp:sp modelId="{974A9BAF-FA29-49C8-9348-822424EE8B56}">
      <dsp:nvSpPr>
        <dsp:cNvPr id="0" name=""/>
        <dsp:cNvSpPr/>
      </dsp:nvSpPr>
      <dsp:spPr>
        <a:xfrm rot="5400000">
          <a:off x="-241857" y="2856339"/>
          <a:ext cx="1461717" cy="1023201"/>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a:latin typeface="Calibri" panose="020F0502020204030204" pitchFamily="34" charset="0"/>
              <a:ea typeface="Calibri" panose="020F0502020204030204" pitchFamily="34" charset="0"/>
              <a:cs typeface="Calibri" panose="020F0502020204030204" pitchFamily="34" charset="0"/>
            </a:rPr>
            <a:t>Reviews and Approvals </a:t>
          </a:r>
          <a:endParaRPr lang="en-ZA" sz="1400" b="1" kern="1200">
            <a:latin typeface="Calibri" panose="020F0502020204030204" pitchFamily="34" charset="0"/>
            <a:ea typeface="Calibri" panose="020F0502020204030204" pitchFamily="34" charset="0"/>
            <a:cs typeface="Calibri" panose="020F0502020204030204" pitchFamily="34" charset="0"/>
          </a:endParaRPr>
        </a:p>
      </dsp:txBody>
      <dsp:txXfrm rot="-5400000">
        <a:off x="-22598" y="3148682"/>
        <a:ext cx="1023201" cy="438516"/>
      </dsp:txXfrm>
    </dsp:sp>
    <dsp:sp modelId="{5C084C94-A058-4B07-9105-F0F9EA521B46}">
      <dsp:nvSpPr>
        <dsp:cNvPr id="0" name=""/>
        <dsp:cNvSpPr/>
      </dsp:nvSpPr>
      <dsp:spPr>
        <a:xfrm rot="5400000">
          <a:off x="5630283" y="-1992599"/>
          <a:ext cx="950116" cy="10209480"/>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a:latin typeface="Calibri" panose="020F0502020204030204" pitchFamily="34" charset="0"/>
              <a:ea typeface="Calibri" panose="020F0502020204030204" pitchFamily="34" charset="0"/>
              <a:cs typeface="Calibri" panose="020F0502020204030204" pitchFamily="34" charset="0"/>
            </a:rPr>
            <a:t>Budget Preparation – dedicated staff and approver</a:t>
          </a:r>
          <a:endParaRPr lang="en-ZA" sz="1700" kern="1200">
            <a:latin typeface="Calibri" panose="020F0502020204030204" pitchFamily="34" charset="0"/>
            <a:ea typeface="Calibri" panose="020F0502020204030204" pitchFamily="34" charset="0"/>
            <a:cs typeface="Calibri" panose="020F0502020204030204" pitchFamily="34" charset="0"/>
          </a:endParaRPr>
        </a:p>
        <a:p>
          <a:pPr marL="171450" lvl="1" indent="-171450" algn="l" defTabSz="755650">
            <a:lnSpc>
              <a:spcPct val="90000"/>
            </a:lnSpc>
            <a:spcBef>
              <a:spcPct val="0"/>
            </a:spcBef>
            <a:spcAft>
              <a:spcPct val="15000"/>
            </a:spcAft>
            <a:buChar char="•"/>
          </a:pPr>
          <a:r>
            <a:rPr lang="en-US" sz="1700" kern="1200">
              <a:latin typeface="Calibri" panose="020F0502020204030204" pitchFamily="34" charset="0"/>
              <a:ea typeface="Calibri" panose="020F0502020204030204" pitchFamily="34" charset="0"/>
              <a:cs typeface="Calibri" panose="020F0502020204030204" pitchFamily="34" charset="0"/>
            </a:rPr>
            <a:t>Proposal Reviews internal</a:t>
          </a:r>
          <a:endParaRPr lang="en-ZA" sz="1700" kern="1200">
            <a:latin typeface="Calibri" panose="020F0502020204030204" pitchFamily="34" charset="0"/>
            <a:ea typeface="Calibri" panose="020F0502020204030204" pitchFamily="34" charset="0"/>
            <a:cs typeface="Calibri" panose="020F0502020204030204" pitchFamily="34" charset="0"/>
          </a:endParaRPr>
        </a:p>
      </dsp:txBody>
      <dsp:txXfrm rot="-5400000">
        <a:off x="1000602" y="2683463"/>
        <a:ext cx="10163099" cy="857354"/>
      </dsp:txXfrm>
    </dsp:sp>
    <dsp:sp modelId="{377EF506-28E7-4A81-85C4-97AF67F36CD4}">
      <dsp:nvSpPr>
        <dsp:cNvPr id="0" name=""/>
        <dsp:cNvSpPr/>
      </dsp:nvSpPr>
      <dsp:spPr>
        <a:xfrm rot="5400000">
          <a:off x="-241857" y="4173553"/>
          <a:ext cx="1461717" cy="1023201"/>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a:latin typeface="Calibri" panose="020F0502020204030204" pitchFamily="34" charset="0"/>
              <a:ea typeface="Calibri" panose="020F0502020204030204" pitchFamily="34" charset="0"/>
              <a:cs typeface="Calibri" panose="020F0502020204030204" pitchFamily="34" charset="0"/>
            </a:rPr>
            <a:t>Submission </a:t>
          </a:r>
          <a:endParaRPr lang="en-ZA" sz="1600" b="1" kern="1200">
            <a:latin typeface="Calibri" panose="020F0502020204030204" pitchFamily="34" charset="0"/>
            <a:ea typeface="Calibri" panose="020F0502020204030204" pitchFamily="34" charset="0"/>
            <a:cs typeface="Calibri" panose="020F0502020204030204" pitchFamily="34" charset="0"/>
          </a:endParaRPr>
        </a:p>
      </dsp:txBody>
      <dsp:txXfrm rot="-5400000">
        <a:off x="-22598" y="4465896"/>
        <a:ext cx="1023201" cy="438516"/>
      </dsp:txXfrm>
    </dsp:sp>
    <dsp:sp modelId="{56BC88BE-6017-47A1-BC18-063BAE1E9780}">
      <dsp:nvSpPr>
        <dsp:cNvPr id="0" name=""/>
        <dsp:cNvSpPr/>
      </dsp:nvSpPr>
      <dsp:spPr>
        <a:xfrm rot="5400000">
          <a:off x="5630283" y="-675385"/>
          <a:ext cx="950116" cy="10209480"/>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endParaRPr lang="en-ZA" sz="1700" kern="1200">
            <a:latin typeface="Calibri" panose="020F0502020204030204" pitchFamily="34" charset="0"/>
            <a:ea typeface="Calibri" panose="020F0502020204030204" pitchFamily="34" charset="0"/>
            <a:cs typeface="Calibri" panose="020F0502020204030204" pitchFamily="34" charset="0"/>
          </a:endParaRPr>
        </a:p>
        <a:p>
          <a:pPr marL="171450" lvl="1" indent="-171450" algn="l" defTabSz="755650">
            <a:lnSpc>
              <a:spcPct val="90000"/>
            </a:lnSpc>
            <a:spcBef>
              <a:spcPct val="0"/>
            </a:spcBef>
            <a:spcAft>
              <a:spcPct val="15000"/>
            </a:spcAft>
            <a:buChar char="•"/>
          </a:pPr>
          <a:r>
            <a:rPr lang="en-US" sz="1700" kern="1200">
              <a:latin typeface="Calibri" panose="020F0502020204030204" pitchFamily="34" charset="0"/>
              <a:ea typeface="Calibri" panose="020F0502020204030204" pitchFamily="34" charset="0"/>
              <a:cs typeface="Calibri" panose="020F0502020204030204" pitchFamily="34" charset="0"/>
            </a:rPr>
            <a:t>Submissions for approval follow formal institutional channels and institution </a:t>
          </a:r>
          <a:endParaRPr lang="en-ZA" sz="1700" kern="1200">
            <a:latin typeface="Calibri" panose="020F0502020204030204" pitchFamily="34" charset="0"/>
            <a:ea typeface="Calibri" panose="020F0502020204030204" pitchFamily="34" charset="0"/>
            <a:cs typeface="Calibri" panose="020F0502020204030204" pitchFamily="34" charset="0"/>
          </a:endParaRPr>
        </a:p>
      </dsp:txBody>
      <dsp:txXfrm rot="-5400000">
        <a:off x="1000602" y="4000677"/>
        <a:ext cx="10163099" cy="8573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E1D0CC-143A-45A9-9600-29238E16D62C}">
      <dsp:nvSpPr>
        <dsp:cNvPr id="0" name=""/>
        <dsp:cNvSpPr/>
      </dsp:nvSpPr>
      <dsp:spPr>
        <a:xfrm>
          <a:off x="0" y="1510"/>
          <a:ext cx="6971693"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5FC4AB34-4767-4144-8CD1-1F02A06315C6}">
      <dsp:nvSpPr>
        <dsp:cNvPr id="0" name=""/>
        <dsp:cNvSpPr/>
      </dsp:nvSpPr>
      <dsp:spPr>
        <a:xfrm>
          <a:off x="0" y="1510"/>
          <a:ext cx="6971693" cy="1028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0" i="0" kern="1200">
              <a:solidFill>
                <a:schemeClr val="accent1"/>
              </a:solidFill>
              <a:latin typeface="Calibri Light" panose="020F0302020204030204" pitchFamily="34" charset="0"/>
              <a:ea typeface="Calibri" panose="020F0502020204030204" pitchFamily="34" charset="0"/>
              <a:cs typeface="Calibri Light" panose="020F0302020204030204" pitchFamily="34" charset="0"/>
            </a:rPr>
            <a:t>Labour: </a:t>
          </a:r>
          <a:r>
            <a:rPr lang="en-US" sz="1800" b="0" i="0" kern="1200">
              <a:latin typeface="Calibri Light" panose="020F0302020204030204" pitchFamily="34" charset="0"/>
              <a:ea typeface="Calibri" panose="020F0502020204030204" pitchFamily="34" charset="0"/>
              <a:cs typeface="Calibri Light" panose="020F0302020204030204" pitchFamily="34" charset="0"/>
            </a:rPr>
            <a:t>Internal and External Personnel (salaries, consultants, fieldworkers, editors, administrative support)</a:t>
          </a:r>
        </a:p>
      </dsp:txBody>
      <dsp:txXfrm>
        <a:off x="0" y="1510"/>
        <a:ext cx="6971693" cy="1028242"/>
      </dsp:txXfrm>
    </dsp:sp>
    <dsp:sp modelId="{491A4B3B-EE63-4C16-93AE-EB58D6FB1AD9}">
      <dsp:nvSpPr>
        <dsp:cNvPr id="0" name=""/>
        <dsp:cNvSpPr/>
      </dsp:nvSpPr>
      <dsp:spPr>
        <a:xfrm>
          <a:off x="0" y="1029752"/>
          <a:ext cx="6971693"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7FA2F5AE-8977-4BBB-9F0F-127EC6EB2E14}">
      <dsp:nvSpPr>
        <dsp:cNvPr id="0" name=""/>
        <dsp:cNvSpPr/>
      </dsp:nvSpPr>
      <dsp:spPr>
        <a:xfrm>
          <a:off x="0" y="1029752"/>
          <a:ext cx="6971693" cy="1028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0" i="0" kern="1200">
              <a:solidFill>
                <a:srgbClr val="156082"/>
              </a:solidFill>
              <a:latin typeface="Calibri Light" panose="020F0302020204030204" pitchFamily="34" charset="0"/>
              <a:ea typeface="Calibri" panose="020F0502020204030204" pitchFamily="34" charset="0"/>
              <a:cs typeface="Calibri Light" panose="020F0302020204030204" pitchFamily="34" charset="0"/>
            </a:rPr>
            <a:t>Disbursements: Direct project costs (travel, subsistence, printing, equipment –laptops/tablets, subscriptions, IT connectivity, layout and printing)</a:t>
          </a:r>
        </a:p>
      </dsp:txBody>
      <dsp:txXfrm>
        <a:off x="0" y="1029752"/>
        <a:ext cx="6971693" cy="1028242"/>
      </dsp:txXfrm>
    </dsp:sp>
    <dsp:sp modelId="{E0E99FFE-B361-45B2-872F-1FAE65651F68}">
      <dsp:nvSpPr>
        <dsp:cNvPr id="0" name=""/>
        <dsp:cNvSpPr/>
      </dsp:nvSpPr>
      <dsp:spPr>
        <a:xfrm>
          <a:off x="0" y="2057995"/>
          <a:ext cx="6971693"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CE259A0C-AFD2-4510-BF5B-51F25B6A7DEF}">
      <dsp:nvSpPr>
        <dsp:cNvPr id="0" name=""/>
        <dsp:cNvSpPr/>
      </dsp:nvSpPr>
      <dsp:spPr>
        <a:xfrm>
          <a:off x="0" y="2057995"/>
          <a:ext cx="6971693" cy="1028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0" i="0" kern="1200">
              <a:solidFill>
                <a:srgbClr val="156082"/>
              </a:solidFill>
              <a:latin typeface="Calibri Light" panose="020F0302020204030204" pitchFamily="34" charset="0"/>
              <a:ea typeface="Calibri" panose="020F0502020204030204" pitchFamily="34" charset="0"/>
              <a:cs typeface="Calibri Light" panose="020F0302020204030204" pitchFamily="34" charset="0"/>
            </a:rPr>
            <a:t>Indirect costs: Institutional overheads</a:t>
          </a:r>
        </a:p>
        <a:p>
          <a:pPr marL="0" lvl="0" indent="0" algn="l" defTabSz="800100">
            <a:lnSpc>
              <a:spcPct val="90000"/>
            </a:lnSpc>
            <a:spcBef>
              <a:spcPct val="0"/>
            </a:spcBef>
            <a:spcAft>
              <a:spcPct val="35000"/>
            </a:spcAft>
            <a:buNone/>
          </a:pPr>
          <a:r>
            <a:rPr lang="en-US" sz="1800" b="0" i="0" kern="1200">
              <a:solidFill>
                <a:srgbClr val="156082"/>
              </a:solidFill>
              <a:latin typeface="Calibri Light" panose="020F0302020204030204" pitchFamily="34" charset="0"/>
              <a:ea typeface="Calibri" panose="020F0502020204030204" pitchFamily="34" charset="0"/>
              <a:cs typeface="Calibri Light" panose="020F0302020204030204" pitchFamily="34" charset="0"/>
            </a:rPr>
            <a:t>Donor ceilings – e.g. no more than 10 % </a:t>
          </a:r>
        </a:p>
      </dsp:txBody>
      <dsp:txXfrm>
        <a:off x="0" y="2057995"/>
        <a:ext cx="6971693" cy="1028242"/>
      </dsp:txXfrm>
    </dsp:sp>
    <dsp:sp modelId="{AA37C855-D663-4C60-8F0A-C3E64EC55652}">
      <dsp:nvSpPr>
        <dsp:cNvPr id="0" name=""/>
        <dsp:cNvSpPr/>
      </dsp:nvSpPr>
      <dsp:spPr>
        <a:xfrm>
          <a:off x="0" y="3086237"/>
          <a:ext cx="6971693"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CCEC64C7-A7A8-47C6-BC3E-DBB5050C986C}">
      <dsp:nvSpPr>
        <dsp:cNvPr id="0" name=""/>
        <dsp:cNvSpPr/>
      </dsp:nvSpPr>
      <dsp:spPr>
        <a:xfrm>
          <a:off x="0" y="3086237"/>
          <a:ext cx="6971693" cy="1028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0" i="0" kern="1200">
              <a:solidFill>
                <a:schemeClr val="accent1"/>
              </a:solidFill>
              <a:latin typeface="Calibri Light" panose="020F0302020204030204" pitchFamily="34" charset="0"/>
              <a:ea typeface="Calibri" panose="020F0502020204030204" pitchFamily="34" charset="0"/>
              <a:cs typeface="Calibri Light" panose="020F0302020204030204" pitchFamily="34" charset="0"/>
            </a:rPr>
            <a:t>Value Added Tax</a:t>
          </a:r>
        </a:p>
        <a:p>
          <a:pPr marL="0" lvl="0" indent="0" algn="l" defTabSz="800100">
            <a:lnSpc>
              <a:spcPct val="90000"/>
            </a:lnSpc>
            <a:spcBef>
              <a:spcPct val="0"/>
            </a:spcBef>
            <a:spcAft>
              <a:spcPct val="35000"/>
            </a:spcAft>
            <a:buNone/>
          </a:pPr>
          <a:r>
            <a:rPr lang="en-US" sz="1800" b="0" i="0" kern="1200">
              <a:latin typeface="Calibri Light" panose="020F0302020204030204" pitchFamily="34" charset="0"/>
              <a:ea typeface="Calibri" panose="020F0502020204030204" pitchFamily="34" charset="0"/>
              <a:cs typeface="Calibri Light" panose="020F0302020204030204" pitchFamily="34" charset="0"/>
            </a:rPr>
            <a:t>SA – 15% (only if not able to claim back) </a:t>
          </a:r>
        </a:p>
      </dsp:txBody>
      <dsp:txXfrm>
        <a:off x="0" y="3086237"/>
        <a:ext cx="6971693" cy="1028242"/>
      </dsp:txXfrm>
    </dsp:sp>
    <dsp:sp modelId="{FF9340A6-F898-4E3A-A35C-FE555020485D}">
      <dsp:nvSpPr>
        <dsp:cNvPr id="0" name=""/>
        <dsp:cNvSpPr/>
      </dsp:nvSpPr>
      <dsp:spPr>
        <a:xfrm>
          <a:off x="0" y="4114479"/>
          <a:ext cx="6971693"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E0902DCA-2333-4EFA-B763-15AA69F87AAF}">
      <dsp:nvSpPr>
        <dsp:cNvPr id="0" name=""/>
        <dsp:cNvSpPr/>
      </dsp:nvSpPr>
      <dsp:spPr>
        <a:xfrm>
          <a:off x="0" y="4114479"/>
          <a:ext cx="6964884" cy="13894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0" i="0" kern="1200">
              <a:solidFill>
                <a:schemeClr val="accent1"/>
              </a:solidFill>
              <a:latin typeface="Calibri Light" panose="020F0302020204030204" pitchFamily="34" charset="0"/>
              <a:ea typeface="Calibri" panose="020F0502020204030204" pitchFamily="34" charset="0"/>
              <a:cs typeface="Calibri Light" panose="020F0302020204030204" pitchFamily="34" charset="0"/>
            </a:rPr>
            <a:t>Other costs </a:t>
          </a:r>
          <a:r>
            <a:rPr lang="en-US" sz="1800" b="0" i="0" kern="1200">
              <a:latin typeface="Calibri Light" panose="020F0302020204030204" pitchFamily="34" charset="0"/>
              <a:ea typeface="Calibri" panose="020F0502020204030204" pitchFamily="34" charset="0"/>
              <a:cs typeface="Calibri Light" panose="020F0302020204030204" pitchFamily="34" charset="0"/>
            </a:rPr>
            <a:t>– contingencies, Most donors won’t allow for this. </a:t>
          </a:r>
        </a:p>
        <a:p>
          <a:pPr marL="0" lvl="0" indent="0" algn="l" defTabSz="800100">
            <a:lnSpc>
              <a:spcPct val="90000"/>
            </a:lnSpc>
            <a:spcBef>
              <a:spcPct val="0"/>
            </a:spcBef>
            <a:spcAft>
              <a:spcPct val="35000"/>
            </a:spcAft>
            <a:buNone/>
          </a:pPr>
          <a:r>
            <a:rPr lang="en-US" sz="1800" b="0" i="0" kern="1200">
              <a:solidFill>
                <a:schemeClr val="tx1"/>
              </a:solidFill>
              <a:latin typeface="Calibri Light" panose="020F0302020204030204" pitchFamily="34" charset="0"/>
              <a:ea typeface="Calibri" panose="020F0502020204030204" pitchFamily="34" charset="0"/>
              <a:cs typeface="Calibri Light" panose="020F0302020204030204" pitchFamily="34" charset="0"/>
            </a:rPr>
            <a:t>“Proposals may include a contingency of up to 7% of the total budget, provided that a clear rationale is presented outlining potential risks.”  (European Union)</a:t>
          </a:r>
        </a:p>
      </dsp:txBody>
      <dsp:txXfrm>
        <a:off x="0" y="4114479"/>
        <a:ext cx="6964884" cy="138947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7T10:15:28.424"/>
    </inkml:context>
    <inkml:brush xml:id="br0">
      <inkml:brushProperty name="width" value="0.05" units="cm"/>
      <inkml:brushProperty name="height" value="0.05" units="cm"/>
      <inkml:brushProperty name="color" value="#AE198D"/>
      <inkml:brushProperty name="inkEffects" value="galaxy"/>
      <inkml:brushProperty name="anchorX" value="-15806.86133"/>
      <inkml:brushProperty name="anchorY" value="-1228.05469"/>
      <inkml:brushProperty name="scaleFactor" value="0.5"/>
    </inkml:brush>
  </inkml:definitions>
  <inkml:trace contextRef="#ctx0" brushRef="#br0">0 1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546216-2832-4496-8B95-189E84BB8C84}" type="datetimeFigureOut">
              <a:rPr lang="en-ZA" smtClean="0"/>
              <a:t>2026/07/28</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C11CFE-F9F4-49D6-B423-324AB5BE9679}" type="slidenum">
              <a:rPr lang="en-ZA" smtClean="0"/>
              <a:t>‹#›</a:t>
            </a:fld>
            <a:endParaRPr lang="en-ZA"/>
          </a:p>
        </p:txBody>
      </p:sp>
    </p:spTree>
    <p:extLst>
      <p:ext uri="{BB962C8B-B14F-4D97-AF65-F5344CB8AC3E}">
        <p14:creationId xmlns:p14="http://schemas.microsoft.com/office/powerpoint/2010/main" val="5105079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9C11CFE-F9F4-49D6-B423-324AB5BE9679}" type="slidenum">
              <a:rPr lang="en-ZA" smtClean="0"/>
              <a:t>1</a:t>
            </a:fld>
            <a:endParaRPr lang="en-ZA"/>
          </a:p>
        </p:txBody>
      </p:sp>
    </p:spTree>
    <p:extLst>
      <p:ext uri="{BB962C8B-B14F-4D97-AF65-F5344CB8AC3E}">
        <p14:creationId xmlns:p14="http://schemas.microsoft.com/office/powerpoint/2010/main" val="2539109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ED55E-DCC6-EBB6-A325-0DE29376C8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75BDAF-1E2F-F6EA-F272-FEE1F91552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2E4908-ADE2-3F68-E608-B8D6574E004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BFEE2A9-ACC1-6318-DC6F-0D72CAF940DC}"/>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635288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38CCD-1B96-2A8E-8BF8-B334BAF407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35BCF8-A7EA-A0B1-F30C-7797E2FB88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83A035-3D8F-6ADA-F61E-BEEF540B7F0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44E2A47-E9F4-1448-E119-7A6DCD08768F}"/>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33886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E940C-E9BF-4E6D-10D8-55F7999F5C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D3D0F4-BD46-B130-BC5F-5D1A0DC677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6D47C3-2CDC-A713-296A-F9FBE971DA6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87DDD6F-A20C-BA91-DD05-291D617AFE0E}"/>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675355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EB29D-EBA6-9148-0F19-FF9C79F39F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BF3AB4-1ED5-08C8-6754-2CD458E823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7BB9A3-B136-36EC-2346-897888FF8D6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79D1299-F000-0376-012E-014C3D4C8A1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171990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Ask attendees to answer on the chat</a:t>
            </a:r>
            <a:endParaRPr lang="en-Z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C11CFE-F9F4-49D6-B423-324AB5BE9679}" type="slidenum">
              <a:rPr kumimoji="0" lang="en-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891035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 not read all the points</a:t>
            </a:r>
            <a:endParaRPr lang="en-Z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C11CFE-F9F4-49D6-B423-324AB5BE9679}" type="slidenum">
              <a:rPr kumimoji="0" lang="en-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688990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a:t>Now that we know where and how to find different calls for proposals, it is important to spend some time evaluation the </a:t>
            </a:r>
            <a:r>
              <a:rPr lang="en-ZA" err="1"/>
              <a:t>ToRs</a:t>
            </a:r>
            <a:r>
              <a:rPr lang="en-ZA"/>
              <a:t>. It is pointless to move ahead and invest time and other resources in developing a proposal before engaging closely with the </a:t>
            </a:r>
            <a:r>
              <a:rPr lang="en-ZA" err="1"/>
              <a:t>ToRs</a:t>
            </a:r>
            <a:r>
              <a:rPr lang="en-ZA"/>
              <a:t>.</a:t>
            </a:r>
          </a:p>
          <a:p>
            <a:r>
              <a:rPr lang="en-US"/>
              <a:t>Systematically evaluate </a:t>
            </a:r>
            <a:r>
              <a:rPr lang="en-US" err="1"/>
              <a:t>ToRs</a:t>
            </a:r>
            <a:r>
              <a:rPr lang="en-US"/>
              <a:t> using a structured framework Make informed GO/NO-GO decisions before investing time in proposals Identify red flags and competitive advantages in funding calls Apply evaluation criteria to real-world </a:t>
            </a:r>
            <a:r>
              <a:rPr lang="en-US" err="1"/>
              <a:t>ToR</a:t>
            </a:r>
            <a:r>
              <a:rPr lang="en-US"/>
              <a:t> examples.</a:t>
            </a:r>
            <a:endParaRPr lang="en-Z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C11CFE-F9F4-49D6-B423-324AB5BE9679}" type="slidenum">
              <a:rPr kumimoji="0" lang="en-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322809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a:t>Eligibility verification</a:t>
            </a:r>
          </a:p>
          <a:p>
            <a:pPr marL="0" indent="0">
              <a:buNone/>
            </a:pPr>
            <a:r>
              <a:rPr lang="en-US" sz="1200"/>
              <a:t>Does your research interest align with the call?</a:t>
            </a:r>
          </a:p>
          <a:p>
            <a:r>
              <a:rPr lang="en-US" sz="1200"/>
              <a:t>Is the institution eligible to submit? </a:t>
            </a:r>
            <a:r>
              <a:rPr lang="en-US" sz="1200">
                <a:solidFill>
                  <a:srgbClr val="FF0000"/>
                </a:solidFill>
              </a:rPr>
              <a:t>BEE Status – only level 1 can apply</a:t>
            </a:r>
          </a:p>
          <a:p>
            <a:r>
              <a:rPr lang="en-US" sz="1200"/>
              <a:t>What is the duration of the study? </a:t>
            </a:r>
            <a:r>
              <a:rPr lang="en-US" sz="1200">
                <a:solidFill>
                  <a:srgbClr val="FF0000"/>
                </a:solidFill>
              </a:rPr>
              <a:t>Can the work be done in that period? 1</a:t>
            </a:r>
            <a:r>
              <a:rPr lang="en-US" sz="1200" baseline="30000">
                <a:solidFill>
                  <a:srgbClr val="FF0000"/>
                </a:solidFill>
              </a:rPr>
              <a:t>st</a:t>
            </a:r>
            <a:r>
              <a:rPr lang="en-US" sz="1200">
                <a:solidFill>
                  <a:srgbClr val="FF0000"/>
                </a:solidFill>
              </a:rPr>
              <a:t> Draft Report in 3 months</a:t>
            </a:r>
          </a:p>
          <a:p>
            <a:r>
              <a:rPr lang="en-US" sz="1200"/>
              <a:t>What is the budget ceiling?</a:t>
            </a:r>
          </a:p>
          <a:p>
            <a:r>
              <a:rPr lang="en-US" sz="1200"/>
              <a:t>What will they fund/not fund? </a:t>
            </a:r>
            <a:r>
              <a:rPr lang="en-US" sz="1200">
                <a:solidFill>
                  <a:srgbClr val="FF0000"/>
                </a:solidFill>
              </a:rPr>
              <a:t>No time-billing</a:t>
            </a:r>
            <a:endParaRPr lang="en-US" sz="1200"/>
          </a:p>
          <a:p>
            <a:r>
              <a:rPr lang="en-US" sz="1200"/>
              <a:t>Do you have the right expertise in the team? </a:t>
            </a:r>
            <a:r>
              <a:rPr lang="en-US" sz="1200">
                <a:solidFill>
                  <a:srgbClr val="FF0000"/>
                </a:solidFill>
              </a:rPr>
              <a:t>PI Economist min 10 years experience </a:t>
            </a:r>
          </a:p>
          <a:p>
            <a:r>
              <a:rPr lang="en-US" sz="1200"/>
              <a:t>What qualifications or experience must the PI have? </a:t>
            </a:r>
            <a:r>
              <a:rPr lang="en-US" sz="1200">
                <a:solidFill>
                  <a:srgbClr val="FF0000"/>
                </a:solidFill>
              </a:rPr>
              <a:t>e.g. 3 publications in that field </a:t>
            </a:r>
          </a:p>
          <a:p>
            <a:r>
              <a:rPr lang="en-US" sz="1200"/>
              <a:t>When to submit? Is it doable? </a:t>
            </a:r>
            <a:r>
              <a:rPr lang="en-US" sz="1200">
                <a:solidFill>
                  <a:srgbClr val="FF0000"/>
                </a:solidFill>
              </a:rPr>
              <a:t>Due in 6 days</a:t>
            </a:r>
          </a:p>
          <a:p>
            <a:r>
              <a:rPr lang="en-US" sz="1200"/>
              <a:t>What format for drafting the proposal?</a:t>
            </a:r>
          </a:p>
          <a:p>
            <a:r>
              <a:rPr lang="en-US" sz="1200"/>
              <a:t>What platform for submitting proposal? </a:t>
            </a:r>
            <a:r>
              <a:rPr lang="en-US" sz="1200">
                <a:solidFill>
                  <a:srgbClr val="FF0000"/>
                </a:solidFill>
              </a:rPr>
              <a:t>Physical Submission to Limpopo</a:t>
            </a:r>
          </a:p>
          <a:p>
            <a:r>
              <a:rPr lang="en-US" sz="1200"/>
              <a:t>Does it need Delegated Authority (DA) approval? E.g. </a:t>
            </a:r>
            <a:r>
              <a:rPr lang="en-US" sz="1200">
                <a:solidFill>
                  <a:srgbClr val="FF0000"/>
                </a:solidFill>
              </a:rPr>
              <a:t>NRF (stipulated timeframes)</a:t>
            </a:r>
          </a:p>
          <a:p>
            <a:r>
              <a:rPr lang="en-US" sz="1200"/>
              <a:t>What supporting information is needed? </a:t>
            </a:r>
            <a:r>
              <a:rPr lang="en-US" sz="1200">
                <a:solidFill>
                  <a:srgbClr val="FF0000"/>
                </a:solidFill>
              </a:rPr>
              <a:t>Certified copies of CV’s</a:t>
            </a:r>
          </a:p>
          <a:p>
            <a:r>
              <a:rPr lang="en-US" sz="1200"/>
              <a:t>Relevant Experience – </a:t>
            </a:r>
            <a:r>
              <a:rPr lang="en-US" sz="1200">
                <a:solidFill>
                  <a:srgbClr val="FF0000"/>
                </a:solidFill>
              </a:rPr>
              <a:t>Proof of completing at least 3 such studies</a:t>
            </a:r>
          </a:p>
          <a:p>
            <a:endParaRPr lang="en-Z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C11CFE-F9F4-49D6-B423-324AB5BE9679}" type="slidenum">
              <a:rPr kumimoji="0" lang="en-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12186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6C805-8799-63F8-4D7C-371DBCD2AD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18EF49-E903-D9F4-B481-A8DD822415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6D88BF-D321-06EB-3C6E-2A8A6871BD9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4A17459-34AE-E808-C146-496E49881D5E}"/>
              </a:ext>
            </a:extLst>
          </p:cNvPr>
          <p:cNvSpPr>
            <a:spLocks noGrp="1"/>
          </p:cNvSpPr>
          <p:nvPr>
            <p:ph type="sldNum" sz="quarter" idx="5"/>
          </p:nvPr>
        </p:nvSpPr>
        <p:spPr/>
        <p:txBody>
          <a:bodyPr/>
          <a:lstStyle/>
          <a:p>
            <a:fld id="{C9C11CFE-F9F4-49D6-B423-324AB5BE9679}" type="slidenum">
              <a:rPr lang="en-ZA" smtClean="0"/>
              <a:t>2</a:t>
            </a:fld>
            <a:endParaRPr lang="en-ZA"/>
          </a:p>
        </p:txBody>
      </p:sp>
    </p:spTree>
    <p:extLst>
      <p:ext uri="{BB962C8B-B14F-4D97-AF65-F5344CB8AC3E}">
        <p14:creationId xmlns:p14="http://schemas.microsoft.com/office/powerpoint/2010/main" val="37374652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Scoring Guide:</a:t>
            </a:r>
            <a:endParaRPr lang="en-US"/>
          </a:p>
          <a:p>
            <a:r>
              <a:rPr lang="en-US" b="1"/>
              <a:t>5 = Excellent fit/Very confident</a:t>
            </a:r>
            <a:endParaRPr lang="en-US"/>
          </a:p>
          <a:p>
            <a:r>
              <a:rPr lang="en-US" b="1"/>
              <a:t>4 = Good fit/Confident</a:t>
            </a:r>
            <a:endParaRPr lang="en-US"/>
          </a:p>
          <a:p>
            <a:r>
              <a:rPr lang="en-US" b="1"/>
              <a:t>3 = Moderate fit/Some concerns</a:t>
            </a:r>
            <a:endParaRPr lang="en-US"/>
          </a:p>
          <a:p>
            <a:r>
              <a:rPr lang="en-US" b="1"/>
              <a:t>2 = Poor fit/Major concerns</a:t>
            </a:r>
            <a:endParaRPr lang="en-US"/>
          </a:p>
          <a:p>
            <a:r>
              <a:rPr lang="en-US" b="1"/>
              <a:t>1 = No fit/Cannot meet requirements</a:t>
            </a:r>
          </a:p>
          <a:p>
            <a:r>
              <a:rPr lang="en-ZA"/>
              <a:t>Decision Threshold:</a:t>
            </a:r>
            <a:endParaRPr lang="en-US"/>
          </a:p>
          <a:p>
            <a:r>
              <a:rPr lang="en-US" b="1"/>
              <a:t>16-20</a:t>
            </a:r>
            <a:r>
              <a:rPr lang="en-US"/>
              <a:t>: Strong GO - Proceed with confidence </a:t>
            </a:r>
            <a:r>
              <a:rPr lang="en-US" b="1"/>
              <a:t>12-15</a:t>
            </a:r>
            <a:r>
              <a:rPr lang="en-US"/>
              <a:t>: Conditional GO - Address concerns first </a:t>
            </a:r>
            <a:r>
              <a:rPr lang="en-US" b="1"/>
              <a:t>8-11</a:t>
            </a:r>
            <a:r>
              <a:rPr lang="en-US"/>
              <a:t>: Weak opportunity - Proceed with caution </a:t>
            </a:r>
            <a:r>
              <a:rPr lang="en-US" b="1"/>
              <a:t>Below 8</a:t>
            </a:r>
            <a:r>
              <a:rPr lang="en-US"/>
              <a:t>: NO-GO - Consider alternatives</a:t>
            </a:r>
            <a:endParaRPr lang="en-Z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C11CFE-F9F4-49D6-B423-324AB5BE9679}" type="slidenum">
              <a:rPr kumimoji="0" lang="en-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235853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SLIDE 1 REFERENCES:
1. Chronicle of Philanthropy — 'Grant Makers Reveal the Most Common Reasons Grant Proposals Get Rejected': https://www.philanthropy.com/news/grant-makers-reveal-the-most-common-reasons-grant-proposals-get-rejected/
2. FundRobin (2026) — Survey of 71 funded grant writers: https://www.fundrobin.com/articles/thought-leadership/grant-application-mistakes-rejection-fix/
3. Grants.com (2026) — 'Top Grant Application Mistakes to Avoid in 2026': https://grants.com/top-grant-application-mistakes-to-avoid-in-2026-the-essential-checklist-for-funding-success/
4. Funding for Good — 'Rejected: What to Do if Your Grant Proposal is Denied': https://fundingforgood.org/rejected-what-to-do-if-your-grant-proposal-is-denied/
5. DFAT — 'General feedback from the Research Selection Committees': https://www.dfat.gov.au/aid/topics/development-issues/research/Pages/general-feedback-from-the-research-selection-committees
6. Grants Plus — 'Top Reasons Grant Proposals are Rejected': https://grantsplus.com/insights/blog/partner-plan/top-reasons-grant-proposals-are-rejected-and-how-to-improve-your-odds/
7. Exponent Philanthropy — 'How to Simplify Grant Applications': https://exponentphilanthropy.org/blog/how-to-simplify-grant-applications-and-reports-for-nonprofits/</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SLIDE 2 REFERENCES (same sources as Slide 1, applied as illustrative examples):
1. Chronicle of Philanthropy — Kellogg Foundation 80% rejection rate: https://www.philanthropy.com/news/grant-makers-reveal-the-most-common-reasons-grant-proposals-get-rejected/
2. GrantWatch — 'Why Are Grant Proposals Rejected?': https://www.grantwatch.com/grantnews/why-are-grant-proposals-rejected/
3. FundRobin (2026) — 67% misalignment finding: https://www.fundrobin.com/articles/thought-leadership/grant-application-mistakes-rejection-fix/
4. Funding for Good — Rejected proposal guidance: https://fundingforgood.org/rejected-what-to-do-if-your-grant-proposal-is-denied/
5. DFAT — Research Selection Committee feedback on Africa proposals: https://www.dfat.gov.au/aid/topics/development-issues/research/Pages/general-feedback-from-the-research-selection-committees
6. AusAID — Research proposal selection criteria: https://www.dfat.gov.au/sites/default/files/selection-criteria-research.doc
7. Australian Research Council — Discovery Projects 2022 Selection Report (51 ineligible applications): https://www.arc.gov.au/funding-research/funding-outcome/selection-outcome-reports/selection-report-discovery-projects-2022
8. Grants.com (2026) — &gt;50% declined for process errors: https://grants.com/top-grant-application-mistakes-to-avoid-in-2026-the-essential-checklist-for-funding-success/
9. Grants Plus — Top reasons proposals rejected: https://grantsplus.com/insights/blog/partner-plan/top-reasons-grant-proposals-are-rejected-and-how-to-improve-your-odds/
10. Exponent Philanthropy — Simplifying grant processes: https://exponentphilanthropy.org/blog/how-to-simplify-grant-applications-and-reports-for-nonprofits/</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C11CFE-F9F4-49D6-B423-324AB5BE9679}" type="slidenum">
              <a:rPr kumimoji="0" lang="en-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540596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22F6F-7426-FFD7-C504-D58BC75591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A0CAB2-952D-5588-32C7-A350084E94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E37527-F449-21FF-423D-F4D5DC4E4B4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9939662-FBAC-569D-AC5F-ADCBF3ACCE5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C11CFE-F9F4-49D6-B423-324AB5BE9679}" type="slidenum">
              <a:rPr kumimoji="0" lang="en-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707786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sz="2300" b="0" baseline="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C11CFE-F9F4-49D6-B423-324AB5BE9679}" type="slidenum">
              <a:rPr kumimoji="0" lang="en-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705607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C11CFE-F9F4-49D6-B423-324AB5BE9679}" type="slidenum">
              <a:rPr kumimoji="0" lang="en-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207221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This presentation speaks more to grant funding that is based on a call for proposals. However, the process of developing the proposal is the same for a non-call-based submission. There are more call-based than non-call-based.</a:t>
            </a:r>
          </a:p>
          <a:p>
            <a:pPr marL="171450" indent="-171450">
              <a:buFont typeface="Arial" panose="020B0604020202020204" pitchFamily="34" charset="0"/>
              <a:buChar char="•"/>
            </a:pPr>
            <a:r>
              <a:rPr lang="en-GB"/>
              <a:t>Competition for funding</a:t>
            </a:r>
          </a:p>
          <a:p>
            <a:pPr marL="171450" indent="-171450">
              <a:buFont typeface="Arial" panose="020B0604020202020204" pitchFamily="34" charset="0"/>
              <a:buChar char="•"/>
            </a:pPr>
            <a:r>
              <a:rPr lang="en-GB"/>
              <a:t>The funder requires an audit trail, and you can’t have one if the proposal is not specific about what will be achieved.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C11CFE-F9F4-49D6-B423-324AB5BE9679}" type="slidenum">
              <a:rPr kumimoji="0" lang="en-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521422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C11CFE-F9F4-49D6-B423-324AB5BE9679}" type="slidenum">
              <a:rPr kumimoji="0" lang="en-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273850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C11CFE-F9F4-49D6-B423-324AB5BE9679}" type="slidenum">
              <a:rPr kumimoji="0" lang="en-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835493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C9C11CFE-F9F4-49D6-B423-324AB5BE9679}" type="slidenum">
              <a:rPr lang="en-ZA" smtClean="0"/>
              <a:t>3</a:t>
            </a:fld>
            <a:endParaRPr lang="en-ZA"/>
          </a:p>
        </p:txBody>
      </p:sp>
    </p:spTree>
    <p:extLst>
      <p:ext uri="{BB962C8B-B14F-4D97-AF65-F5344CB8AC3E}">
        <p14:creationId xmlns:p14="http://schemas.microsoft.com/office/powerpoint/2010/main" val="14610755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C11CFE-F9F4-49D6-B423-324AB5BE9679}" type="slidenum">
              <a:rPr kumimoji="0" lang="en-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098716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C11CFE-F9F4-49D6-B423-324AB5BE9679}" type="slidenum">
              <a:rPr kumimoji="0" lang="en-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905388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A44E13-77D1-ED06-53AF-2A6B1DA616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799E6B-38EC-9D4C-646D-AB4A188A74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A38EFB-7477-498A-070F-4DC93A1790D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1A29636-A0F5-806F-2673-AE717E8E158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C11CFE-F9F4-49D6-B423-324AB5BE9679}" type="slidenum">
              <a:rPr kumimoji="0" lang="en-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484771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35A4E-6A2C-8398-FC87-7644B659CF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F1A603-2F11-7EB5-A045-306FDF2BAF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F21AC0-BCEC-1EC7-2889-01127A502C9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ACF5279-6EE4-D833-2C5D-334DAE098B8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C11CFE-F9F4-49D6-B423-324AB5BE9679}" type="slidenum">
              <a:rPr kumimoji="0" lang="en-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897372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C11CFE-F9F4-49D6-B423-324AB5BE9679}" type="slidenum">
              <a:rPr kumimoji="0" lang="en-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205207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C60E1-6190-0294-322B-9132695885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2F5328-28EE-E38E-9D64-A2FEEA537A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180C05-08E7-7AFC-6C8D-BDA52704546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EC28383-C293-4442-C388-D8DF28681E3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C11CFE-F9F4-49D6-B423-324AB5BE9679}" type="slidenum">
              <a:rPr kumimoji="0" lang="en-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0187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83655-F943-98D3-8411-8BC995EB4A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5F9F55-E5F9-0A76-927F-179E87AF89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446750-15BA-87AC-C5A4-3EB299CB884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BD029CA-7358-6B3B-150B-7401F3049CA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C11CFE-F9F4-49D6-B423-324AB5BE9679}" type="slidenum">
              <a:rPr kumimoji="0" lang="en-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325423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C34A9-E9BF-7A6E-42C1-8B91C24BCE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115ADD-7E97-2BF3-3CCA-7A58AACF36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230E58-5209-24E1-18C8-F562C99DE9F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9EAD99A-061C-027C-27D9-51410C2258F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C11CFE-F9F4-49D6-B423-324AB5BE9679}" type="slidenum">
              <a:rPr kumimoji="0" lang="en-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038817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9904C-B474-357B-C4F3-BF14A949A6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95ADC1-8134-58E8-B9AA-E016A8F1DA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2D4AAC-8BF3-6245-E1EF-D4E0E37EF34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5ACAC03-7CE8-D16E-3FFF-88645ABF577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C11CFE-F9F4-49D6-B423-324AB5BE9679}" type="slidenum">
              <a:rPr kumimoji="0" lang="en-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034255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E6DE1-E809-D4EC-34E2-A9A1F76F93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519285-0BF7-E427-D48F-641DDF803F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534CD9-3050-2E63-A3A8-5993360D4C4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874C5BF-ABCD-1995-705D-68D44E64FAB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C11CFE-F9F4-49D6-B423-324AB5BE9679}" type="slidenum">
              <a:rPr kumimoji="0" lang="en-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5475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C11CFE-F9F4-49D6-B423-324AB5BE9679}" type="slidenum">
              <a:rPr kumimoji="0" lang="en-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6275616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Checklist demonstration</a:t>
            </a:r>
          </a:p>
        </p:txBody>
      </p:sp>
      <p:sp>
        <p:nvSpPr>
          <p:cNvPr id="4" name="Slide Number Placeholder 3"/>
          <p:cNvSpPr>
            <a:spLocks noGrp="1"/>
          </p:cNvSpPr>
          <p:nvPr>
            <p:ph type="sldNum" sz="quarter" idx="5"/>
          </p:nvPr>
        </p:nvSpPr>
        <p:spPr/>
        <p:txBody>
          <a:bodyPr/>
          <a:lstStyle/>
          <a:p>
            <a:fld id="{56981E64-8E27-4878-95CF-FFACFE4CB440}" type="slidenum">
              <a:rPr lang="en-US" smtClean="0"/>
              <a:t>73</a:t>
            </a:fld>
            <a:endParaRPr lang="en-US"/>
          </a:p>
        </p:txBody>
      </p:sp>
    </p:spTree>
    <p:extLst>
      <p:ext uri="{BB962C8B-B14F-4D97-AF65-F5344CB8AC3E}">
        <p14:creationId xmlns:p14="http://schemas.microsoft.com/office/powerpoint/2010/main" val="18721837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94312-995C-6E73-99AA-9FF93C3DB5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271F2B-ECA8-F0A0-3CCD-27936AC546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86C01D-5FCA-B449-8072-B785790466F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EF428C1-964C-7C8D-4955-27F438E81A28}"/>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47983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18D0EE-111B-1AB7-2720-857CD82822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0CDF81-398C-FA39-3237-852D7F40E8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B529BD-ED07-5D9E-D51F-7DBCB640776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D8C1ED6-C0DF-7969-D6B2-C73375B4E037}"/>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35311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E7458-CA05-1180-F581-C2285979B5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F25909-4374-13B9-1A43-0E5D9DF547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7B274E-C03A-1114-0362-EE986A66427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A97D8CF-2434-05A9-137A-AB4A3F9819D5}"/>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710453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53624-2D7A-66E6-A2E4-783B61B626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4A96BE-639F-5849-D075-6240E53116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EAC638-ADCF-2FAB-C8F5-EA2D3A06AF4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23D29E8-6C08-D86C-05F7-165BEBEF6608}"/>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17433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Master" Target="../slideMasters/slideMaster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2FC56FE-BC3A-3692-6DD7-89A502D3A8C8}"/>
              </a:ext>
            </a:extLst>
          </p:cNvPr>
          <p:cNvSpPr/>
          <p:nvPr userDrawn="1"/>
        </p:nvSpPr>
        <p:spPr>
          <a:xfrm>
            <a:off x="2630384" y="0"/>
            <a:ext cx="9561616" cy="6115792"/>
          </a:xfrm>
          <a:prstGeom prst="rect">
            <a:avLst/>
          </a:prstGeom>
          <a:solidFill>
            <a:srgbClr val="222B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018D64-1858-82DD-9761-1FF71D45DC0F}"/>
              </a:ext>
            </a:extLst>
          </p:cNvPr>
          <p:cNvSpPr>
            <a:spLocks noGrp="1"/>
          </p:cNvSpPr>
          <p:nvPr>
            <p:ph type="ctrTitle"/>
          </p:nvPr>
        </p:nvSpPr>
        <p:spPr>
          <a:xfrm>
            <a:off x="2923922" y="1238281"/>
            <a:ext cx="9144000" cy="2279774"/>
          </a:xfrm>
          <a:noFill/>
        </p:spPr>
        <p:txBody>
          <a:bodyPr anchor="b"/>
          <a:lstStyle>
            <a:lvl1pPr algn="ctr">
              <a:defRPr lang="en-US" sz="7200" b="1" kern="1200" dirty="0">
                <a:solidFill>
                  <a:srgbClr val="D69610"/>
                </a:solidFill>
                <a:latin typeface="+mn-lt"/>
                <a:ea typeface="+mn-ea"/>
                <a:cs typeface="+mn-cs"/>
              </a:defRPr>
            </a:lvl1pPr>
          </a:lstStyle>
          <a:p>
            <a:r>
              <a:rPr lang="en-US"/>
              <a:t>Click to edit Master title style</a:t>
            </a:r>
            <a:endParaRPr lang="en-ZA"/>
          </a:p>
        </p:txBody>
      </p:sp>
      <p:sp>
        <p:nvSpPr>
          <p:cNvPr id="3" name="Subtitle 2">
            <a:extLst>
              <a:ext uri="{FF2B5EF4-FFF2-40B4-BE49-F238E27FC236}">
                <a16:creationId xmlns:a16="http://schemas.microsoft.com/office/drawing/2014/main" id="{A370E35E-11E2-C4CC-7175-4EF706A0AFCB}"/>
              </a:ext>
            </a:extLst>
          </p:cNvPr>
          <p:cNvSpPr>
            <a:spLocks noGrp="1"/>
          </p:cNvSpPr>
          <p:nvPr>
            <p:ph type="subTitle" idx="1"/>
          </p:nvPr>
        </p:nvSpPr>
        <p:spPr>
          <a:xfrm>
            <a:off x="2923922" y="3610130"/>
            <a:ext cx="9144000" cy="1655762"/>
          </a:xfrm>
        </p:spPr>
        <p:txBody>
          <a:bodyPr/>
          <a:lstStyle>
            <a:lvl1pPr marL="0" indent="0" algn="ctr">
              <a:buNone/>
              <a:defRPr lang="en-ZA" sz="3200" kern="1200">
                <a:solidFill>
                  <a:srgbClr val="D69610"/>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cxnSp>
        <p:nvCxnSpPr>
          <p:cNvPr id="10" name="Straight Connector 9">
            <a:extLst>
              <a:ext uri="{FF2B5EF4-FFF2-40B4-BE49-F238E27FC236}">
                <a16:creationId xmlns:a16="http://schemas.microsoft.com/office/drawing/2014/main" id="{005689FC-9D7D-C728-F4D7-01BB75583A2D}"/>
              </a:ext>
            </a:extLst>
          </p:cNvPr>
          <p:cNvCxnSpPr/>
          <p:nvPr userDrawn="1"/>
        </p:nvCxnSpPr>
        <p:spPr>
          <a:xfrm>
            <a:off x="0" y="1003177"/>
            <a:ext cx="121920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3872FFB-6D0C-74BE-C95C-5957107133EA}"/>
              </a:ext>
            </a:extLst>
          </p:cNvPr>
          <p:cNvCxnSpPr>
            <a:cxnSpLocks/>
          </p:cNvCxnSpPr>
          <p:nvPr userDrawn="1"/>
        </p:nvCxnSpPr>
        <p:spPr>
          <a:xfrm>
            <a:off x="0" y="107827"/>
            <a:ext cx="12213431"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C9B04118-41E2-2E5D-FDA3-059252DD4718}"/>
              </a:ext>
            </a:extLst>
          </p:cNvPr>
          <p:cNvSpPr/>
          <p:nvPr userDrawn="1"/>
        </p:nvSpPr>
        <p:spPr>
          <a:xfrm>
            <a:off x="0" y="4435433"/>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C32B831-D58D-9D86-4C66-84D8113D4CD0}"/>
              </a:ext>
            </a:extLst>
          </p:cNvPr>
          <p:cNvSpPr/>
          <p:nvPr userDrawn="1"/>
        </p:nvSpPr>
        <p:spPr>
          <a:xfrm>
            <a:off x="0" y="0"/>
            <a:ext cx="2630384" cy="1680359"/>
          </a:xfrm>
          <a:prstGeom prst="rect">
            <a:avLst/>
          </a:prstGeom>
          <a:solidFill>
            <a:srgbClr val="D796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descr="A pencil and light bulb on a piece of paper&#10;&#10;AI-generated content may be incorrect.">
            <a:extLst>
              <a:ext uri="{FF2B5EF4-FFF2-40B4-BE49-F238E27FC236}">
                <a16:creationId xmlns:a16="http://schemas.microsoft.com/office/drawing/2014/main" id="{651AE0D4-FD32-9F6F-81FF-7CAB9C6888BB}"/>
              </a:ext>
            </a:extLst>
          </p:cNvPr>
          <p:cNvPicPr>
            <a:picLocks noChangeAspect="1"/>
          </p:cNvPicPr>
          <p:nvPr userDrawn="1"/>
        </p:nvPicPr>
        <p:blipFill>
          <a:blip r:embed="rId2"/>
          <a:stretch>
            <a:fillRect/>
          </a:stretch>
        </p:blipFill>
        <p:spPr>
          <a:xfrm>
            <a:off x="394069" y="1940448"/>
            <a:ext cx="1842244" cy="2316524"/>
          </a:xfrm>
          <a:prstGeom prst="rect">
            <a:avLst/>
          </a:prstGeom>
        </p:spPr>
      </p:pic>
      <p:sp>
        <p:nvSpPr>
          <p:cNvPr id="24" name="TextBox 23">
            <a:extLst>
              <a:ext uri="{FF2B5EF4-FFF2-40B4-BE49-F238E27FC236}">
                <a16:creationId xmlns:a16="http://schemas.microsoft.com/office/drawing/2014/main" id="{5033DCB3-2687-E437-B49E-0D9E57867EF6}"/>
              </a:ext>
            </a:extLst>
          </p:cNvPr>
          <p:cNvSpPr txBox="1"/>
          <p:nvPr userDrawn="1"/>
        </p:nvSpPr>
        <p:spPr>
          <a:xfrm>
            <a:off x="0" y="178459"/>
            <a:ext cx="2630384" cy="1384995"/>
          </a:xfrm>
          <a:prstGeom prst="rect">
            <a:avLst/>
          </a:prstGeom>
          <a:noFill/>
        </p:spPr>
        <p:txBody>
          <a:bodyPr wrap="square" rtlCol="0">
            <a:spAutoFit/>
          </a:bodyPr>
          <a:lstStyle/>
          <a:p>
            <a:pPr algn="ctr"/>
            <a:r>
              <a:rPr lang="en-US" sz="2100">
                <a:solidFill>
                  <a:schemeClr val="bg1"/>
                </a:solidFill>
                <a:latin typeface="Arial" panose="020B0604020202020204" pitchFamily="34" charset="0"/>
                <a:cs typeface="Arial" panose="020B0604020202020204" pitchFamily="34" charset="0"/>
              </a:rPr>
              <a:t>7th Annual Emerging African Researcher Training Academy 2026</a:t>
            </a:r>
          </a:p>
        </p:txBody>
      </p:sp>
      <p:sp>
        <p:nvSpPr>
          <p:cNvPr id="25" name="TextBox 24">
            <a:extLst>
              <a:ext uri="{FF2B5EF4-FFF2-40B4-BE49-F238E27FC236}">
                <a16:creationId xmlns:a16="http://schemas.microsoft.com/office/drawing/2014/main" id="{3EC749DE-F5E0-825F-A0C6-2836B2F6C40B}"/>
              </a:ext>
            </a:extLst>
          </p:cNvPr>
          <p:cNvSpPr txBox="1"/>
          <p:nvPr userDrawn="1"/>
        </p:nvSpPr>
        <p:spPr>
          <a:xfrm>
            <a:off x="0" y="4820028"/>
            <a:ext cx="2630383" cy="923330"/>
          </a:xfrm>
          <a:prstGeom prst="rect">
            <a:avLst/>
          </a:prstGeom>
          <a:noFill/>
        </p:spPr>
        <p:txBody>
          <a:bodyPr wrap="square">
            <a:spAutoFit/>
          </a:bodyPr>
          <a:lstStyle/>
          <a:p>
            <a:pPr algn="ctr"/>
            <a:r>
              <a:rPr lang="en-US" b="0" i="1">
                <a:solidFill>
                  <a:schemeClr val="bg1"/>
                </a:solidFill>
                <a:latin typeface="Calibri Light" panose="020F0302020204030204" pitchFamily="34" charset="0"/>
                <a:cs typeface="Calibri Light" panose="020F0302020204030204" pitchFamily="34" charset="0"/>
              </a:rPr>
              <a:t>African Research Voices in the Age of Artificial Intelligence</a:t>
            </a:r>
          </a:p>
        </p:txBody>
      </p:sp>
    </p:spTree>
    <p:extLst>
      <p:ext uri="{BB962C8B-B14F-4D97-AF65-F5344CB8AC3E}">
        <p14:creationId xmlns:p14="http://schemas.microsoft.com/office/powerpoint/2010/main" val="2214202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A0942-6257-C766-406C-E162855CEF8D}"/>
              </a:ext>
            </a:extLst>
          </p:cNvPr>
          <p:cNvSpPr>
            <a:spLocks noGrp="1"/>
          </p:cNvSpPr>
          <p:nvPr>
            <p:ph type="title"/>
          </p:nvPr>
        </p:nvSpPr>
        <p:spPr>
          <a:solidFill>
            <a:schemeClr val="bg1">
              <a:lumMod val="95000"/>
            </a:schemeClr>
          </a:solidFill>
        </p:spPr>
        <p:txBody>
          <a:bodyPr vert="horz" lIns="91440" tIns="45720" rIns="91440" bIns="45720" rtlCol="0" anchor="ctr">
            <a:normAutofit/>
          </a:bodyPr>
          <a:lstStyle>
            <a:lvl1pPr>
              <a:defRPr lang="en-ZA"/>
            </a:lvl1pPr>
          </a:lstStyle>
          <a:p>
            <a:pPr lvl="0"/>
            <a:r>
              <a:rPr lang="en-US"/>
              <a:t>Click to edit Master title style</a:t>
            </a:r>
            <a:endParaRPr lang="en-ZA"/>
          </a:p>
        </p:txBody>
      </p:sp>
      <p:sp>
        <p:nvSpPr>
          <p:cNvPr id="3" name="Content Placeholder 2">
            <a:extLst>
              <a:ext uri="{FF2B5EF4-FFF2-40B4-BE49-F238E27FC236}">
                <a16:creationId xmlns:a16="http://schemas.microsoft.com/office/drawing/2014/main" id="{BE24B229-AC5E-B020-39A9-1B253B90D931}"/>
              </a:ext>
            </a:extLst>
          </p:cNvPr>
          <p:cNvSpPr>
            <a:spLocks noGrp="1"/>
          </p:cNvSpPr>
          <p:nvPr>
            <p:ph sz="half" idx="1"/>
          </p:nvPr>
        </p:nvSpPr>
        <p:spPr>
          <a:xfrm>
            <a:off x="74815" y="675982"/>
            <a:ext cx="5944985" cy="5314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A46F7A78-EDCD-94A3-DE21-257894847DB5}"/>
              </a:ext>
            </a:extLst>
          </p:cNvPr>
          <p:cNvSpPr>
            <a:spLocks noGrp="1"/>
          </p:cNvSpPr>
          <p:nvPr>
            <p:ph sz="half" idx="2"/>
          </p:nvPr>
        </p:nvSpPr>
        <p:spPr>
          <a:xfrm>
            <a:off x="6172201" y="707246"/>
            <a:ext cx="5944983" cy="5314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549091891"/>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FC864-5580-C09D-B25B-40F44103C4AB}"/>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DF918E69-BED8-16EC-7ECC-CA892944FEF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D7C1104-8B8D-584A-3244-7235D7C4993E}"/>
              </a:ext>
            </a:extLst>
          </p:cNvPr>
          <p:cNvSpPr>
            <a:spLocks noGrp="1"/>
          </p:cNvSpPr>
          <p:nvPr>
            <p:ph sz="half" idx="2"/>
          </p:nvPr>
        </p:nvSpPr>
        <p:spPr>
          <a:xfrm>
            <a:off x="839788" y="2505075"/>
            <a:ext cx="5157787" cy="32121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BB1447C7-84FA-CC60-55C3-B48AF1F665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41E1FD9-733C-EF4F-47C1-AF38BD4077E6}"/>
              </a:ext>
            </a:extLst>
          </p:cNvPr>
          <p:cNvSpPr>
            <a:spLocks noGrp="1"/>
          </p:cNvSpPr>
          <p:nvPr>
            <p:ph sz="quarter" idx="4"/>
          </p:nvPr>
        </p:nvSpPr>
        <p:spPr>
          <a:xfrm>
            <a:off x="6172200" y="2505075"/>
            <a:ext cx="5183188" cy="32121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131025129"/>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EF92E-0244-F0EB-8812-8E47EFCB32AE}"/>
              </a:ext>
            </a:extLst>
          </p:cNvPr>
          <p:cNvSpPr>
            <a:spLocks noGrp="1"/>
          </p:cNvSpPr>
          <p:nvPr>
            <p:ph type="title"/>
          </p:nvPr>
        </p:nvSpPr>
        <p:spPr/>
        <p:txBody>
          <a:bodyPr/>
          <a:lstStyle>
            <a:lvl1pPr algn="ctr">
              <a:defRPr/>
            </a:lvl1pPr>
          </a:lstStyle>
          <a:p>
            <a:r>
              <a:rPr lang="en-US"/>
              <a:t>Click to edit Master title style</a:t>
            </a:r>
            <a:endParaRPr lang="en-ZA"/>
          </a:p>
        </p:txBody>
      </p:sp>
      <p:sp>
        <p:nvSpPr>
          <p:cNvPr id="13" name="Text Placeholder 12">
            <a:extLst>
              <a:ext uri="{FF2B5EF4-FFF2-40B4-BE49-F238E27FC236}">
                <a16:creationId xmlns:a16="http://schemas.microsoft.com/office/drawing/2014/main" id="{11910273-4664-4BCC-48EE-A14FDF121D40}"/>
              </a:ext>
            </a:extLst>
          </p:cNvPr>
          <p:cNvSpPr>
            <a:spLocks noGrp="1"/>
          </p:cNvSpPr>
          <p:nvPr>
            <p:ph type="body" sz="quarter" idx="10"/>
          </p:nvPr>
        </p:nvSpPr>
        <p:spPr>
          <a:xfrm>
            <a:off x="125413" y="665162"/>
            <a:ext cx="12003087" cy="5643359"/>
          </a:xfrm>
        </p:spPr>
        <p:txBody>
          <a:bodyPr/>
          <a:lstStyle>
            <a:lvl1pPr>
              <a:defRPr b="0" i="0">
                <a:latin typeface="Calibri Light" panose="020F0302020204030204" pitchFamily="34" charset="0"/>
                <a:cs typeface="Calibri Light" panose="020F0302020204030204" pitchFamily="34" charset="0"/>
              </a:defRPr>
            </a:lvl1pPr>
            <a:lvl2pPr>
              <a:defRPr b="0" i="0">
                <a:latin typeface="Calibri Light" panose="020F0302020204030204" pitchFamily="34" charset="0"/>
                <a:cs typeface="Calibri Light" panose="020F0302020204030204" pitchFamily="34" charset="0"/>
              </a:defRPr>
            </a:lvl2pPr>
            <a:lvl3pPr>
              <a:defRPr b="0" i="0">
                <a:latin typeface="Calibri Light" panose="020F0302020204030204" pitchFamily="34" charset="0"/>
                <a:cs typeface="Calibri Light" panose="020F0302020204030204" pitchFamily="34" charset="0"/>
              </a:defRPr>
            </a:lvl3pPr>
            <a:lvl4pPr>
              <a:defRPr b="0" i="0">
                <a:latin typeface="Calibri Light" panose="020F0302020204030204" pitchFamily="34" charset="0"/>
                <a:cs typeface="Calibri Light" panose="020F0302020204030204" pitchFamily="34" charset="0"/>
              </a:defRPr>
            </a:lvl4pPr>
            <a:lvl5pPr>
              <a:defRPr b="0" i="0">
                <a:latin typeface="Calibri Light" panose="020F0302020204030204" pitchFamily="34" charset="0"/>
                <a:cs typeface="Calibri Light" panose="020F0302020204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411287960"/>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C3527B22-885F-4D79-4F91-64F941B209CC}"/>
              </a:ext>
            </a:extLst>
          </p:cNvPr>
          <p:cNvSpPr>
            <a:spLocks noGrp="1"/>
          </p:cNvSpPr>
          <p:nvPr>
            <p:ph type="title"/>
          </p:nvPr>
        </p:nvSpPr>
        <p:spPr>
          <a:xfrm>
            <a:off x="0" y="7671"/>
            <a:ext cx="12191999" cy="474467"/>
          </a:xfrm>
          <a:prstGeom prst="rect">
            <a:avLst/>
          </a:prstGeom>
          <a:solidFill>
            <a:schemeClr val="bg1">
              <a:lumMod val="95000"/>
            </a:schemeClr>
          </a:solidFill>
        </p:spPr>
        <p:txBody>
          <a:bodyPr vert="horz" lIns="91440" tIns="45720" rIns="91440" bIns="45720" rtlCol="0" anchor="ctr">
            <a:normAutofit/>
          </a:bodyPr>
          <a:lstStyle>
            <a:lvl1pPr>
              <a:defRPr lang="en-ZA" dirty="0"/>
            </a:lvl1pPr>
          </a:lstStyle>
          <a:p>
            <a:pPr lvl="0"/>
            <a:r>
              <a:rPr lang="en-US"/>
              <a:t>Click to edit Master title style</a:t>
            </a:r>
            <a:endParaRPr lang="en-ZA"/>
          </a:p>
        </p:txBody>
      </p:sp>
      <p:sp>
        <p:nvSpPr>
          <p:cNvPr id="13" name="Text Placeholder 12">
            <a:extLst>
              <a:ext uri="{FF2B5EF4-FFF2-40B4-BE49-F238E27FC236}">
                <a16:creationId xmlns:a16="http://schemas.microsoft.com/office/drawing/2014/main" id="{FC2564B5-C98B-2357-173B-4E16F34D674C}"/>
              </a:ext>
            </a:extLst>
          </p:cNvPr>
          <p:cNvSpPr>
            <a:spLocks noGrp="1"/>
          </p:cNvSpPr>
          <p:nvPr>
            <p:ph type="body" sz="quarter" idx="10"/>
          </p:nvPr>
        </p:nvSpPr>
        <p:spPr>
          <a:xfrm>
            <a:off x="1" y="525754"/>
            <a:ext cx="12129154" cy="5763048"/>
          </a:xfrm>
        </p:spPr>
        <p:txBody>
          <a:bodyPr>
            <a:normAutofit/>
          </a:bodyPr>
          <a:lstStyle>
            <a:lvl1pPr>
              <a:lnSpc>
                <a:spcPct val="100000"/>
              </a:lnSpc>
              <a:spcAft>
                <a:spcPts val="600"/>
              </a:spcAft>
              <a:defRPr sz="2000" b="0" i="0">
                <a:latin typeface="Calibri Light" panose="020F0302020204030204" pitchFamily="34" charset="0"/>
                <a:cs typeface="Calibri Light" panose="020F0302020204030204" pitchFamily="34" charset="0"/>
              </a:defRPr>
            </a:lvl1pPr>
            <a:lvl2pPr>
              <a:lnSpc>
                <a:spcPct val="100000"/>
              </a:lnSpc>
              <a:spcAft>
                <a:spcPts val="600"/>
              </a:spcAft>
              <a:defRPr sz="1800" b="0" i="0">
                <a:latin typeface="Calibri Light" panose="020F0302020204030204" pitchFamily="34" charset="0"/>
                <a:cs typeface="Calibri Light" panose="020F0302020204030204" pitchFamily="34" charset="0"/>
              </a:defRPr>
            </a:lvl2pPr>
            <a:lvl3pPr>
              <a:lnSpc>
                <a:spcPct val="100000"/>
              </a:lnSpc>
              <a:spcAft>
                <a:spcPts val="600"/>
              </a:spcAft>
              <a:defRPr sz="1600" b="0" i="0">
                <a:latin typeface="Calibri Light" panose="020F0302020204030204" pitchFamily="34" charset="0"/>
                <a:cs typeface="Calibri Light" panose="020F0302020204030204" pitchFamily="34" charset="0"/>
              </a:defRPr>
            </a:lvl3pPr>
            <a:lvl4pPr>
              <a:lnSpc>
                <a:spcPct val="100000"/>
              </a:lnSpc>
              <a:spcAft>
                <a:spcPts val="600"/>
              </a:spcAft>
              <a:defRPr sz="1400" b="0" i="0">
                <a:latin typeface="Calibri Light" panose="020F0302020204030204" pitchFamily="34" charset="0"/>
                <a:cs typeface="Calibri Light" panose="020F0302020204030204" pitchFamily="34" charset="0"/>
              </a:defRPr>
            </a:lvl4pPr>
            <a:lvl5pPr>
              <a:lnSpc>
                <a:spcPct val="100000"/>
              </a:lnSpc>
              <a:spcAft>
                <a:spcPts val="600"/>
              </a:spcAft>
              <a:defRPr sz="1400" b="0" i="0">
                <a:latin typeface="Calibri Light" panose="020F0302020204030204" pitchFamily="34" charset="0"/>
                <a:cs typeface="Calibri Light" panose="020F0302020204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708250289"/>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26887-D67E-83EB-B859-25CF5A453242}"/>
              </a:ext>
            </a:extLst>
          </p:cNvPr>
          <p:cNvSpPr>
            <a:spLocks noGrp="1"/>
          </p:cNvSpPr>
          <p:nvPr>
            <p:ph type="title"/>
          </p:nvPr>
        </p:nvSpPr>
        <p:spPr>
          <a:xfrm>
            <a:off x="839788" y="457200"/>
            <a:ext cx="3932237" cy="1600200"/>
          </a:xfrm>
          <a:noFill/>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E765A343-8299-25FE-0E43-4423D507F51F}"/>
              </a:ext>
            </a:extLst>
          </p:cNvPr>
          <p:cNvSpPr>
            <a:spLocks noGrp="1"/>
          </p:cNvSpPr>
          <p:nvPr>
            <p:ph idx="1"/>
          </p:nvPr>
        </p:nvSpPr>
        <p:spPr>
          <a:xfrm>
            <a:off x="5183188" y="987426"/>
            <a:ext cx="6172200" cy="47297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8F9482FB-9E9F-737F-9FDA-29396CDB2252}"/>
              </a:ext>
            </a:extLst>
          </p:cNvPr>
          <p:cNvSpPr>
            <a:spLocks noGrp="1"/>
          </p:cNvSpPr>
          <p:nvPr>
            <p:ph type="body" sz="half" idx="2"/>
          </p:nvPr>
        </p:nvSpPr>
        <p:spPr>
          <a:xfrm>
            <a:off x="839788" y="2057400"/>
            <a:ext cx="3932237" cy="36598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4BF161B6-7F23-695C-69CC-D8EC823BFB01}"/>
              </a:ext>
            </a:extLst>
          </p:cNvPr>
          <p:cNvSpPr>
            <a:spLocks noGrp="1"/>
          </p:cNvSpPr>
          <p:nvPr>
            <p:ph type="sldNum" sz="quarter" idx="12"/>
          </p:nvPr>
        </p:nvSpPr>
        <p:spPr>
          <a:xfrm>
            <a:off x="8610600" y="6356350"/>
            <a:ext cx="2743200" cy="365125"/>
          </a:xfrm>
          <a:prstGeom prst="rect">
            <a:avLst/>
          </a:prstGeom>
        </p:spPr>
        <p:txBody>
          <a:bodyPr/>
          <a:lstStyle/>
          <a:p>
            <a:fld id="{4030509D-CF08-4812-A41A-52C543334A20}" type="slidenum">
              <a:rPr lang="en-ZA" smtClean="0"/>
              <a:t>‹#›</a:t>
            </a:fld>
            <a:endParaRPr lang="en-ZA"/>
          </a:p>
        </p:txBody>
      </p:sp>
    </p:spTree>
    <p:extLst>
      <p:ext uri="{BB962C8B-B14F-4D97-AF65-F5344CB8AC3E}">
        <p14:creationId xmlns:p14="http://schemas.microsoft.com/office/powerpoint/2010/main" val="3242953971"/>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9E743-5E2D-AB9B-DFD8-1DC3BA461A62}"/>
              </a:ext>
            </a:extLst>
          </p:cNvPr>
          <p:cNvSpPr>
            <a:spLocks noGrp="1"/>
          </p:cNvSpPr>
          <p:nvPr>
            <p:ph type="title"/>
          </p:nvPr>
        </p:nvSpPr>
        <p:spPr>
          <a:xfrm>
            <a:off x="839788" y="457200"/>
            <a:ext cx="3932237" cy="1600200"/>
          </a:xfrm>
          <a:noFill/>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8C21DB80-4D01-70EF-8C82-6D59882A8225}"/>
              </a:ext>
            </a:extLst>
          </p:cNvPr>
          <p:cNvSpPr>
            <a:spLocks noGrp="1"/>
          </p:cNvSpPr>
          <p:nvPr>
            <p:ph type="pic" idx="1"/>
          </p:nvPr>
        </p:nvSpPr>
        <p:spPr>
          <a:xfrm>
            <a:off x="5183188" y="987425"/>
            <a:ext cx="6172200" cy="472979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62639490-EE4F-F4EA-7EE0-6007195E43F7}"/>
              </a:ext>
            </a:extLst>
          </p:cNvPr>
          <p:cNvSpPr>
            <a:spLocks noGrp="1"/>
          </p:cNvSpPr>
          <p:nvPr>
            <p:ph type="body" sz="half" idx="2"/>
          </p:nvPr>
        </p:nvSpPr>
        <p:spPr>
          <a:xfrm>
            <a:off x="839788" y="2057400"/>
            <a:ext cx="3932237" cy="36598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66463584"/>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61586-285A-AAC9-0F30-6E8664B1C0D4}"/>
              </a:ext>
            </a:extLst>
          </p:cNvPr>
          <p:cNvSpPr>
            <a:spLocks noGrp="1"/>
          </p:cNvSpPr>
          <p:nvPr>
            <p:ph type="title"/>
          </p:nvPr>
        </p:nvSpPr>
        <p:spPr>
          <a:solidFill>
            <a:schemeClr val="bg1">
              <a:lumMod val="95000"/>
            </a:schemeClr>
          </a:solidFill>
        </p:spPr>
        <p:txBody>
          <a:bodyPr vert="horz" lIns="91440" tIns="45720" rIns="91440" bIns="45720" rtlCol="0" anchor="ctr">
            <a:normAutofit/>
          </a:bodyPr>
          <a:lstStyle>
            <a:lvl1pPr>
              <a:defRPr lang="en-ZA"/>
            </a:lvl1pPr>
          </a:lstStyle>
          <a:p>
            <a:pPr lvl="0"/>
            <a:r>
              <a:rPr lang="en-US"/>
              <a:t>Click to edit Master title style</a:t>
            </a:r>
            <a:endParaRPr lang="en-ZA"/>
          </a:p>
        </p:txBody>
      </p:sp>
      <p:sp>
        <p:nvSpPr>
          <p:cNvPr id="3" name="Vertical Text Placeholder 2">
            <a:extLst>
              <a:ext uri="{FF2B5EF4-FFF2-40B4-BE49-F238E27FC236}">
                <a16:creationId xmlns:a16="http://schemas.microsoft.com/office/drawing/2014/main" id="{721C07B6-D299-2DEF-6C30-00BD719F091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626631968"/>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DA4393-33A2-0DB0-749D-91C3C1875031}"/>
              </a:ext>
            </a:extLst>
          </p:cNvPr>
          <p:cNvSpPr>
            <a:spLocks noGrp="1"/>
          </p:cNvSpPr>
          <p:nvPr>
            <p:ph type="title" orient="vert"/>
          </p:nvPr>
        </p:nvSpPr>
        <p:spPr>
          <a:xfrm>
            <a:off x="8724900" y="365125"/>
            <a:ext cx="2628900" cy="5343217"/>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8E1882A0-A206-4EC1-8512-A18596920D41}"/>
              </a:ext>
            </a:extLst>
          </p:cNvPr>
          <p:cNvSpPr>
            <a:spLocks noGrp="1"/>
          </p:cNvSpPr>
          <p:nvPr>
            <p:ph type="body" orient="vert" idx="1"/>
          </p:nvPr>
        </p:nvSpPr>
        <p:spPr>
          <a:xfrm>
            <a:off x="838200" y="365125"/>
            <a:ext cx="7734300" cy="53432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grpSp>
        <p:nvGrpSpPr>
          <p:cNvPr id="7" name="Group 6">
            <a:extLst>
              <a:ext uri="{FF2B5EF4-FFF2-40B4-BE49-F238E27FC236}">
                <a16:creationId xmlns:a16="http://schemas.microsoft.com/office/drawing/2014/main" id="{17991889-2716-46DB-7A73-735589318D36}"/>
              </a:ext>
            </a:extLst>
          </p:cNvPr>
          <p:cNvGrpSpPr/>
          <p:nvPr userDrawn="1"/>
        </p:nvGrpSpPr>
        <p:grpSpPr>
          <a:xfrm>
            <a:off x="183272" y="6196165"/>
            <a:ext cx="11635864" cy="664447"/>
            <a:chOff x="-381431" y="6081714"/>
            <a:chExt cx="13366956" cy="763298"/>
          </a:xfrm>
        </p:grpSpPr>
        <p:pic>
          <p:nvPicPr>
            <p:cNvPr id="13" name="Picture 12" descr="A close-up of a logo&#10;&#10;Description automatically generated">
              <a:extLst>
                <a:ext uri="{FF2B5EF4-FFF2-40B4-BE49-F238E27FC236}">
                  <a16:creationId xmlns:a16="http://schemas.microsoft.com/office/drawing/2014/main" id="{EEBE6654-B1CA-7165-6054-EFAE49B9912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1431" y="6255886"/>
              <a:ext cx="1763444" cy="525218"/>
            </a:xfrm>
            <a:prstGeom prst="rect">
              <a:avLst/>
            </a:prstGeom>
          </p:spPr>
        </p:pic>
        <p:pic>
          <p:nvPicPr>
            <p:cNvPr id="14" name="Picture 13" descr="A blue and white logo&#10;&#10;Description automatically generated">
              <a:extLst>
                <a:ext uri="{FF2B5EF4-FFF2-40B4-BE49-F238E27FC236}">
                  <a16:creationId xmlns:a16="http://schemas.microsoft.com/office/drawing/2014/main" id="{6EB41D57-A20D-315F-8103-D01DB9AEC73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54667" y="6345897"/>
              <a:ext cx="1134801" cy="420175"/>
            </a:xfrm>
            <a:prstGeom prst="rect">
              <a:avLst/>
            </a:prstGeom>
          </p:spPr>
        </p:pic>
        <p:pic>
          <p:nvPicPr>
            <p:cNvPr id="15" name="Picture 14" descr="A logo with text and tree&#10;&#10;Description automatically generated">
              <a:extLst>
                <a:ext uri="{FF2B5EF4-FFF2-40B4-BE49-F238E27FC236}">
                  <a16:creationId xmlns:a16="http://schemas.microsoft.com/office/drawing/2014/main" id="{BA9E51BE-F1E3-C254-9461-AF4E0F44FE6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869323" y="6174004"/>
              <a:ext cx="626965" cy="630263"/>
            </a:xfrm>
            <a:prstGeom prst="rect">
              <a:avLst/>
            </a:prstGeom>
          </p:spPr>
        </p:pic>
        <p:pic>
          <p:nvPicPr>
            <p:cNvPr id="16" name="Picture 15" descr="Blue text on a white background&#10;&#10;Description automatically generated">
              <a:extLst>
                <a:ext uri="{FF2B5EF4-FFF2-40B4-BE49-F238E27FC236}">
                  <a16:creationId xmlns:a16="http://schemas.microsoft.com/office/drawing/2014/main" id="{4AFF732E-CD54-9E5C-73F3-6910484E293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214990" y="6188133"/>
              <a:ext cx="1886528" cy="630262"/>
            </a:xfrm>
            <a:prstGeom prst="rect">
              <a:avLst/>
            </a:prstGeom>
          </p:spPr>
        </p:pic>
        <p:pic>
          <p:nvPicPr>
            <p:cNvPr id="17" name="Picture 16" descr="A screen shot of a logo&#10;&#10;Description automatically generated">
              <a:extLst>
                <a:ext uri="{FF2B5EF4-FFF2-40B4-BE49-F238E27FC236}">
                  <a16:creationId xmlns:a16="http://schemas.microsoft.com/office/drawing/2014/main" id="{1C302A66-591D-3E5F-8C63-B0B92C45A40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365075" y="6134681"/>
              <a:ext cx="522849" cy="710331"/>
            </a:xfrm>
            <a:prstGeom prst="rect">
              <a:avLst/>
            </a:prstGeom>
          </p:spPr>
        </p:pic>
        <p:pic>
          <p:nvPicPr>
            <p:cNvPr id="18" name="Picture 17" descr="A logo on a black background&#10;&#10;Description automatically generated">
              <a:extLst>
                <a:ext uri="{FF2B5EF4-FFF2-40B4-BE49-F238E27FC236}">
                  <a16:creationId xmlns:a16="http://schemas.microsoft.com/office/drawing/2014/main" id="{8E7EE743-1F3B-9E78-884A-DFAC4EA221D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2227978" y="6081714"/>
              <a:ext cx="757547" cy="757547"/>
            </a:xfrm>
            <a:prstGeom prst="rect">
              <a:avLst/>
            </a:prstGeom>
          </p:spPr>
        </p:pic>
      </p:grpSp>
    </p:spTree>
    <p:extLst>
      <p:ext uri="{BB962C8B-B14F-4D97-AF65-F5344CB8AC3E}">
        <p14:creationId xmlns:p14="http://schemas.microsoft.com/office/powerpoint/2010/main" val="3903105562"/>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833450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4067409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A0942-6257-C766-406C-E162855CEF8D}"/>
              </a:ext>
            </a:extLst>
          </p:cNvPr>
          <p:cNvSpPr>
            <a:spLocks noGrp="1"/>
          </p:cNvSpPr>
          <p:nvPr>
            <p:ph type="title"/>
          </p:nvPr>
        </p:nvSpPr>
        <p:spPr>
          <a:xfrm>
            <a:off x="0" y="7671"/>
            <a:ext cx="12192000" cy="524343"/>
          </a:xfrm>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BE24B229-AC5E-B020-39A9-1B253B90D931}"/>
              </a:ext>
            </a:extLst>
          </p:cNvPr>
          <p:cNvSpPr>
            <a:spLocks noGrp="1"/>
          </p:cNvSpPr>
          <p:nvPr>
            <p:ph sz="half" idx="1"/>
          </p:nvPr>
        </p:nvSpPr>
        <p:spPr>
          <a:xfrm>
            <a:off x="91440" y="665018"/>
            <a:ext cx="5928360" cy="56386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A46F7A78-EDCD-94A3-DE21-257894847DB5}"/>
              </a:ext>
            </a:extLst>
          </p:cNvPr>
          <p:cNvSpPr>
            <a:spLocks noGrp="1"/>
          </p:cNvSpPr>
          <p:nvPr>
            <p:ph sz="half" idx="2"/>
          </p:nvPr>
        </p:nvSpPr>
        <p:spPr>
          <a:xfrm>
            <a:off x="6172199" y="665018"/>
            <a:ext cx="5928359" cy="56386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3583179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24819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A625BACB-F174-0548-B154-F9D7651A2042}" type="datetimeFigureOut">
              <a:rPr lang="en-US" smtClean="0"/>
              <a:t>7/28/2026</a:t>
            </a:fld>
            <a:endParaRPr 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22559956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8038774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A625BACB-F174-0548-B154-F9D7651A2042}" type="datetimeFigureOut">
              <a:rPr lang="en-US" smtClean="0"/>
              <a:t>7/28/2026</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19836414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A625BACB-F174-0548-B154-F9D7651A2042}" type="datetimeFigureOut">
              <a:rPr lang="en-US" smtClean="0"/>
              <a:t>7/28/2026</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13977789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A625BACB-F174-0548-B154-F9D7651A2042}" type="datetimeFigureOut">
              <a:rPr lang="en-US" smtClean="0"/>
              <a:t>7/28/2026</a:t>
            </a:fld>
            <a:endParaRPr 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8748547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838200" y="6356352"/>
            <a:ext cx="2743200" cy="365125"/>
          </a:xfrm>
          <a:prstGeom prst="rect">
            <a:avLst/>
          </a:prstGeom>
        </p:spPr>
        <p:txBody>
          <a:bodyPr/>
          <a:lstStyle/>
          <a:p>
            <a:fld id="{A625BACB-F174-0548-B154-F9D7651A2042}" type="datetimeFigureOut">
              <a:rPr lang="en-US" smtClean="0"/>
              <a:t>7/28/2026</a:t>
            </a:fld>
            <a:endParaRPr lang="en-US"/>
          </a:p>
        </p:txBody>
      </p:sp>
      <p:sp>
        <p:nvSpPr>
          <p:cNvPr id="8" name="Footer Placeholder 7"/>
          <p:cNvSpPr>
            <a:spLocks noGrp="1"/>
          </p:cNvSpPr>
          <p:nvPr>
            <p:ph type="ftr" sz="quarter" idx="11"/>
          </p:nvPr>
        </p:nvSpPr>
        <p:spPr>
          <a:xfrm>
            <a:off x="4038600" y="6356352"/>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2"/>
            <a:ext cx="27432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32274961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a:xfrm>
            <a:off x="838200" y="6356352"/>
            <a:ext cx="2743200" cy="365125"/>
          </a:xfrm>
          <a:prstGeom prst="rect">
            <a:avLst/>
          </a:prstGeom>
        </p:spPr>
        <p:txBody>
          <a:bodyPr/>
          <a:lstStyle/>
          <a:p>
            <a:fld id="{A625BACB-F174-0548-B154-F9D7651A2042}" type="datetimeFigureOut">
              <a:rPr lang="en-US" smtClean="0"/>
              <a:t>7/28/2026</a:t>
            </a:fld>
            <a:endParaRPr lang="en-US"/>
          </a:p>
        </p:txBody>
      </p:sp>
      <p:sp>
        <p:nvSpPr>
          <p:cNvPr id="4" name="Footer Placeholder 3"/>
          <p:cNvSpPr>
            <a:spLocks noGrp="1"/>
          </p:cNvSpPr>
          <p:nvPr>
            <p:ph type="ftr" sz="quarter" idx="11"/>
          </p:nvPr>
        </p:nvSpPr>
        <p:spPr>
          <a:xfrm>
            <a:off x="4038600" y="6356352"/>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2"/>
            <a:ext cx="27432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13345084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2"/>
            <a:ext cx="2743200" cy="365125"/>
          </a:xfrm>
          <a:prstGeom prst="rect">
            <a:avLst/>
          </a:prstGeom>
        </p:spPr>
        <p:txBody>
          <a:bodyPr/>
          <a:lstStyle/>
          <a:p>
            <a:fld id="{A625BACB-F174-0548-B154-F9D7651A2042}" type="datetimeFigureOut">
              <a:rPr lang="en-US" smtClean="0"/>
              <a:t>7/28/2026</a:t>
            </a:fld>
            <a:endParaRPr lang="en-US"/>
          </a:p>
        </p:txBody>
      </p:sp>
      <p:sp>
        <p:nvSpPr>
          <p:cNvPr id="3" name="Footer Placeholder 2"/>
          <p:cNvSpPr>
            <a:spLocks noGrp="1"/>
          </p:cNvSpPr>
          <p:nvPr>
            <p:ph type="ftr" sz="quarter" idx="11"/>
          </p:nvPr>
        </p:nvSpPr>
        <p:spPr>
          <a:xfrm>
            <a:off x="4038600" y="6356352"/>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2"/>
            <a:ext cx="27432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28761229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A625BACB-F174-0548-B154-F9D7651A2042}" type="datetimeFigureOut">
              <a:rPr lang="en-US" smtClean="0"/>
              <a:t>7/28/2026</a:t>
            </a:fld>
            <a:endParaRPr 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1618256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FC864-5580-C09D-B25B-40F44103C4AB}"/>
              </a:ext>
            </a:extLst>
          </p:cNvPr>
          <p:cNvSpPr>
            <a:spLocks noGrp="1"/>
          </p:cNvSpPr>
          <p:nvPr>
            <p:ph type="title"/>
          </p:nvPr>
        </p:nvSpPr>
        <p:spPr>
          <a:xfrm>
            <a:off x="145658" y="104775"/>
            <a:ext cx="11878460" cy="1325563"/>
          </a:xfrm>
          <a:noFill/>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DF918E69-BED8-16EC-7ECC-CA892944FEF4}"/>
              </a:ext>
            </a:extLst>
          </p:cNvPr>
          <p:cNvSpPr>
            <a:spLocks noGrp="1"/>
          </p:cNvSpPr>
          <p:nvPr>
            <p:ph type="body" idx="1"/>
          </p:nvPr>
        </p:nvSpPr>
        <p:spPr>
          <a:xfrm>
            <a:off x="145658" y="1569954"/>
            <a:ext cx="585191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D7C1104-8B8D-584A-3244-7235D7C4993E}"/>
              </a:ext>
            </a:extLst>
          </p:cNvPr>
          <p:cNvSpPr>
            <a:spLocks noGrp="1"/>
          </p:cNvSpPr>
          <p:nvPr>
            <p:ph sz="half" idx="2"/>
          </p:nvPr>
        </p:nvSpPr>
        <p:spPr>
          <a:xfrm>
            <a:off x="145658" y="2505075"/>
            <a:ext cx="5851918" cy="3717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BB1447C7-84FA-CC60-55C3-B48AF1F6651F}"/>
              </a:ext>
            </a:extLst>
          </p:cNvPr>
          <p:cNvSpPr>
            <a:spLocks noGrp="1"/>
          </p:cNvSpPr>
          <p:nvPr>
            <p:ph type="body" sz="quarter" idx="3"/>
          </p:nvPr>
        </p:nvSpPr>
        <p:spPr>
          <a:xfrm>
            <a:off x="6172200" y="1578046"/>
            <a:ext cx="585191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41E1FD9-733C-EF4F-47C1-AF38BD4077E6}"/>
              </a:ext>
            </a:extLst>
          </p:cNvPr>
          <p:cNvSpPr>
            <a:spLocks noGrp="1"/>
          </p:cNvSpPr>
          <p:nvPr>
            <p:ph sz="quarter" idx="4"/>
          </p:nvPr>
        </p:nvSpPr>
        <p:spPr>
          <a:xfrm>
            <a:off x="6172200" y="2505075"/>
            <a:ext cx="5851918" cy="3717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20721581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A625BACB-F174-0548-B154-F9D7651A2042}" type="datetimeFigureOut">
              <a:rPr lang="en-US" smtClean="0"/>
              <a:t>7/28/2026</a:t>
            </a:fld>
            <a:endParaRPr 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5401666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A625BACB-F174-0548-B154-F9D7651A2042}" type="datetimeFigureOut">
              <a:rPr lang="en-US" smtClean="0"/>
              <a:t>7/28/2026</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34395373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A625BACB-F174-0548-B154-F9D7651A2042}" type="datetimeFigureOut">
              <a:rPr lang="en-US" smtClean="0"/>
              <a:t>7/28/2026</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21100949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75755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EF92E-0244-F0EB-8812-8E47EFCB32AE}"/>
              </a:ext>
            </a:extLst>
          </p:cNvPr>
          <p:cNvSpPr>
            <a:spLocks noGrp="1"/>
          </p:cNvSpPr>
          <p:nvPr>
            <p:ph type="title"/>
          </p:nvPr>
        </p:nvSpPr>
        <p:spPr>
          <a:xfrm>
            <a:off x="0" y="7671"/>
            <a:ext cx="12192000" cy="524343"/>
          </a:xfrm>
        </p:spPr>
        <p:txBody>
          <a:bodyPr/>
          <a:lstStyle/>
          <a:p>
            <a:r>
              <a:rPr lang="en-US"/>
              <a:t>Click to edit Master title style</a:t>
            </a:r>
            <a:endParaRPr lang="en-ZA"/>
          </a:p>
        </p:txBody>
      </p:sp>
    </p:spTree>
    <p:extLst>
      <p:ext uri="{BB962C8B-B14F-4D97-AF65-F5344CB8AC3E}">
        <p14:creationId xmlns:p14="http://schemas.microsoft.com/office/powerpoint/2010/main" val="2785183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26887-D67E-83EB-B859-25CF5A453242}"/>
              </a:ext>
            </a:extLst>
          </p:cNvPr>
          <p:cNvSpPr>
            <a:spLocks noGrp="1"/>
          </p:cNvSpPr>
          <p:nvPr>
            <p:ph type="title"/>
          </p:nvPr>
        </p:nvSpPr>
        <p:spPr>
          <a:xfrm>
            <a:off x="839788" y="457200"/>
            <a:ext cx="3932237" cy="1600200"/>
          </a:xfrm>
          <a:noFill/>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E765A343-8299-25FE-0E43-4423D507F51F}"/>
              </a:ext>
            </a:extLst>
          </p:cNvPr>
          <p:cNvSpPr>
            <a:spLocks noGrp="1"/>
          </p:cNvSpPr>
          <p:nvPr>
            <p:ph idx="1"/>
          </p:nvPr>
        </p:nvSpPr>
        <p:spPr>
          <a:xfrm>
            <a:off x="5183188" y="987426"/>
            <a:ext cx="6172200" cy="47297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8F9482FB-9E9F-737F-9FDA-29396CDB2252}"/>
              </a:ext>
            </a:extLst>
          </p:cNvPr>
          <p:cNvSpPr>
            <a:spLocks noGrp="1"/>
          </p:cNvSpPr>
          <p:nvPr>
            <p:ph type="body" sz="half" idx="2"/>
          </p:nvPr>
        </p:nvSpPr>
        <p:spPr>
          <a:xfrm>
            <a:off x="839788" y="2057400"/>
            <a:ext cx="3932237" cy="36598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4BF161B6-7F23-695C-69CC-D8EC823BFB01}"/>
              </a:ext>
            </a:extLst>
          </p:cNvPr>
          <p:cNvSpPr>
            <a:spLocks noGrp="1"/>
          </p:cNvSpPr>
          <p:nvPr>
            <p:ph type="sldNum" sz="quarter" idx="12"/>
          </p:nvPr>
        </p:nvSpPr>
        <p:spPr>
          <a:xfrm>
            <a:off x="8610600" y="6356350"/>
            <a:ext cx="2743200" cy="365125"/>
          </a:xfrm>
          <a:prstGeom prst="rect">
            <a:avLst/>
          </a:prstGeom>
        </p:spPr>
        <p:txBody>
          <a:bodyPr/>
          <a:lstStyle/>
          <a:p>
            <a:fld id="{4030509D-CF08-4812-A41A-52C543334A20}" type="slidenum">
              <a:rPr lang="en-ZA" smtClean="0"/>
              <a:t>‹#›</a:t>
            </a:fld>
            <a:endParaRPr lang="en-ZA"/>
          </a:p>
        </p:txBody>
      </p:sp>
    </p:spTree>
    <p:extLst>
      <p:ext uri="{BB962C8B-B14F-4D97-AF65-F5344CB8AC3E}">
        <p14:creationId xmlns:p14="http://schemas.microsoft.com/office/powerpoint/2010/main" val="1210983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9E743-5E2D-AB9B-DFD8-1DC3BA461A62}"/>
              </a:ext>
            </a:extLst>
          </p:cNvPr>
          <p:cNvSpPr>
            <a:spLocks noGrp="1"/>
          </p:cNvSpPr>
          <p:nvPr>
            <p:ph type="title"/>
          </p:nvPr>
        </p:nvSpPr>
        <p:spPr>
          <a:xfrm>
            <a:off x="839788" y="457200"/>
            <a:ext cx="3932237" cy="1600200"/>
          </a:xfrm>
          <a:noFill/>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8C21DB80-4D01-70EF-8C82-6D59882A8225}"/>
              </a:ext>
            </a:extLst>
          </p:cNvPr>
          <p:cNvSpPr>
            <a:spLocks noGrp="1"/>
          </p:cNvSpPr>
          <p:nvPr>
            <p:ph type="pic" idx="1"/>
          </p:nvPr>
        </p:nvSpPr>
        <p:spPr>
          <a:xfrm>
            <a:off x="5183188" y="987425"/>
            <a:ext cx="6172200" cy="472979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62639490-EE4F-F4EA-7EE0-6007195E43F7}"/>
              </a:ext>
            </a:extLst>
          </p:cNvPr>
          <p:cNvSpPr>
            <a:spLocks noGrp="1"/>
          </p:cNvSpPr>
          <p:nvPr>
            <p:ph type="body" sz="half" idx="2"/>
          </p:nvPr>
        </p:nvSpPr>
        <p:spPr>
          <a:xfrm>
            <a:off x="839788" y="2057400"/>
            <a:ext cx="3932237" cy="36598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348041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61586-285A-AAC9-0F30-6E8664B1C0D4}"/>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721C07B6-D299-2DEF-6C30-00BD719F091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578211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DA4393-33A2-0DB0-749D-91C3C1875031}"/>
              </a:ext>
            </a:extLst>
          </p:cNvPr>
          <p:cNvSpPr>
            <a:spLocks noGrp="1"/>
          </p:cNvSpPr>
          <p:nvPr>
            <p:ph type="title" orient="vert"/>
          </p:nvPr>
        </p:nvSpPr>
        <p:spPr>
          <a:xfrm>
            <a:off x="9393167" y="365125"/>
            <a:ext cx="2628900" cy="5922387"/>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8E1882A0-A206-4EC1-8512-A18596920D41}"/>
              </a:ext>
            </a:extLst>
          </p:cNvPr>
          <p:cNvSpPr>
            <a:spLocks noGrp="1"/>
          </p:cNvSpPr>
          <p:nvPr>
            <p:ph type="body" orient="vert" idx="1"/>
          </p:nvPr>
        </p:nvSpPr>
        <p:spPr>
          <a:xfrm>
            <a:off x="169933" y="365125"/>
            <a:ext cx="9054987" cy="59223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075130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87EC2-DFC6-3406-8A58-FD48B3D03815}"/>
              </a:ext>
            </a:extLst>
          </p:cNvPr>
          <p:cNvSpPr>
            <a:spLocks noGrp="1"/>
          </p:cNvSpPr>
          <p:nvPr>
            <p:ph type="title"/>
          </p:nvPr>
        </p:nvSpPr>
        <p:spPr>
          <a:xfrm>
            <a:off x="831850" y="1709738"/>
            <a:ext cx="10515600" cy="2852737"/>
          </a:xfrm>
          <a:noFill/>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D4C6113F-3186-3204-EF93-772317EEB17B}"/>
              </a:ext>
            </a:extLst>
          </p:cNvPr>
          <p:cNvSpPr>
            <a:spLocks noGrp="1"/>
          </p:cNvSpPr>
          <p:nvPr>
            <p:ph type="body" idx="1"/>
          </p:nvPr>
        </p:nvSpPr>
        <p:spPr>
          <a:xfrm>
            <a:off x="831850" y="4589464"/>
            <a:ext cx="10515600" cy="1127756"/>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163266526"/>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jpeg"/><Relationship Id="rId5" Type="http://schemas.openxmlformats.org/officeDocument/2006/relationships/slideLayout" Target="../slideLayouts/slideLayout5.xml"/><Relationship Id="rId15" Type="http://schemas.openxmlformats.org/officeDocument/2006/relationships/image" Target="../media/image6.jpeg"/><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image" Target="../media/image2.jpeg"/><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17" Type="http://schemas.openxmlformats.org/officeDocument/2006/relationships/image" Target="../media/image6.jpeg"/><Relationship Id="rId2" Type="http://schemas.openxmlformats.org/officeDocument/2006/relationships/slideLayout" Target="../slideLayouts/slideLayout10.xml"/><Relationship Id="rId16" Type="http://schemas.openxmlformats.org/officeDocument/2006/relationships/image" Target="../media/image5.png"/><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image" Target="../media/image4.png"/><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image" Target="../media/image3.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theme" Target="../theme/theme4.xml"/><Relationship Id="rId18" Type="http://schemas.openxmlformats.org/officeDocument/2006/relationships/image" Target="../media/image12.png"/><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image" Target="../media/image11.png"/><Relationship Id="rId2" Type="http://schemas.openxmlformats.org/officeDocument/2006/relationships/slideLayout" Target="../slideLayouts/slideLayout23.xml"/><Relationship Id="rId16" Type="http://schemas.openxmlformats.org/officeDocument/2006/relationships/image" Target="../media/image10.jpeg"/><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image" Target="../media/image9.png"/><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774506FE-F00D-3881-70EB-650EA2CB8895}"/>
              </a:ext>
            </a:extLst>
          </p:cNvPr>
          <p:cNvGrpSpPr/>
          <p:nvPr userDrawn="1"/>
        </p:nvGrpSpPr>
        <p:grpSpPr>
          <a:xfrm>
            <a:off x="2" y="0"/>
            <a:ext cx="12191998" cy="576000"/>
            <a:chOff x="0" y="1165252"/>
            <a:chExt cx="12191998" cy="576000"/>
          </a:xfrm>
        </p:grpSpPr>
        <p:sp>
          <p:nvSpPr>
            <p:cNvPr id="10" name="Rectangle 9">
              <a:extLst>
                <a:ext uri="{FF2B5EF4-FFF2-40B4-BE49-F238E27FC236}">
                  <a16:creationId xmlns:a16="http://schemas.microsoft.com/office/drawing/2014/main" id="{9C61C745-EE8C-0E98-DF63-A671ED8C6FF3}"/>
                </a:ext>
              </a:extLst>
            </p:cNvPr>
            <p:cNvSpPr/>
            <p:nvPr userDrawn="1"/>
          </p:nvSpPr>
          <p:spPr>
            <a:xfrm>
              <a:off x="0" y="1165252"/>
              <a:ext cx="12191998" cy="576000"/>
            </a:xfrm>
            <a:prstGeom prst="rect">
              <a:avLst/>
            </a:prstGeom>
            <a:solidFill>
              <a:schemeClr val="bg1">
                <a:lumMod val="95000"/>
              </a:schemeClr>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GB"/>
            </a:p>
          </p:txBody>
        </p:sp>
        <p:pic>
          <p:nvPicPr>
            <p:cNvPr id="12" name="Picture 11">
              <a:extLst>
                <a:ext uri="{FF2B5EF4-FFF2-40B4-BE49-F238E27FC236}">
                  <a16:creationId xmlns:a16="http://schemas.microsoft.com/office/drawing/2014/main" id="{51879354-79A2-8CC6-C0D0-8232DF295345}"/>
                </a:ext>
              </a:extLst>
            </p:cNvPr>
            <p:cNvPicPr>
              <a:picLocks noChangeAspect="1"/>
            </p:cNvPicPr>
            <p:nvPr userDrawn="1"/>
          </p:nvPicPr>
          <p:blipFill>
            <a:blip r:embed="rId10"/>
            <a:srcRect/>
            <a:stretch/>
          </p:blipFill>
          <p:spPr>
            <a:xfrm>
              <a:off x="80356" y="1216018"/>
              <a:ext cx="377327" cy="474467"/>
            </a:xfrm>
            <a:prstGeom prst="rect">
              <a:avLst/>
            </a:prstGeom>
          </p:spPr>
        </p:pic>
      </p:grpSp>
      <p:sp>
        <p:nvSpPr>
          <p:cNvPr id="2" name="Title Placeholder 1">
            <a:extLst>
              <a:ext uri="{FF2B5EF4-FFF2-40B4-BE49-F238E27FC236}">
                <a16:creationId xmlns:a16="http://schemas.microsoft.com/office/drawing/2014/main" id="{7C122E33-9604-576B-7821-B412BB2100E7}"/>
              </a:ext>
            </a:extLst>
          </p:cNvPr>
          <p:cNvSpPr>
            <a:spLocks noGrp="1"/>
          </p:cNvSpPr>
          <p:nvPr>
            <p:ph type="title"/>
          </p:nvPr>
        </p:nvSpPr>
        <p:spPr>
          <a:xfrm>
            <a:off x="0" y="15984"/>
            <a:ext cx="12192000" cy="524343"/>
          </a:xfrm>
          <a:prstGeom prst="rect">
            <a:avLst/>
          </a:prstGeom>
          <a:noFill/>
        </p:spPr>
        <p:txBody>
          <a:bodyPr vert="horz" lIns="91440" tIns="45720" rIns="91440" bIns="45720" rtlCol="0" anchor="ctr">
            <a:normAutofit/>
          </a:bodyPr>
          <a:lstStyle/>
          <a:p>
            <a:pPr lvl="0" algn="ctr"/>
            <a:r>
              <a:rPr lang="en-US"/>
              <a:t>Click to edit Master title style</a:t>
            </a:r>
            <a:endParaRPr lang="en-ZA"/>
          </a:p>
        </p:txBody>
      </p:sp>
      <p:sp>
        <p:nvSpPr>
          <p:cNvPr id="3" name="Text Placeholder 2">
            <a:extLst>
              <a:ext uri="{FF2B5EF4-FFF2-40B4-BE49-F238E27FC236}">
                <a16:creationId xmlns:a16="http://schemas.microsoft.com/office/drawing/2014/main" id="{173AA78E-5176-6811-478A-190EC3304087}"/>
              </a:ext>
            </a:extLst>
          </p:cNvPr>
          <p:cNvSpPr>
            <a:spLocks noGrp="1"/>
          </p:cNvSpPr>
          <p:nvPr>
            <p:ph type="body" idx="1"/>
          </p:nvPr>
        </p:nvSpPr>
        <p:spPr>
          <a:xfrm>
            <a:off x="0" y="623455"/>
            <a:ext cx="12095018" cy="565304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pic>
        <p:nvPicPr>
          <p:cNvPr id="5" name="Picture 4" descr="A close-up of a logo&#10;&#10;Description automatically generated">
            <a:extLst>
              <a:ext uri="{FF2B5EF4-FFF2-40B4-BE49-F238E27FC236}">
                <a16:creationId xmlns:a16="http://schemas.microsoft.com/office/drawing/2014/main" id="{C3B45C35-CF8E-12E7-611E-9975A45C15C1}"/>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93198" y="6384817"/>
            <a:ext cx="1535069" cy="457199"/>
          </a:xfrm>
          <a:prstGeom prst="rect">
            <a:avLst/>
          </a:prstGeom>
        </p:spPr>
      </p:pic>
      <p:pic>
        <p:nvPicPr>
          <p:cNvPr id="6" name="Picture 5" descr="A blue and white logo&#10;&#10;Description automatically generated">
            <a:extLst>
              <a:ext uri="{FF2B5EF4-FFF2-40B4-BE49-F238E27FC236}">
                <a16:creationId xmlns:a16="http://schemas.microsoft.com/office/drawing/2014/main" id="{32CEDEC0-1E14-063F-40ED-5D57E258F398}"/>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3146194" y="6424178"/>
            <a:ext cx="987838" cy="365760"/>
          </a:xfrm>
          <a:prstGeom prst="rect">
            <a:avLst/>
          </a:prstGeom>
        </p:spPr>
      </p:pic>
      <p:pic>
        <p:nvPicPr>
          <p:cNvPr id="7" name="Picture 6" descr="A logo with text and tree&#10;&#10;Description automatically generated">
            <a:extLst>
              <a:ext uri="{FF2B5EF4-FFF2-40B4-BE49-F238E27FC236}">
                <a16:creationId xmlns:a16="http://schemas.microsoft.com/office/drawing/2014/main" id="{D5EF3E42-99C2-FC59-72E2-9289B450A4D9}"/>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5823115" y="6305495"/>
            <a:ext cx="545770" cy="548640"/>
          </a:xfrm>
          <a:prstGeom prst="rect">
            <a:avLst/>
          </a:prstGeom>
        </p:spPr>
      </p:pic>
      <p:pic>
        <p:nvPicPr>
          <p:cNvPr id="9" name="Picture 8" descr="Blue text on a white background&#10;&#10;Description automatically generated">
            <a:extLst>
              <a:ext uri="{FF2B5EF4-FFF2-40B4-BE49-F238E27FC236}">
                <a16:creationId xmlns:a16="http://schemas.microsoft.com/office/drawing/2014/main" id="{7A4749EC-163C-BEAD-FDD7-6AEEA325ADC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8551887" y="6287628"/>
            <a:ext cx="1642213" cy="548639"/>
          </a:xfrm>
          <a:prstGeom prst="rect">
            <a:avLst/>
          </a:prstGeom>
        </p:spPr>
      </p:pic>
      <p:pic>
        <p:nvPicPr>
          <p:cNvPr id="11" name="Picture 10" descr="A screen shot of a logo&#10;&#10;Description automatically generated">
            <a:extLst>
              <a:ext uri="{FF2B5EF4-FFF2-40B4-BE49-F238E27FC236}">
                <a16:creationId xmlns:a16="http://schemas.microsoft.com/office/drawing/2014/main" id="{DEB3E3F1-6596-FA7F-E189-7285DAD9F058}"/>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1480137" y="6242004"/>
            <a:ext cx="455137" cy="618339"/>
          </a:xfrm>
          <a:prstGeom prst="rect">
            <a:avLst/>
          </a:prstGeom>
        </p:spPr>
      </p:pic>
    </p:spTree>
    <p:extLst>
      <p:ext uri="{BB962C8B-B14F-4D97-AF65-F5344CB8AC3E}">
        <p14:creationId xmlns:p14="http://schemas.microsoft.com/office/powerpoint/2010/main" val="487323749"/>
      </p:ext>
    </p:extLst>
  </p:cSld>
  <p:clrMap bg1="lt1" tx1="dk1" bg2="lt2" tx2="dk2" accent1="accent1" accent2="accent2" accent3="accent3" accent4="accent4" accent5="accent5" accent6="accent6" hlink="hlink" folHlink="folHlink"/>
  <p:sldLayoutIdLst>
    <p:sldLayoutId id="2147483685" r:id="rId1"/>
    <p:sldLayoutId id="2147483687" r:id="rId2"/>
    <p:sldLayoutId id="2147483688" r:id="rId3"/>
    <p:sldLayoutId id="2147483689" r:id="rId4"/>
    <p:sldLayoutId id="2147483691" r:id="rId5"/>
    <p:sldLayoutId id="2147483692" r:id="rId6"/>
    <p:sldLayoutId id="2147483693" r:id="rId7"/>
    <p:sldLayoutId id="2147483694" r:id="rId8"/>
  </p:sldLayoutIdLst>
  <p:txStyles>
    <p:titleStyle>
      <a:lvl1pPr algn="l" defTabSz="914400" rtl="0" eaLnBrk="1" latinLnBrk="0" hangingPunct="1">
        <a:lnSpc>
          <a:spcPct val="90000"/>
        </a:lnSpc>
        <a:spcBef>
          <a:spcPct val="0"/>
        </a:spcBef>
        <a:buNone/>
        <a:defRPr lang="en-ZA" sz="2400" b="0" kern="1200">
          <a:solidFill>
            <a:schemeClr val="tx1">
              <a:lumMod val="50000"/>
              <a:lumOff val="50000"/>
            </a:schemeClr>
          </a:solidFill>
          <a:latin typeface="Segoe UI" panose="020B0502040204020203" pitchFamily="34" charset="0"/>
          <a:ea typeface="+mj-ea"/>
          <a:cs typeface="Segoe UI" panose="020B0502040204020203" pitchFamily="34" charset="0"/>
        </a:defRPr>
      </a:lvl1pPr>
    </p:titleStyle>
    <p:bodyStyle>
      <a:lvl1pPr marL="457200" indent="-457200" algn="l" defTabSz="914400" rtl="0" eaLnBrk="1" latinLnBrk="0" hangingPunct="1">
        <a:lnSpc>
          <a:spcPct val="100000"/>
        </a:lnSpc>
        <a:spcBef>
          <a:spcPts val="1000"/>
        </a:spcBef>
        <a:spcAft>
          <a:spcPts val="600"/>
        </a:spcAft>
        <a:buFont typeface="Arial" panose="020B0604020202020204" pitchFamily="34" charset="0"/>
        <a:buChar char="•"/>
        <a:defRPr sz="2000" b="0" i="0" kern="1200">
          <a:solidFill>
            <a:schemeClr val="tx1"/>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100000"/>
        </a:lnSpc>
        <a:spcBef>
          <a:spcPts val="500"/>
        </a:spcBef>
        <a:spcAft>
          <a:spcPts val="600"/>
        </a:spcAft>
        <a:buFont typeface="Arial" panose="020B0604020202020204" pitchFamily="34" charset="0"/>
        <a:buChar char="•"/>
        <a:defRPr sz="1800" b="0" i="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100000"/>
        </a:lnSpc>
        <a:spcBef>
          <a:spcPts val="500"/>
        </a:spcBef>
        <a:spcAft>
          <a:spcPts val="600"/>
        </a:spcAft>
        <a:buFont typeface="Arial" panose="020B0604020202020204" pitchFamily="34" charset="0"/>
        <a:buChar char="•"/>
        <a:defRPr sz="1600" b="0" i="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100000"/>
        </a:lnSpc>
        <a:spcBef>
          <a:spcPts val="500"/>
        </a:spcBef>
        <a:spcAft>
          <a:spcPts val="600"/>
        </a:spcAft>
        <a:buFont typeface="Arial" panose="020B0604020202020204" pitchFamily="34" charset="0"/>
        <a:buChar char="•"/>
        <a:defRPr sz="1400" b="0" i="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100000"/>
        </a:lnSpc>
        <a:spcBef>
          <a:spcPts val="500"/>
        </a:spcBef>
        <a:spcAft>
          <a:spcPts val="600"/>
        </a:spcAft>
        <a:buFont typeface="Arial" panose="020B0604020202020204" pitchFamily="34" charset="0"/>
        <a:buChar char="•"/>
        <a:defRPr sz="1400" b="0" i="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C122E33-9604-576B-7821-B412BB2100E7}"/>
              </a:ext>
            </a:extLst>
          </p:cNvPr>
          <p:cNvSpPr>
            <a:spLocks noGrp="1"/>
          </p:cNvSpPr>
          <p:nvPr>
            <p:ph type="title"/>
          </p:nvPr>
        </p:nvSpPr>
        <p:spPr>
          <a:xfrm>
            <a:off x="0" y="-642"/>
            <a:ext cx="12191999" cy="575687"/>
          </a:xfrm>
          <a:prstGeom prst="rect">
            <a:avLst/>
          </a:prstGeom>
          <a:solidFill>
            <a:schemeClr val="bg1">
              <a:lumMod val="95000"/>
            </a:schemeClr>
          </a:solidFill>
        </p:spPr>
        <p:txBody>
          <a:bodyPr vert="horz" lIns="91440" tIns="45720" rIns="91440" bIns="45720" rtlCol="0" anchor="ctr">
            <a:normAutofit/>
          </a:bodyPr>
          <a:lstStyle/>
          <a:p>
            <a:pPr lvl="0"/>
            <a:r>
              <a:rPr lang="en-US"/>
              <a:t>Click to edit Master title style</a:t>
            </a:r>
            <a:endParaRPr lang="en-ZA"/>
          </a:p>
        </p:txBody>
      </p:sp>
      <p:sp>
        <p:nvSpPr>
          <p:cNvPr id="3" name="Text Placeholder 2">
            <a:extLst>
              <a:ext uri="{FF2B5EF4-FFF2-40B4-BE49-F238E27FC236}">
                <a16:creationId xmlns:a16="http://schemas.microsoft.com/office/drawing/2014/main" id="{173AA78E-5176-6811-478A-190EC3304087}"/>
              </a:ext>
            </a:extLst>
          </p:cNvPr>
          <p:cNvSpPr>
            <a:spLocks noGrp="1"/>
          </p:cNvSpPr>
          <p:nvPr>
            <p:ph type="body" idx="1"/>
          </p:nvPr>
        </p:nvSpPr>
        <p:spPr>
          <a:xfrm>
            <a:off x="58190" y="689956"/>
            <a:ext cx="12053454" cy="559884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pic>
        <p:nvPicPr>
          <p:cNvPr id="12" name="Picture 11" descr="A close-up of a logo&#10;&#10;Description automatically generated">
            <a:extLst>
              <a:ext uri="{FF2B5EF4-FFF2-40B4-BE49-F238E27FC236}">
                <a16:creationId xmlns:a16="http://schemas.microsoft.com/office/drawing/2014/main" id="{047F2857-3815-4F46-08BE-217FE76280D4}"/>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93198" y="6384817"/>
            <a:ext cx="1535069" cy="457199"/>
          </a:xfrm>
          <a:prstGeom prst="rect">
            <a:avLst/>
          </a:prstGeom>
        </p:spPr>
      </p:pic>
      <p:pic>
        <p:nvPicPr>
          <p:cNvPr id="13" name="Picture 12" descr="A blue and white logo&#10;&#10;Description automatically generated">
            <a:extLst>
              <a:ext uri="{FF2B5EF4-FFF2-40B4-BE49-F238E27FC236}">
                <a16:creationId xmlns:a16="http://schemas.microsoft.com/office/drawing/2014/main" id="{20266546-929E-BF39-7D34-4EDD48416B66}"/>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146194" y="6424178"/>
            <a:ext cx="987838" cy="365760"/>
          </a:xfrm>
          <a:prstGeom prst="rect">
            <a:avLst/>
          </a:prstGeom>
        </p:spPr>
      </p:pic>
      <p:pic>
        <p:nvPicPr>
          <p:cNvPr id="14" name="Picture 13" descr="A logo with text and tree&#10;&#10;Description automatically generated">
            <a:extLst>
              <a:ext uri="{FF2B5EF4-FFF2-40B4-BE49-F238E27FC236}">
                <a16:creationId xmlns:a16="http://schemas.microsoft.com/office/drawing/2014/main" id="{691020C2-8B33-B5A4-554A-95E96C697C55}"/>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5823115" y="6305495"/>
            <a:ext cx="545770" cy="548640"/>
          </a:xfrm>
          <a:prstGeom prst="rect">
            <a:avLst/>
          </a:prstGeom>
        </p:spPr>
      </p:pic>
      <p:pic>
        <p:nvPicPr>
          <p:cNvPr id="15" name="Picture 14" descr="Blue text on a white background&#10;&#10;Description automatically generated">
            <a:extLst>
              <a:ext uri="{FF2B5EF4-FFF2-40B4-BE49-F238E27FC236}">
                <a16:creationId xmlns:a16="http://schemas.microsoft.com/office/drawing/2014/main" id="{AE2BE81C-B688-5B72-7690-CCCDE0C34232}"/>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8551887" y="6287628"/>
            <a:ext cx="1642213" cy="548639"/>
          </a:xfrm>
          <a:prstGeom prst="rect">
            <a:avLst/>
          </a:prstGeom>
        </p:spPr>
      </p:pic>
      <p:pic>
        <p:nvPicPr>
          <p:cNvPr id="16" name="Picture 15" descr="A screen shot of a logo&#10;&#10;Description automatically generated">
            <a:extLst>
              <a:ext uri="{FF2B5EF4-FFF2-40B4-BE49-F238E27FC236}">
                <a16:creationId xmlns:a16="http://schemas.microsoft.com/office/drawing/2014/main" id="{FF873FBC-41A4-80BA-DD1F-F85F4DDFC280}"/>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1480137" y="6242004"/>
            <a:ext cx="455137" cy="618339"/>
          </a:xfrm>
          <a:prstGeom prst="rect">
            <a:avLst/>
          </a:prstGeom>
        </p:spPr>
      </p:pic>
    </p:spTree>
    <p:extLst>
      <p:ext uri="{BB962C8B-B14F-4D97-AF65-F5344CB8AC3E}">
        <p14:creationId xmlns:p14="http://schemas.microsoft.com/office/powerpoint/2010/main" val="2339881549"/>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21" r:id="rId10"/>
    <p:sldLayoutId id="2147483723" r:id="rId11"/>
  </p:sldLayoutIdLst>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xStyles>
    <p:titleStyle>
      <a:lvl1pPr algn="ctr" defTabSz="914400" rtl="0" eaLnBrk="1" latinLnBrk="0" hangingPunct="1">
        <a:lnSpc>
          <a:spcPct val="90000"/>
        </a:lnSpc>
        <a:spcBef>
          <a:spcPct val="0"/>
        </a:spcBef>
        <a:buNone/>
        <a:defRPr lang="en-ZA" sz="2400" b="0" kern="1200" dirty="0">
          <a:solidFill>
            <a:schemeClr val="tx1">
              <a:lumMod val="50000"/>
              <a:lumOff val="50000"/>
            </a:schemeClr>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accent1">
              <a:lumMod val="50000"/>
            </a:schemeClr>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1">
              <a:lumMod val="50000"/>
            </a:schemeClr>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accent1">
              <a:lumMod val="50000"/>
            </a:schemeClr>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accent1">
              <a:lumMod val="50000"/>
            </a:schemeClr>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accent1">
              <a:lumMod val="50000"/>
            </a:schemeClr>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6014213"/>
      </p:ext>
    </p:extLst>
  </p:cSld>
  <p:clrMap bg1="lt1" tx1="dk1" bg2="lt2" tx2="dk2" accent1="accent1" accent2="accent2" accent3="accent3" accent4="accent4" accent5="accent5" accent6="accent6" hlink="hlink" folHlink="folHlink"/>
  <p:sldLayoutIdLst>
    <p:sldLayoutId id="2147483707" r:id="rId1"/>
    <p:sldLayoutId id="2147483722"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descr="A black and orange text&#10;&#10;AI-generated content may be incorrect.">
            <a:extLst>
              <a:ext uri="{FF2B5EF4-FFF2-40B4-BE49-F238E27FC236}">
                <a16:creationId xmlns:a16="http://schemas.microsoft.com/office/drawing/2014/main" id="{906E003A-2AB4-CAC8-877F-158222EB2DDB}"/>
              </a:ext>
            </a:extLst>
          </p:cNvPr>
          <p:cNvPicPr>
            <a:picLocks noChangeAspect="1"/>
          </p:cNvPicPr>
          <p:nvPr userDrawn="1"/>
        </p:nvPicPr>
        <p:blipFill>
          <a:blip r:embed="rId14"/>
          <a:stretch>
            <a:fillRect/>
          </a:stretch>
        </p:blipFill>
        <p:spPr>
          <a:xfrm>
            <a:off x="838201" y="6355416"/>
            <a:ext cx="1361764" cy="360466"/>
          </a:xfrm>
          <a:prstGeom prst="rect">
            <a:avLst/>
          </a:prstGeom>
        </p:spPr>
      </p:pic>
      <p:pic>
        <p:nvPicPr>
          <p:cNvPr id="10" name="Picture 9" descr="A blue and black logo&#10;&#10;AI-generated content may be incorrect.">
            <a:extLst>
              <a:ext uri="{FF2B5EF4-FFF2-40B4-BE49-F238E27FC236}">
                <a16:creationId xmlns:a16="http://schemas.microsoft.com/office/drawing/2014/main" id="{04CC003E-6D75-4A31-5BCB-9905C0C3935C}"/>
              </a:ext>
            </a:extLst>
          </p:cNvPr>
          <p:cNvPicPr>
            <a:picLocks noChangeAspect="1"/>
          </p:cNvPicPr>
          <p:nvPr userDrawn="1"/>
        </p:nvPicPr>
        <p:blipFill>
          <a:blip r:embed="rId15"/>
          <a:stretch>
            <a:fillRect/>
          </a:stretch>
        </p:blipFill>
        <p:spPr>
          <a:xfrm>
            <a:off x="3540209" y="6359660"/>
            <a:ext cx="1361764" cy="356222"/>
          </a:xfrm>
          <a:prstGeom prst="rect">
            <a:avLst/>
          </a:prstGeom>
        </p:spPr>
      </p:pic>
      <p:pic>
        <p:nvPicPr>
          <p:cNvPr id="9" name="Picture 8" descr="A logo for a university&#10;&#10;AI-generated content may be incorrect.">
            <a:extLst>
              <a:ext uri="{FF2B5EF4-FFF2-40B4-BE49-F238E27FC236}">
                <a16:creationId xmlns:a16="http://schemas.microsoft.com/office/drawing/2014/main" id="{EEC2DF82-5497-41D1-F8E7-9FEC037A8D1F}"/>
              </a:ext>
            </a:extLst>
          </p:cNvPr>
          <p:cNvPicPr>
            <a:picLocks noChangeAspect="1"/>
          </p:cNvPicPr>
          <p:nvPr userDrawn="1"/>
        </p:nvPicPr>
        <p:blipFill>
          <a:blip r:embed="rId16"/>
          <a:stretch>
            <a:fillRect/>
          </a:stretch>
        </p:blipFill>
        <p:spPr>
          <a:xfrm>
            <a:off x="6242217" y="6220960"/>
            <a:ext cx="849388" cy="637041"/>
          </a:xfrm>
          <a:prstGeom prst="rect">
            <a:avLst/>
          </a:prstGeom>
        </p:spPr>
      </p:pic>
      <p:pic>
        <p:nvPicPr>
          <p:cNvPr id="12" name="Picture 11">
            <a:extLst>
              <a:ext uri="{FF2B5EF4-FFF2-40B4-BE49-F238E27FC236}">
                <a16:creationId xmlns:a16="http://schemas.microsoft.com/office/drawing/2014/main" id="{A923C092-3D36-89BF-7F78-F153EC03F190}"/>
              </a:ext>
            </a:extLst>
          </p:cNvPr>
          <p:cNvPicPr>
            <a:picLocks noChangeAspect="1"/>
          </p:cNvPicPr>
          <p:nvPr userDrawn="1"/>
        </p:nvPicPr>
        <p:blipFill>
          <a:blip r:embed="rId17"/>
          <a:srcRect l="7209" t="6357" r="9185" b="12243"/>
          <a:stretch>
            <a:fillRect/>
          </a:stretch>
        </p:blipFill>
        <p:spPr>
          <a:xfrm>
            <a:off x="8431849" y="6217330"/>
            <a:ext cx="789039" cy="576157"/>
          </a:xfrm>
          <a:prstGeom prst="rect">
            <a:avLst/>
          </a:prstGeom>
        </p:spPr>
      </p:pic>
      <p:pic>
        <p:nvPicPr>
          <p:cNvPr id="14" name="Picture 13" descr="A screen shot of a phone&#10;&#10;AI-generated content may be incorrect.">
            <a:extLst>
              <a:ext uri="{FF2B5EF4-FFF2-40B4-BE49-F238E27FC236}">
                <a16:creationId xmlns:a16="http://schemas.microsoft.com/office/drawing/2014/main" id="{7CF43D33-C2A5-F38C-0BF4-009965592E67}"/>
              </a:ext>
            </a:extLst>
          </p:cNvPr>
          <p:cNvPicPr>
            <a:picLocks noChangeAspect="1"/>
          </p:cNvPicPr>
          <p:nvPr userDrawn="1"/>
        </p:nvPicPr>
        <p:blipFill>
          <a:blip r:embed="rId18"/>
          <a:stretch>
            <a:fillRect/>
          </a:stretch>
        </p:blipFill>
        <p:spPr>
          <a:xfrm>
            <a:off x="10561129" y="6217330"/>
            <a:ext cx="565047" cy="576157"/>
          </a:xfrm>
          <a:prstGeom prst="rect">
            <a:avLst/>
          </a:prstGeom>
        </p:spPr>
      </p:pic>
    </p:spTree>
    <p:extLst>
      <p:ext uri="{BB962C8B-B14F-4D97-AF65-F5344CB8AC3E}">
        <p14:creationId xmlns:p14="http://schemas.microsoft.com/office/powerpoint/2010/main" val="283851536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0.xml"/><Relationship Id="rId5" Type="http://schemas.openxmlformats.org/officeDocument/2006/relationships/image" Target="../media/image24.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0.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0.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0.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20.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23.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28.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8.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3.xml"/><Relationship Id="rId4" Type="http://schemas.openxmlformats.org/officeDocument/2006/relationships/image" Target="../media/image55.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1.xml"/><Relationship Id="rId1" Type="http://schemas.openxmlformats.org/officeDocument/2006/relationships/slideLayout" Target="../slideLayouts/slideLayout18.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2.xml"/><Relationship Id="rId1" Type="http://schemas.openxmlformats.org/officeDocument/2006/relationships/slideLayout" Target="../slideLayouts/slideLayout18.xml"/><Relationship Id="rId6" Type="http://schemas.openxmlformats.org/officeDocument/2006/relationships/image" Target="../media/image62.png"/><Relationship Id="rId5" Type="http://schemas.openxmlformats.org/officeDocument/2006/relationships/image" Target="../media/image59.png"/><Relationship Id="rId4" Type="http://schemas.openxmlformats.org/officeDocument/2006/relationships/image" Target="../media/image61.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33.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hyperlink" Target="https://www.menti.com/al49trarpfvf"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33.xml"/><Relationship Id="rId5" Type="http://schemas.openxmlformats.org/officeDocument/2006/relationships/image" Target="../media/image17.png"/><Relationship Id="rId4" Type="http://schemas.openxmlformats.org/officeDocument/2006/relationships/image" Target="../media/image15.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33.xml"/><Relationship Id="rId5" Type="http://schemas.openxmlformats.org/officeDocument/2006/relationships/image" Target="../media/image18.png"/><Relationship Id="rId4" Type="http://schemas.openxmlformats.org/officeDocument/2006/relationships/image" Target="../media/image15.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image" Target="../media/image63.png"/><Relationship Id="rId1" Type="http://schemas.openxmlformats.org/officeDocument/2006/relationships/slideLayout" Target="../slideLayouts/slideLayout13.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33.xml"/><Relationship Id="rId5" Type="http://schemas.openxmlformats.org/officeDocument/2006/relationships/image" Target="../media/image19.png"/><Relationship Id="rId4" Type="http://schemas.openxmlformats.org/officeDocument/2006/relationships/image" Target="../media/image15.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69.jpeg"/><Relationship Id="rId2" Type="http://schemas.openxmlformats.org/officeDocument/2006/relationships/diagramData" Target="../diagrams/data3.xml"/><Relationship Id="rId1" Type="http://schemas.openxmlformats.org/officeDocument/2006/relationships/slideLayout" Target="../slideLayouts/slideLayout1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3.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73.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notesSlide" Target="../notesSlides/notesSlide41.xml"/><Relationship Id="rId1" Type="http://schemas.openxmlformats.org/officeDocument/2006/relationships/slideLayout" Target="../slideLayouts/slideLayout18.xml"/><Relationship Id="rId6" Type="http://schemas.openxmlformats.org/officeDocument/2006/relationships/image" Target="../media/image78.png"/><Relationship Id="rId5" Type="http://schemas.openxmlformats.org/officeDocument/2006/relationships/image" Target="../media/image77.png"/><Relationship Id="rId10" Type="http://schemas.openxmlformats.org/officeDocument/2006/relationships/image" Target="../media/image82.png"/><Relationship Id="rId4" Type="http://schemas.openxmlformats.org/officeDocument/2006/relationships/image" Target="../media/image76.png"/><Relationship Id="rId9" Type="http://schemas.openxmlformats.org/officeDocument/2006/relationships/image" Target="../media/image81.png"/></Relationships>
</file>

<file path=ppt/slides/_rels/slide7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2.xml"/><Relationship Id="rId1" Type="http://schemas.openxmlformats.org/officeDocument/2006/relationships/slideLayout" Target="../slideLayouts/slideLayout18.xml"/><Relationship Id="rId6" Type="http://schemas.openxmlformats.org/officeDocument/2006/relationships/image" Target="../media/image82.png"/><Relationship Id="rId5" Type="http://schemas.openxmlformats.org/officeDocument/2006/relationships/image" Target="../media/image85.png"/><Relationship Id="rId4" Type="http://schemas.openxmlformats.org/officeDocument/2006/relationships/image" Target="../media/image84.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33.xml"/><Relationship Id="rId5" Type="http://schemas.openxmlformats.org/officeDocument/2006/relationships/image" Target="../media/image20.png"/><Relationship Id="rId4" Type="http://schemas.openxmlformats.org/officeDocument/2006/relationships/image" Target="../media/image15.png"/></Relationships>
</file>

<file path=ppt/slides/_rels/slide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19.xml"/><Relationship Id="rId4" Type="http://schemas.openxmlformats.org/officeDocument/2006/relationships/image" Target="../media/image87.png"/></Relationships>
</file>

<file path=ppt/slides/_rels/slide82.xml.rels><?xml version="1.0" encoding="UTF-8" standalone="yes"?>
<Relationships xmlns="http://schemas.openxmlformats.org/package/2006/relationships"><Relationship Id="rId3" Type="http://schemas.openxmlformats.org/officeDocument/2006/relationships/hyperlink" Target="https://wits-za.zoom.us/meeting/register/k7Tixux8QhiI8uo20myMwA#/registration" TargetMode="External"/><Relationship Id="rId7" Type="http://schemas.openxmlformats.org/officeDocument/2006/relationships/image" Target="../media/image800.png"/><Relationship Id="rId2" Type="http://schemas.openxmlformats.org/officeDocument/2006/relationships/hyperlink" Target="https://docs.google.com/forms/d/e/1FAIpQLSenLFcq_DNGFsCV81VdsCdiao8AJbuH1gSfX5-FnYXg3XrqGw/viewform" TargetMode="External"/><Relationship Id="rId1" Type="http://schemas.openxmlformats.org/officeDocument/2006/relationships/slideLayout" Target="../slideLayouts/slideLayout19.xml"/><Relationship Id="rId6" Type="http://schemas.openxmlformats.org/officeDocument/2006/relationships/customXml" Target="../ink/ink1.xml"/><Relationship Id="rId5" Type="http://schemas.openxmlformats.org/officeDocument/2006/relationships/image" Target="../media/image1.png"/><Relationship Id="rId4" Type="http://schemas.openxmlformats.org/officeDocument/2006/relationships/hyperlink" Target="mailto:%23Dept-Info.SCIS@wits.ac.za" TargetMode="External"/></Relationships>
</file>

<file path=ppt/slides/_rels/slide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23.png"/><Relationship Id="rId5" Type="http://schemas.openxmlformats.org/officeDocument/2006/relationships/hyperlink" Target="https://www.menti.com/alwwuz6isgp2" TargetMode="Externa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0641D-E748-733B-1FD3-DD2EB16388F3}"/>
              </a:ext>
            </a:extLst>
          </p:cNvPr>
          <p:cNvSpPr>
            <a:spLocks noGrp="1"/>
          </p:cNvSpPr>
          <p:nvPr>
            <p:ph type="ctrTitle"/>
          </p:nvPr>
        </p:nvSpPr>
        <p:spPr>
          <a:xfrm>
            <a:off x="2923922" y="1828800"/>
            <a:ext cx="9144000" cy="1600200"/>
          </a:xfrm>
        </p:spPr>
        <p:txBody>
          <a:bodyPr anchor="t">
            <a:noAutofit/>
          </a:bodyPr>
          <a:lstStyle/>
          <a:p>
            <a:r>
              <a:rPr lang="en-GB" sz="4000"/>
              <a:t>Module 8</a:t>
            </a:r>
            <a:br>
              <a:rPr lang="en-GB" sz="3200"/>
            </a:br>
            <a:r>
              <a:rPr lang="en-GB" sz="3200"/>
              <a:t>Unlocking Research Funds: Mastering the Art of Finding Grants and Writing Winning Research Proposals </a:t>
            </a:r>
          </a:p>
        </p:txBody>
      </p:sp>
      <p:sp>
        <p:nvSpPr>
          <p:cNvPr id="3" name="Subtitle 2">
            <a:extLst>
              <a:ext uri="{FF2B5EF4-FFF2-40B4-BE49-F238E27FC236}">
                <a16:creationId xmlns:a16="http://schemas.microsoft.com/office/drawing/2014/main" id="{4439F161-6A9B-984A-F5ED-A3A73920A7DE}"/>
              </a:ext>
            </a:extLst>
          </p:cNvPr>
          <p:cNvSpPr>
            <a:spLocks noGrp="1"/>
          </p:cNvSpPr>
          <p:nvPr>
            <p:ph type="subTitle" idx="1"/>
          </p:nvPr>
        </p:nvSpPr>
        <p:spPr>
          <a:xfrm>
            <a:off x="2923922" y="3894247"/>
            <a:ext cx="9144000" cy="1992853"/>
          </a:xfrm>
        </p:spPr>
        <p:txBody>
          <a:bodyPr>
            <a:normAutofit/>
          </a:bodyPr>
          <a:lstStyle/>
          <a:p>
            <a:r>
              <a:rPr lang="en-GB" sz="2000" b="1"/>
              <a:t>Presenters: Ms Shirin Motala, Dr Bongiwe Mncwango, </a:t>
            </a:r>
          </a:p>
          <a:p>
            <a:r>
              <a:rPr lang="en-GB" sz="2000" b="1"/>
              <a:t>Dr Stewart Ngandu, Ms Nkateko Chauke &amp; Ms Nondumiso Masuku</a:t>
            </a:r>
          </a:p>
          <a:p>
            <a:r>
              <a:rPr lang="en-GB" sz="2000">
                <a:solidFill>
                  <a:schemeClr val="bg1"/>
                </a:solidFill>
              </a:rPr>
              <a:t>Human Sciences Research Council</a:t>
            </a:r>
          </a:p>
        </p:txBody>
      </p:sp>
      <p:sp>
        <p:nvSpPr>
          <p:cNvPr id="4" name="Subtitle 2">
            <a:extLst>
              <a:ext uri="{FF2B5EF4-FFF2-40B4-BE49-F238E27FC236}">
                <a16:creationId xmlns:a16="http://schemas.microsoft.com/office/drawing/2014/main" id="{1F44B4DD-F7F7-AB4F-2012-1FC8EA00C2E4}"/>
              </a:ext>
            </a:extLst>
          </p:cNvPr>
          <p:cNvSpPr txBox="1">
            <a:spLocks/>
          </p:cNvSpPr>
          <p:nvPr/>
        </p:nvSpPr>
        <p:spPr>
          <a:xfrm>
            <a:off x="5910565" y="5510904"/>
            <a:ext cx="3170713" cy="376196"/>
          </a:xfrm>
          <a:prstGeom prst="rect">
            <a:avLst/>
          </a:prstGeom>
        </p:spPr>
        <p:txBody>
          <a:bodyPr vert="horz" lIns="91440" tIns="45720" rIns="91440" bIns="45720" rtlCol="0">
            <a:normAutofit fontScale="85000" lnSpcReduction="10000"/>
          </a:bodyPr>
          <a:lstStyle>
            <a:lvl1pPr marL="0" indent="0" algn="ctr" defTabSz="914400" rtl="0" eaLnBrk="1" latinLnBrk="0" hangingPunct="1">
              <a:lnSpc>
                <a:spcPct val="90000"/>
              </a:lnSpc>
              <a:spcBef>
                <a:spcPts val="1000"/>
              </a:spcBef>
              <a:buFontTx/>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Tx/>
              <a:buNone/>
              <a:tabLst/>
              <a:defRPr/>
            </a:pPr>
            <a:r>
              <a:rPr kumimoji="0" lang="en-ZA" sz="2400" b="0" i="0" u="none" strike="noStrike" kern="1200" cap="none" spc="0" normalizeH="0" baseline="0" noProof="0">
                <a:ln>
                  <a:noFill/>
                </a:ln>
                <a:solidFill>
                  <a:prstClr val="white"/>
                </a:solidFill>
                <a:effectLst/>
                <a:uLnTx/>
                <a:uFillTx/>
                <a:latin typeface="Aptos" panose="02110004020202020204"/>
                <a:ea typeface="+mn-ea"/>
                <a:cs typeface="+mn-cs"/>
              </a:rPr>
              <a:t>28 July 2026 | 9:00 – 13:00</a:t>
            </a:r>
          </a:p>
        </p:txBody>
      </p:sp>
    </p:spTree>
    <p:extLst>
      <p:ext uri="{BB962C8B-B14F-4D97-AF65-F5344CB8AC3E}">
        <p14:creationId xmlns:p14="http://schemas.microsoft.com/office/powerpoint/2010/main" val="5008115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E2A4F"/>
        </a:solidFill>
        <a:effectLst/>
      </p:bgPr>
    </p:bg>
    <p:spTree>
      <p:nvGrpSpPr>
        <p:cNvPr id="1" name="">
          <a:extLst>
            <a:ext uri="{FF2B5EF4-FFF2-40B4-BE49-F238E27FC236}">
              <a16:creationId xmlns:a16="http://schemas.microsoft.com/office/drawing/2014/main" id="{EFDEC4FD-40BA-B2CC-6C5A-50C5F717FBD8}"/>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D54BC4BA-5204-3C73-319D-FECC5B1053F0}"/>
              </a:ext>
            </a:extLst>
          </p:cNvPr>
          <p:cNvSpPr/>
          <p:nvPr/>
        </p:nvSpPr>
        <p:spPr>
          <a:xfrm>
            <a:off x="7558881" y="1234440"/>
            <a:ext cx="4572000" cy="4572000"/>
          </a:xfrm>
          <a:prstGeom prst="ellipse">
            <a:avLst/>
          </a:prstGeom>
          <a:solidFill>
            <a:srgbClr val="0E2A4F">
              <a:alpha val="0"/>
            </a:srgbClr>
          </a:solidFill>
          <a:ln w="22225">
            <a:solidFill>
              <a:srgbClr val="16345F"/>
            </a:solidFill>
            <a:prstDash val="solid"/>
          </a:ln>
        </p:spPr>
        <p:txBody>
          <a:bodyPr/>
          <a:lstStyle/>
          <a:p>
            <a:endParaRPr lang="en-ZA">
              <a:solidFill>
                <a:prstClr val="black"/>
              </a:solidFill>
              <a:latin typeface="Calibri" panose="020F0502020204030204"/>
            </a:endParaRPr>
          </a:p>
        </p:txBody>
      </p:sp>
      <p:sp>
        <p:nvSpPr>
          <p:cNvPr id="3" name="Shape 1">
            <a:extLst>
              <a:ext uri="{FF2B5EF4-FFF2-40B4-BE49-F238E27FC236}">
                <a16:creationId xmlns:a16="http://schemas.microsoft.com/office/drawing/2014/main" id="{07333675-184F-D500-4956-BC6EF76C5FA1}"/>
              </a:ext>
            </a:extLst>
          </p:cNvPr>
          <p:cNvSpPr/>
          <p:nvPr/>
        </p:nvSpPr>
        <p:spPr>
          <a:xfrm>
            <a:off x="8162675" y="1874520"/>
            <a:ext cx="3291840" cy="3291840"/>
          </a:xfrm>
          <a:prstGeom prst="ellipse">
            <a:avLst/>
          </a:prstGeom>
          <a:solidFill>
            <a:srgbClr val="0E2A4F">
              <a:alpha val="0"/>
            </a:srgbClr>
          </a:solidFill>
          <a:ln w="22225">
            <a:solidFill>
              <a:srgbClr val="1C4373"/>
            </a:solidFill>
            <a:prstDash val="solid"/>
          </a:ln>
        </p:spPr>
        <p:txBody>
          <a:bodyPr/>
          <a:lstStyle/>
          <a:p>
            <a:endParaRPr lang="en-ZA">
              <a:solidFill>
                <a:prstClr val="black"/>
              </a:solidFill>
              <a:latin typeface="Calibri" panose="020F0502020204030204"/>
            </a:endParaRPr>
          </a:p>
        </p:txBody>
      </p:sp>
      <p:sp>
        <p:nvSpPr>
          <p:cNvPr id="4" name="Shape 2">
            <a:extLst>
              <a:ext uri="{FF2B5EF4-FFF2-40B4-BE49-F238E27FC236}">
                <a16:creationId xmlns:a16="http://schemas.microsoft.com/office/drawing/2014/main" id="{8BD47E61-B853-E281-26C8-7644DF08489A}"/>
              </a:ext>
            </a:extLst>
          </p:cNvPr>
          <p:cNvSpPr/>
          <p:nvPr/>
        </p:nvSpPr>
        <p:spPr>
          <a:xfrm>
            <a:off x="8747601" y="2331720"/>
            <a:ext cx="2286000" cy="2880360"/>
          </a:xfrm>
          <a:prstGeom prst="roundRect">
            <a:avLst>
              <a:gd name="adj" fmla="val 4000"/>
            </a:avLst>
          </a:prstGeom>
          <a:solidFill>
            <a:srgbClr val="1D3D6B"/>
          </a:solidFill>
          <a:ln w="12700">
            <a:solidFill>
              <a:srgbClr val="2A4E7E"/>
            </a:solidFill>
            <a:prstDash val="solid"/>
          </a:ln>
          <a:effectLst>
            <a:outerShdw blurRad="127000" dist="50800" dir="5400000" algn="bl" rotWithShape="0">
              <a:srgbClr val="05152B">
                <a:alpha val="50000"/>
              </a:srgbClr>
            </a:outerShdw>
          </a:effectLst>
        </p:spPr>
        <p:txBody>
          <a:bodyPr/>
          <a:lstStyle/>
          <a:p>
            <a:endParaRPr lang="en-ZA">
              <a:solidFill>
                <a:prstClr val="black"/>
              </a:solidFill>
              <a:latin typeface="Calibri" panose="020F0502020204030204"/>
            </a:endParaRPr>
          </a:p>
        </p:txBody>
      </p:sp>
      <p:sp>
        <p:nvSpPr>
          <p:cNvPr id="5" name="Shape 3">
            <a:extLst>
              <a:ext uri="{FF2B5EF4-FFF2-40B4-BE49-F238E27FC236}">
                <a16:creationId xmlns:a16="http://schemas.microsoft.com/office/drawing/2014/main" id="{1716546F-4CE3-1ACE-97DE-D13D1283B684}"/>
              </a:ext>
            </a:extLst>
          </p:cNvPr>
          <p:cNvSpPr/>
          <p:nvPr/>
        </p:nvSpPr>
        <p:spPr>
          <a:xfrm>
            <a:off x="9433401" y="2697480"/>
            <a:ext cx="2331720" cy="2880360"/>
          </a:xfrm>
          <a:prstGeom prst="roundRect">
            <a:avLst>
              <a:gd name="adj" fmla="val 3922"/>
            </a:avLst>
          </a:prstGeom>
          <a:solidFill>
            <a:srgbClr val="F5F8FC"/>
          </a:solidFill>
          <a:ln w="12700">
            <a:solidFill>
              <a:srgbClr val="FFFFFF"/>
            </a:solidFill>
            <a:prstDash val="solid"/>
          </a:ln>
          <a:effectLst>
            <a:outerShdw blurRad="152400" dist="63500" dir="5400000" algn="bl" rotWithShape="0">
              <a:srgbClr val="05152B">
                <a:alpha val="55000"/>
              </a:srgbClr>
            </a:outerShdw>
          </a:effectLst>
        </p:spPr>
        <p:txBody>
          <a:bodyPr/>
          <a:lstStyle/>
          <a:p>
            <a:endParaRPr lang="en-ZA">
              <a:solidFill>
                <a:prstClr val="black"/>
              </a:solidFill>
              <a:latin typeface="Calibri" panose="020F0502020204030204"/>
            </a:endParaRPr>
          </a:p>
        </p:txBody>
      </p:sp>
      <p:sp>
        <p:nvSpPr>
          <p:cNvPr id="6" name="Shape 4">
            <a:extLst>
              <a:ext uri="{FF2B5EF4-FFF2-40B4-BE49-F238E27FC236}">
                <a16:creationId xmlns:a16="http://schemas.microsoft.com/office/drawing/2014/main" id="{20364CB4-A7C2-0D62-094E-3DD6AB3A7D47}"/>
              </a:ext>
            </a:extLst>
          </p:cNvPr>
          <p:cNvSpPr/>
          <p:nvPr/>
        </p:nvSpPr>
        <p:spPr>
          <a:xfrm>
            <a:off x="9662001" y="2926080"/>
            <a:ext cx="457200" cy="457200"/>
          </a:xfrm>
          <a:prstGeom prst="roundRect">
            <a:avLst>
              <a:gd name="adj" fmla="val 16000"/>
            </a:avLst>
          </a:prstGeom>
          <a:solidFill>
            <a:srgbClr val="E0A526"/>
          </a:solidFill>
          <a:ln/>
        </p:spPr>
        <p:txBody>
          <a:bodyPr/>
          <a:lstStyle/>
          <a:p>
            <a:endParaRPr lang="en-ZA">
              <a:solidFill>
                <a:prstClr val="black"/>
              </a:solidFill>
              <a:latin typeface="Calibri" panose="020F0502020204030204"/>
            </a:endParaRPr>
          </a:p>
        </p:txBody>
      </p:sp>
      <p:pic>
        <p:nvPicPr>
          <p:cNvPr id="7" name="Image 0" descr="/home/claude/grantdoc.png">
            <a:extLst>
              <a:ext uri="{FF2B5EF4-FFF2-40B4-BE49-F238E27FC236}">
                <a16:creationId xmlns:a16="http://schemas.microsoft.com/office/drawing/2014/main" id="{17B1C46A-30DC-D172-613F-3006116D7563}"/>
              </a:ext>
            </a:extLst>
          </p:cNvPr>
          <p:cNvPicPr>
            <a:picLocks noChangeAspect="1"/>
          </p:cNvPicPr>
          <p:nvPr/>
        </p:nvPicPr>
        <p:blipFill>
          <a:blip r:embed="rId3"/>
          <a:stretch>
            <a:fillRect/>
          </a:stretch>
        </p:blipFill>
        <p:spPr>
          <a:xfrm>
            <a:off x="9735153" y="2990088"/>
            <a:ext cx="310896" cy="329184"/>
          </a:xfrm>
          <a:prstGeom prst="rect">
            <a:avLst/>
          </a:prstGeom>
        </p:spPr>
      </p:pic>
      <p:sp>
        <p:nvSpPr>
          <p:cNvPr id="8" name="Shape 5">
            <a:extLst>
              <a:ext uri="{FF2B5EF4-FFF2-40B4-BE49-F238E27FC236}">
                <a16:creationId xmlns:a16="http://schemas.microsoft.com/office/drawing/2014/main" id="{3FE9D432-87E0-7C68-B042-6339143C66FC}"/>
              </a:ext>
            </a:extLst>
          </p:cNvPr>
          <p:cNvSpPr/>
          <p:nvPr/>
        </p:nvSpPr>
        <p:spPr>
          <a:xfrm>
            <a:off x="10256361" y="3017520"/>
            <a:ext cx="1188720" cy="146304"/>
          </a:xfrm>
          <a:prstGeom prst="roundRect">
            <a:avLst>
              <a:gd name="adj" fmla="val 31250"/>
            </a:avLst>
          </a:prstGeom>
          <a:solidFill>
            <a:srgbClr val="1D3D6B"/>
          </a:solidFill>
          <a:ln/>
        </p:spPr>
        <p:txBody>
          <a:bodyPr/>
          <a:lstStyle/>
          <a:p>
            <a:endParaRPr lang="en-ZA">
              <a:solidFill>
                <a:prstClr val="black"/>
              </a:solidFill>
              <a:latin typeface="Calibri" panose="020F0502020204030204"/>
            </a:endParaRPr>
          </a:p>
        </p:txBody>
      </p:sp>
      <p:sp>
        <p:nvSpPr>
          <p:cNvPr id="9" name="Shape 6">
            <a:extLst>
              <a:ext uri="{FF2B5EF4-FFF2-40B4-BE49-F238E27FC236}">
                <a16:creationId xmlns:a16="http://schemas.microsoft.com/office/drawing/2014/main" id="{C8167F3A-1773-9785-263E-D21F7B3EB532}"/>
              </a:ext>
            </a:extLst>
          </p:cNvPr>
          <p:cNvSpPr/>
          <p:nvPr/>
        </p:nvSpPr>
        <p:spPr>
          <a:xfrm>
            <a:off x="10256361" y="3246120"/>
            <a:ext cx="777240" cy="100584"/>
          </a:xfrm>
          <a:prstGeom prst="roundRect">
            <a:avLst>
              <a:gd name="adj" fmla="val 45455"/>
            </a:avLst>
          </a:prstGeom>
          <a:solidFill>
            <a:srgbClr val="D6E0EC"/>
          </a:solidFill>
          <a:ln/>
        </p:spPr>
        <p:txBody>
          <a:bodyPr/>
          <a:lstStyle/>
          <a:p>
            <a:endParaRPr lang="en-ZA">
              <a:solidFill>
                <a:prstClr val="black"/>
              </a:solidFill>
              <a:latin typeface="Calibri" panose="020F0502020204030204"/>
            </a:endParaRPr>
          </a:p>
        </p:txBody>
      </p:sp>
      <p:sp>
        <p:nvSpPr>
          <p:cNvPr id="10" name="Shape 7">
            <a:extLst>
              <a:ext uri="{FF2B5EF4-FFF2-40B4-BE49-F238E27FC236}">
                <a16:creationId xmlns:a16="http://schemas.microsoft.com/office/drawing/2014/main" id="{5EE3ECB2-9C6A-FF12-EA4F-23C030AD0900}"/>
              </a:ext>
            </a:extLst>
          </p:cNvPr>
          <p:cNvSpPr/>
          <p:nvPr/>
        </p:nvSpPr>
        <p:spPr>
          <a:xfrm>
            <a:off x="9662001" y="3703320"/>
            <a:ext cx="1828800" cy="109728"/>
          </a:xfrm>
          <a:prstGeom prst="roundRect">
            <a:avLst>
              <a:gd name="adj" fmla="val 41667"/>
            </a:avLst>
          </a:prstGeom>
          <a:solidFill>
            <a:srgbClr val="D6E0EC"/>
          </a:solidFill>
          <a:ln/>
        </p:spPr>
        <p:txBody>
          <a:bodyPr/>
          <a:lstStyle/>
          <a:p>
            <a:endParaRPr lang="en-ZA">
              <a:solidFill>
                <a:prstClr val="black"/>
              </a:solidFill>
              <a:latin typeface="Calibri" panose="020F0502020204030204"/>
            </a:endParaRPr>
          </a:p>
        </p:txBody>
      </p:sp>
      <p:sp>
        <p:nvSpPr>
          <p:cNvPr id="11" name="Shape 8">
            <a:extLst>
              <a:ext uri="{FF2B5EF4-FFF2-40B4-BE49-F238E27FC236}">
                <a16:creationId xmlns:a16="http://schemas.microsoft.com/office/drawing/2014/main" id="{A15AFFB3-FB3A-5CE7-D663-EBA4BDF4297C}"/>
              </a:ext>
            </a:extLst>
          </p:cNvPr>
          <p:cNvSpPr/>
          <p:nvPr/>
        </p:nvSpPr>
        <p:spPr>
          <a:xfrm>
            <a:off x="9662001" y="3959352"/>
            <a:ext cx="1645920" cy="109728"/>
          </a:xfrm>
          <a:prstGeom prst="roundRect">
            <a:avLst>
              <a:gd name="adj" fmla="val 41667"/>
            </a:avLst>
          </a:prstGeom>
          <a:solidFill>
            <a:srgbClr val="D6E0EC"/>
          </a:solidFill>
          <a:ln/>
        </p:spPr>
        <p:txBody>
          <a:bodyPr/>
          <a:lstStyle/>
          <a:p>
            <a:endParaRPr lang="en-ZA">
              <a:solidFill>
                <a:prstClr val="black"/>
              </a:solidFill>
              <a:latin typeface="Calibri" panose="020F0502020204030204"/>
            </a:endParaRPr>
          </a:p>
        </p:txBody>
      </p:sp>
      <p:sp>
        <p:nvSpPr>
          <p:cNvPr id="12" name="Shape 9">
            <a:extLst>
              <a:ext uri="{FF2B5EF4-FFF2-40B4-BE49-F238E27FC236}">
                <a16:creationId xmlns:a16="http://schemas.microsoft.com/office/drawing/2014/main" id="{55747FE2-C542-E31C-5A5E-1A2E28CE19EE}"/>
              </a:ext>
            </a:extLst>
          </p:cNvPr>
          <p:cNvSpPr/>
          <p:nvPr/>
        </p:nvSpPr>
        <p:spPr>
          <a:xfrm>
            <a:off x="9662001" y="4215384"/>
            <a:ext cx="1828800" cy="109728"/>
          </a:xfrm>
          <a:prstGeom prst="roundRect">
            <a:avLst>
              <a:gd name="adj" fmla="val 41667"/>
            </a:avLst>
          </a:prstGeom>
          <a:solidFill>
            <a:srgbClr val="D6E0EC"/>
          </a:solidFill>
          <a:ln/>
        </p:spPr>
        <p:txBody>
          <a:bodyPr/>
          <a:lstStyle/>
          <a:p>
            <a:endParaRPr lang="en-ZA">
              <a:solidFill>
                <a:prstClr val="black"/>
              </a:solidFill>
              <a:latin typeface="Calibri" panose="020F0502020204030204"/>
            </a:endParaRPr>
          </a:p>
        </p:txBody>
      </p:sp>
      <p:sp>
        <p:nvSpPr>
          <p:cNvPr id="13" name="Shape 10">
            <a:extLst>
              <a:ext uri="{FF2B5EF4-FFF2-40B4-BE49-F238E27FC236}">
                <a16:creationId xmlns:a16="http://schemas.microsoft.com/office/drawing/2014/main" id="{10F32BC5-EEAA-667C-6A7C-873825366561}"/>
              </a:ext>
            </a:extLst>
          </p:cNvPr>
          <p:cNvSpPr/>
          <p:nvPr/>
        </p:nvSpPr>
        <p:spPr>
          <a:xfrm>
            <a:off x="9662001" y="4471416"/>
            <a:ext cx="1051560" cy="109728"/>
          </a:xfrm>
          <a:prstGeom prst="roundRect">
            <a:avLst>
              <a:gd name="adj" fmla="val 41667"/>
            </a:avLst>
          </a:prstGeom>
          <a:solidFill>
            <a:srgbClr val="E0A526"/>
          </a:solidFill>
          <a:ln/>
        </p:spPr>
        <p:txBody>
          <a:bodyPr/>
          <a:lstStyle/>
          <a:p>
            <a:endParaRPr lang="en-ZA">
              <a:solidFill>
                <a:prstClr val="black"/>
              </a:solidFill>
              <a:latin typeface="Calibri" panose="020F0502020204030204"/>
            </a:endParaRPr>
          </a:p>
        </p:txBody>
      </p:sp>
      <p:pic>
        <p:nvPicPr>
          <p:cNvPr id="14" name="Image 1" descr="/home/claude/magnifier.png">
            <a:extLst>
              <a:ext uri="{FF2B5EF4-FFF2-40B4-BE49-F238E27FC236}">
                <a16:creationId xmlns:a16="http://schemas.microsoft.com/office/drawing/2014/main" id="{191A02B3-DF10-BDF8-0B09-9708178057D3}"/>
              </a:ext>
            </a:extLst>
          </p:cNvPr>
          <p:cNvPicPr>
            <a:picLocks noChangeAspect="1"/>
          </p:cNvPicPr>
          <p:nvPr/>
        </p:nvPicPr>
        <p:blipFill>
          <a:blip r:embed="rId4"/>
          <a:stretch>
            <a:fillRect/>
          </a:stretch>
        </p:blipFill>
        <p:spPr>
          <a:xfrm>
            <a:off x="10256361" y="4160520"/>
            <a:ext cx="1600200" cy="1600200"/>
          </a:xfrm>
          <a:prstGeom prst="rect">
            <a:avLst/>
          </a:prstGeom>
        </p:spPr>
      </p:pic>
      <p:sp>
        <p:nvSpPr>
          <p:cNvPr id="16" name="Text 12">
            <a:extLst>
              <a:ext uri="{FF2B5EF4-FFF2-40B4-BE49-F238E27FC236}">
                <a16:creationId xmlns:a16="http://schemas.microsoft.com/office/drawing/2014/main" id="{4979895E-508A-EB81-28E0-1247B18B123F}"/>
              </a:ext>
            </a:extLst>
          </p:cNvPr>
          <p:cNvSpPr/>
          <p:nvPr/>
        </p:nvSpPr>
        <p:spPr>
          <a:xfrm>
            <a:off x="381318" y="234123"/>
            <a:ext cx="7803129" cy="1023258"/>
          </a:xfrm>
          <a:prstGeom prst="rect">
            <a:avLst/>
          </a:prstGeom>
          <a:noFill/>
          <a:ln/>
        </p:spPr>
        <p:txBody>
          <a:bodyPr wrap="square" lIns="91440" tIns="45720" rIns="91440" bIns="45720" rtlCol="0" anchor="ctr"/>
          <a:lstStyle/>
          <a:p>
            <a:pPr>
              <a:lnSpc>
                <a:spcPct val="98000"/>
              </a:lnSpc>
            </a:pPr>
            <a:r>
              <a:rPr lang="en-US" sz="4000" b="1" dirty="0">
                <a:solidFill>
                  <a:srgbClr val="FFFFFF"/>
                </a:solidFill>
                <a:latin typeface="Cambria"/>
                <a:ea typeface="Cambria"/>
              </a:rPr>
              <a:t>Menti </a:t>
            </a:r>
            <a:r>
              <a:rPr lang="en-US" sz="4000" b="1" dirty="0" err="1">
                <a:solidFill>
                  <a:srgbClr val="FFFFFF"/>
                </a:solidFill>
                <a:latin typeface="Cambria"/>
                <a:ea typeface="Cambria"/>
              </a:rPr>
              <a:t>Exercis</a:t>
            </a:r>
            <a:r>
              <a:rPr lang="en-US" sz="4000" b="1">
                <a:solidFill>
                  <a:srgbClr val="FFFFFF"/>
                </a:solidFill>
                <a:latin typeface="Cambria"/>
                <a:ea typeface="Cambria"/>
              </a:rPr>
              <a:t>e Results</a:t>
            </a:r>
            <a:endParaRPr lang="en-US" sz="4000" b="1" dirty="0">
              <a:solidFill>
                <a:srgbClr val="FFFFFF"/>
              </a:solidFill>
              <a:latin typeface="Cambria"/>
              <a:ea typeface="Cambria"/>
            </a:endParaRPr>
          </a:p>
        </p:txBody>
      </p:sp>
      <p:sp>
        <p:nvSpPr>
          <p:cNvPr id="17" name="Text 13">
            <a:extLst>
              <a:ext uri="{FF2B5EF4-FFF2-40B4-BE49-F238E27FC236}">
                <a16:creationId xmlns:a16="http://schemas.microsoft.com/office/drawing/2014/main" id="{6961D921-7DE1-1771-782D-940FA0E4B261}"/>
              </a:ext>
            </a:extLst>
          </p:cNvPr>
          <p:cNvSpPr/>
          <p:nvPr/>
        </p:nvSpPr>
        <p:spPr>
          <a:xfrm>
            <a:off x="700881" y="4434840"/>
            <a:ext cx="6126480" cy="914400"/>
          </a:xfrm>
          <a:prstGeom prst="rect">
            <a:avLst/>
          </a:prstGeom>
          <a:noFill/>
          <a:ln/>
        </p:spPr>
        <p:txBody>
          <a:bodyPr wrap="square" rtlCol="0" anchor="ctr"/>
          <a:lstStyle/>
          <a:p>
            <a:pPr>
              <a:lnSpc>
                <a:spcPct val="115000"/>
              </a:lnSpc>
            </a:pPr>
            <a:endParaRPr lang="en-US" sz="1900">
              <a:solidFill>
                <a:prstClr val="black"/>
              </a:solidFill>
              <a:latin typeface="Calibri" panose="020F0502020204030204"/>
            </a:endParaRPr>
          </a:p>
        </p:txBody>
      </p:sp>
      <p:pic>
        <p:nvPicPr>
          <p:cNvPr id="15" name="Picture 14">
            <a:extLst>
              <a:ext uri="{FF2B5EF4-FFF2-40B4-BE49-F238E27FC236}">
                <a16:creationId xmlns:a16="http://schemas.microsoft.com/office/drawing/2014/main" id="{30BD34F0-5FB0-F226-6BB3-605309E16D6E}"/>
              </a:ext>
            </a:extLst>
          </p:cNvPr>
          <p:cNvPicPr>
            <a:picLocks noChangeAspect="1"/>
          </p:cNvPicPr>
          <p:nvPr/>
        </p:nvPicPr>
        <p:blipFill>
          <a:blip r:embed="rId5"/>
          <a:stretch>
            <a:fillRect/>
          </a:stretch>
        </p:blipFill>
        <p:spPr>
          <a:xfrm>
            <a:off x="185270" y="1255486"/>
            <a:ext cx="9071004" cy="5152572"/>
          </a:xfrm>
          <a:prstGeom prst="rect">
            <a:avLst/>
          </a:prstGeom>
        </p:spPr>
      </p:pic>
    </p:spTree>
    <p:extLst>
      <p:ext uri="{BB962C8B-B14F-4D97-AF65-F5344CB8AC3E}">
        <p14:creationId xmlns:p14="http://schemas.microsoft.com/office/powerpoint/2010/main" val="13205143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E2A4F"/>
        </a:solidFill>
        <a:effectLst/>
      </p:bgPr>
    </p:bg>
    <p:spTree>
      <p:nvGrpSpPr>
        <p:cNvPr id="1" name="">
          <a:extLst>
            <a:ext uri="{FF2B5EF4-FFF2-40B4-BE49-F238E27FC236}">
              <a16:creationId xmlns:a16="http://schemas.microsoft.com/office/drawing/2014/main" id="{DA28C9E0-C050-A06E-8687-02ED9010D103}"/>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865EC55F-C8FD-88CB-B08F-F34D585BD2AC}"/>
              </a:ext>
            </a:extLst>
          </p:cNvPr>
          <p:cNvSpPr/>
          <p:nvPr/>
        </p:nvSpPr>
        <p:spPr>
          <a:xfrm>
            <a:off x="7558881" y="1234440"/>
            <a:ext cx="4572000" cy="4572000"/>
          </a:xfrm>
          <a:prstGeom prst="ellipse">
            <a:avLst/>
          </a:prstGeom>
          <a:solidFill>
            <a:srgbClr val="0E2A4F">
              <a:alpha val="0"/>
            </a:srgbClr>
          </a:solidFill>
          <a:ln w="22225">
            <a:solidFill>
              <a:srgbClr val="16345F"/>
            </a:solidFill>
            <a:prstDash val="solid"/>
          </a:ln>
        </p:spPr>
        <p:txBody>
          <a:bodyPr/>
          <a:lstStyle/>
          <a:p>
            <a:endParaRPr lang="en-ZA">
              <a:solidFill>
                <a:prstClr val="black"/>
              </a:solidFill>
              <a:latin typeface="Calibri" panose="020F0502020204030204"/>
            </a:endParaRPr>
          </a:p>
        </p:txBody>
      </p:sp>
      <p:sp>
        <p:nvSpPr>
          <p:cNvPr id="3" name="Shape 1">
            <a:extLst>
              <a:ext uri="{FF2B5EF4-FFF2-40B4-BE49-F238E27FC236}">
                <a16:creationId xmlns:a16="http://schemas.microsoft.com/office/drawing/2014/main" id="{F5BB7703-A98D-AAA3-F9A1-B61F60E97D6B}"/>
              </a:ext>
            </a:extLst>
          </p:cNvPr>
          <p:cNvSpPr/>
          <p:nvPr/>
        </p:nvSpPr>
        <p:spPr>
          <a:xfrm>
            <a:off x="8162675" y="1874520"/>
            <a:ext cx="3291840" cy="3291840"/>
          </a:xfrm>
          <a:prstGeom prst="ellipse">
            <a:avLst/>
          </a:prstGeom>
          <a:solidFill>
            <a:srgbClr val="0E2A4F">
              <a:alpha val="0"/>
            </a:srgbClr>
          </a:solidFill>
          <a:ln w="22225">
            <a:solidFill>
              <a:srgbClr val="1C4373"/>
            </a:solidFill>
            <a:prstDash val="solid"/>
          </a:ln>
        </p:spPr>
        <p:txBody>
          <a:bodyPr/>
          <a:lstStyle/>
          <a:p>
            <a:endParaRPr lang="en-ZA">
              <a:solidFill>
                <a:prstClr val="black"/>
              </a:solidFill>
              <a:latin typeface="Calibri" panose="020F0502020204030204"/>
            </a:endParaRPr>
          </a:p>
        </p:txBody>
      </p:sp>
      <p:sp>
        <p:nvSpPr>
          <p:cNvPr id="6" name="Shape 4">
            <a:extLst>
              <a:ext uri="{FF2B5EF4-FFF2-40B4-BE49-F238E27FC236}">
                <a16:creationId xmlns:a16="http://schemas.microsoft.com/office/drawing/2014/main" id="{26FB4684-00C7-AA46-5373-677E450869EA}"/>
              </a:ext>
            </a:extLst>
          </p:cNvPr>
          <p:cNvSpPr/>
          <p:nvPr/>
        </p:nvSpPr>
        <p:spPr>
          <a:xfrm>
            <a:off x="9662001" y="2926080"/>
            <a:ext cx="457200" cy="457200"/>
          </a:xfrm>
          <a:prstGeom prst="roundRect">
            <a:avLst>
              <a:gd name="adj" fmla="val 16000"/>
            </a:avLst>
          </a:prstGeom>
          <a:solidFill>
            <a:srgbClr val="E0A526"/>
          </a:solidFill>
          <a:ln/>
        </p:spPr>
        <p:txBody>
          <a:bodyPr/>
          <a:lstStyle/>
          <a:p>
            <a:endParaRPr lang="en-ZA">
              <a:solidFill>
                <a:prstClr val="black"/>
              </a:solidFill>
              <a:latin typeface="Calibri" panose="020F0502020204030204"/>
            </a:endParaRPr>
          </a:p>
        </p:txBody>
      </p:sp>
      <p:pic>
        <p:nvPicPr>
          <p:cNvPr id="7" name="Image 0" descr="/home/claude/grantdoc.png">
            <a:extLst>
              <a:ext uri="{FF2B5EF4-FFF2-40B4-BE49-F238E27FC236}">
                <a16:creationId xmlns:a16="http://schemas.microsoft.com/office/drawing/2014/main" id="{4815389E-7304-253D-1F43-1E8814FDD456}"/>
              </a:ext>
            </a:extLst>
          </p:cNvPr>
          <p:cNvPicPr>
            <a:picLocks noChangeAspect="1"/>
          </p:cNvPicPr>
          <p:nvPr/>
        </p:nvPicPr>
        <p:blipFill>
          <a:blip r:embed="rId3"/>
          <a:stretch>
            <a:fillRect/>
          </a:stretch>
        </p:blipFill>
        <p:spPr>
          <a:xfrm>
            <a:off x="9735153" y="2990088"/>
            <a:ext cx="310896" cy="329184"/>
          </a:xfrm>
          <a:prstGeom prst="rect">
            <a:avLst/>
          </a:prstGeom>
        </p:spPr>
      </p:pic>
      <p:sp>
        <p:nvSpPr>
          <p:cNvPr id="8" name="Shape 5">
            <a:extLst>
              <a:ext uri="{FF2B5EF4-FFF2-40B4-BE49-F238E27FC236}">
                <a16:creationId xmlns:a16="http://schemas.microsoft.com/office/drawing/2014/main" id="{DC21C60D-307D-EE8D-BA87-18CE82A51968}"/>
              </a:ext>
            </a:extLst>
          </p:cNvPr>
          <p:cNvSpPr/>
          <p:nvPr/>
        </p:nvSpPr>
        <p:spPr>
          <a:xfrm>
            <a:off x="10256361" y="3017520"/>
            <a:ext cx="1188720" cy="146304"/>
          </a:xfrm>
          <a:prstGeom prst="roundRect">
            <a:avLst>
              <a:gd name="adj" fmla="val 31250"/>
            </a:avLst>
          </a:prstGeom>
          <a:solidFill>
            <a:srgbClr val="1D3D6B"/>
          </a:solidFill>
          <a:ln/>
        </p:spPr>
        <p:txBody>
          <a:bodyPr/>
          <a:lstStyle/>
          <a:p>
            <a:endParaRPr lang="en-ZA">
              <a:solidFill>
                <a:prstClr val="black"/>
              </a:solidFill>
              <a:latin typeface="Calibri" panose="020F0502020204030204"/>
            </a:endParaRPr>
          </a:p>
        </p:txBody>
      </p:sp>
      <p:sp>
        <p:nvSpPr>
          <p:cNvPr id="9" name="Shape 6">
            <a:extLst>
              <a:ext uri="{FF2B5EF4-FFF2-40B4-BE49-F238E27FC236}">
                <a16:creationId xmlns:a16="http://schemas.microsoft.com/office/drawing/2014/main" id="{27FE0152-CA46-1101-1311-6CE3AFB10E16}"/>
              </a:ext>
            </a:extLst>
          </p:cNvPr>
          <p:cNvSpPr/>
          <p:nvPr/>
        </p:nvSpPr>
        <p:spPr>
          <a:xfrm>
            <a:off x="10256361" y="3246120"/>
            <a:ext cx="777240" cy="100584"/>
          </a:xfrm>
          <a:prstGeom prst="roundRect">
            <a:avLst>
              <a:gd name="adj" fmla="val 45455"/>
            </a:avLst>
          </a:prstGeom>
          <a:solidFill>
            <a:srgbClr val="D6E0EC"/>
          </a:solidFill>
          <a:ln/>
        </p:spPr>
        <p:txBody>
          <a:bodyPr/>
          <a:lstStyle/>
          <a:p>
            <a:endParaRPr lang="en-ZA">
              <a:solidFill>
                <a:prstClr val="black"/>
              </a:solidFill>
              <a:latin typeface="Calibri" panose="020F0502020204030204"/>
            </a:endParaRPr>
          </a:p>
        </p:txBody>
      </p:sp>
      <p:sp>
        <p:nvSpPr>
          <p:cNvPr id="10" name="Shape 7">
            <a:extLst>
              <a:ext uri="{FF2B5EF4-FFF2-40B4-BE49-F238E27FC236}">
                <a16:creationId xmlns:a16="http://schemas.microsoft.com/office/drawing/2014/main" id="{B096CFBE-CB89-92AA-6A7B-4A95CF6BA251}"/>
              </a:ext>
            </a:extLst>
          </p:cNvPr>
          <p:cNvSpPr/>
          <p:nvPr/>
        </p:nvSpPr>
        <p:spPr>
          <a:xfrm>
            <a:off x="9662001" y="3703320"/>
            <a:ext cx="1828800" cy="109728"/>
          </a:xfrm>
          <a:prstGeom prst="roundRect">
            <a:avLst>
              <a:gd name="adj" fmla="val 41667"/>
            </a:avLst>
          </a:prstGeom>
          <a:solidFill>
            <a:srgbClr val="D6E0EC"/>
          </a:solidFill>
          <a:ln/>
        </p:spPr>
        <p:txBody>
          <a:bodyPr/>
          <a:lstStyle/>
          <a:p>
            <a:endParaRPr lang="en-ZA">
              <a:solidFill>
                <a:prstClr val="black"/>
              </a:solidFill>
              <a:latin typeface="Calibri" panose="020F0502020204030204"/>
            </a:endParaRPr>
          </a:p>
        </p:txBody>
      </p:sp>
      <p:sp>
        <p:nvSpPr>
          <p:cNvPr id="11" name="Shape 8">
            <a:extLst>
              <a:ext uri="{FF2B5EF4-FFF2-40B4-BE49-F238E27FC236}">
                <a16:creationId xmlns:a16="http://schemas.microsoft.com/office/drawing/2014/main" id="{9AA5A45E-892D-4CB9-DD7A-B0B7A7C31D56}"/>
              </a:ext>
            </a:extLst>
          </p:cNvPr>
          <p:cNvSpPr/>
          <p:nvPr/>
        </p:nvSpPr>
        <p:spPr>
          <a:xfrm>
            <a:off x="9662001" y="3959352"/>
            <a:ext cx="1645920" cy="109728"/>
          </a:xfrm>
          <a:prstGeom prst="roundRect">
            <a:avLst>
              <a:gd name="adj" fmla="val 41667"/>
            </a:avLst>
          </a:prstGeom>
          <a:solidFill>
            <a:srgbClr val="D6E0EC"/>
          </a:solidFill>
          <a:ln/>
        </p:spPr>
        <p:txBody>
          <a:bodyPr/>
          <a:lstStyle/>
          <a:p>
            <a:endParaRPr lang="en-ZA">
              <a:solidFill>
                <a:prstClr val="black"/>
              </a:solidFill>
              <a:latin typeface="Calibri" panose="020F0502020204030204"/>
            </a:endParaRPr>
          </a:p>
        </p:txBody>
      </p:sp>
      <p:sp>
        <p:nvSpPr>
          <p:cNvPr id="12" name="Shape 9">
            <a:extLst>
              <a:ext uri="{FF2B5EF4-FFF2-40B4-BE49-F238E27FC236}">
                <a16:creationId xmlns:a16="http://schemas.microsoft.com/office/drawing/2014/main" id="{D8F7B7B6-BDD0-7A37-434D-8F2ADB379E33}"/>
              </a:ext>
            </a:extLst>
          </p:cNvPr>
          <p:cNvSpPr/>
          <p:nvPr/>
        </p:nvSpPr>
        <p:spPr>
          <a:xfrm>
            <a:off x="9662001" y="4215384"/>
            <a:ext cx="1828800" cy="109728"/>
          </a:xfrm>
          <a:prstGeom prst="roundRect">
            <a:avLst>
              <a:gd name="adj" fmla="val 41667"/>
            </a:avLst>
          </a:prstGeom>
          <a:solidFill>
            <a:srgbClr val="D6E0EC"/>
          </a:solidFill>
          <a:ln/>
        </p:spPr>
        <p:txBody>
          <a:bodyPr/>
          <a:lstStyle/>
          <a:p>
            <a:endParaRPr lang="en-ZA">
              <a:solidFill>
                <a:prstClr val="black"/>
              </a:solidFill>
              <a:latin typeface="Calibri" panose="020F0502020204030204"/>
            </a:endParaRPr>
          </a:p>
        </p:txBody>
      </p:sp>
      <p:sp>
        <p:nvSpPr>
          <p:cNvPr id="13" name="Shape 10">
            <a:extLst>
              <a:ext uri="{FF2B5EF4-FFF2-40B4-BE49-F238E27FC236}">
                <a16:creationId xmlns:a16="http://schemas.microsoft.com/office/drawing/2014/main" id="{A867FE4D-AEB1-5D99-5FF9-239872A17647}"/>
              </a:ext>
            </a:extLst>
          </p:cNvPr>
          <p:cNvSpPr/>
          <p:nvPr/>
        </p:nvSpPr>
        <p:spPr>
          <a:xfrm>
            <a:off x="9662001" y="4471416"/>
            <a:ext cx="1051560" cy="109728"/>
          </a:xfrm>
          <a:prstGeom prst="roundRect">
            <a:avLst>
              <a:gd name="adj" fmla="val 41667"/>
            </a:avLst>
          </a:prstGeom>
          <a:solidFill>
            <a:srgbClr val="E0A526"/>
          </a:solidFill>
          <a:ln/>
        </p:spPr>
        <p:txBody>
          <a:bodyPr/>
          <a:lstStyle/>
          <a:p>
            <a:endParaRPr lang="en-ZA">
              <a:solidFill>
                <a:prstClr val="black"/>
              </a:solidFill>
              <a:latin typeface="Calibri" panose="020F0502020204030204"/>
            </a:endParaRPr>
          </a:p>
        </p:txBody>
      </p:sp>
      <p:sp>
        <p:nvSpPr>
          <p:cNvPr id="16" name="Text 12">
            <a:extLst>
              <a:ext uri="{FF2B5EF4-FFF2-40B4-BE49-F238E27FC236}">
                <a16:creationId xmlns:a16="http://schemas.microsoft.com/office/drawing/2014/main" id="{31747A9A-138E-078C-8A60-E4D366A7726F}"/>
              </a:ext>
            </a:extLst>
          </p:cNvPr>
          <p:cNvSpPr/>
          <p:nvPr/>
        </p:nvSpPr>
        <p:spPr>
          <a:xfrm>
            <a:off x="381318" y="234123"/>
            <a:ext cx="7817643" cy="1284515"/>
          </a:xfrm>
          <a:prstGeom prst="rect">
            <a:avLst/>
          </a:prstGeom>
          <a:noFill/>
          <a:ln/>
        </p:spPr>
        <p:txBody>
          <a:bodyPr wrap="square" lIns="91440" tIns="45720" rIns="91440" bIns="45720" rtlCol="0" anchor="ctr"/>
          <a:lstStyle/>
          <a:p>
            <a:pPr>
              <a:lnSpc>
                <a:spcPct val="98000"/>
              </a:lnSpc>
            </a:pPr>
            <a:r>
              <a:rPr lang="en-US" sz="4000" b="1">
                <a:solidFill>
                  <a:srgbClr val="FFFFFF"/>
                </a:solidFill>
                <a:latin typeface="Cambria"/>
                <a:ea typeface="Cambria"/>
              </a:rPr>
              <a:t>Menti Exercise Results</a:t>
            </a:r>
            <a:endParaRPr lang="en-US" sz="4000" b="1" dirty="0">
              <a:solidFill>
                <a:srgbClr val="FFFFFF"/>
              </a:solidFill>
              <a:latin typeface="Cambria"/>
              <a:ea typeface="Cambria"/>
            </a:endParaRPr>
          </a:p>
        </p:txBody>
      </p:sp>
      <p:sp>
        <p:nvSpPr>
          <p:cNvPr id="17" name="Text 13">
            <a:extLst>
              <a:ext uri="{FF2B5EF4-FFF2-40B4-BE49-F238E27FC236}">
                <a16:creationId xmlns:a16="http://schemas.microsoft.com/office/drawing/2014/main" id="{49C6DADE-4855-CC0A-B181-5FB5C5FF35B7}"/>
              </a:ext>
            </a:extLst>
          </p:cNvPr>
          <p:cNvSpPr/>
          <p:nvPr/>
        </p:nvSpPr>
        <p:spPr>
          <a:xfrm>
            <a:off x="700881" y="4434840"/>
            <a:ext cx="6126480" cy="914400"/>
          </a:xfrm>
          <a:prstGeom prst="rect">
            <a:avLst/>
          </a:prstGeom>
          <a:noFill/>
          <a:ln/>
        </p:spPr>
        <p:txBody>
          <a:bodyPr wrap="square" rtlCol="0" anchor="ctr"/>
          <a:lstStyle/>
          <a:p>
            <a:pPr>
              <a:lnSpc>
                <a:spcPct val="115000"/>
              </a:lnSpc>
            </a:pPr>
            <a:endParaRPr lang="en-US" sz="1900">
              <a:solidFill>
                <a:prstClr val="black"/>
              </a:solidFill>
              <a:latin typeface="Calibri" panose="020F0502020204030204"/>
            </a:endParaRPr>
          </a:p>
        </p:txBody>
      </p:sp>
      <p:pic>
        <p:nvPicPr>
          <p:cNvPr id="18" name="Picture 17">
            <a:extLst>
              <a:ext uri="{FF2B5EF4-FFF2-40B4-BE49-F238E27FC236}">
                <a16:creationId xmlns:a16="http://schemas.microsoft.com/office/drawing/2014/main" id="{97E6B2B5-B0AD-0CA7-F743-A0F2F7B80FC9}"/>
              </a:ext>
            </a:extLst>
          </p:cNvPr>
          <p:cNvPicPr>
            <a:picLocks noChangeAspect="1"/>
          </p:cNvPicPr>
          <p:nvPr/>
        </p:nvPicPr>
        <p:blipFill>
          <a:blip r:embed="rId4"/>
          <a:stretch>
            <a:fillRect/>
          </a:stretch>
        </p:blipFill>
        <p:spPr>
          <a:xfrm>
            <a:off x="381213" y="1139371"/>
            <a:ext cx="9920090" cy="5646058"/>
          </a:xfrm>
          <a:prstGeom prst="rect">
            <a:avLst/>
          </a:prstGeom>
        </p:spPr>
      </p:pic>
    </p:spTree>
    <p:extLst>
      <p:ext uri="{BB962C8B-B14F-4D97-AF65-F5344CB8AC3E}">
        <p14:creationId xmlns:p14="http://schemas.microsoft.com/office/powerpoint/2010/main" val="2632102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E2A4F"/>
        </a:solidFill>
        <a:effectLst/>
      </p:bgPr>
    </p:bg>
    <p:spTree>
      <p:nvGrpSpPr>
        <p:cNvPr id="1" name="">
          <a:extLst>
            <a:ext uri="{FF2B5EF4-FFF2-40B4-BE49-F238E27FC236}">
              <a16:creationId xmlns:a16="http://schemas.microsoft.com/office/drawing/2014/main" id="{60AE5682-D009-0BFC-8B94-32C835D0FC16}"/>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CE9DABE5-CB8B-0927-78D8-872A5FDBBC8D}"/>
              </a:ext>
            </a:extLst>
          </p:cNvPr>
          <p:cNvSpPr/>
          <p:nvPr/>
        </p:nvSpPr>
        <p:spPr>
          <a:xfrm>
            <a:off x="7558881" y="1234440"/>
            <a:ext cx="4572000" cy="4572000"/>
          </a:xfrm>
          <a:prstGeom prst="ellipse">
            <a:avLst/>
          </a:prstGeom>
          <a:solidFill>
            <a:srgbClr val="0E2A4F">
              <a:alpha val="0"/>
            </a:srgbClr>
          </a:solidFill>
          <a:ln w="22225">
            <a:solidFill>
              <a:srgbClr val="16345F"/>
            </a:solidFill>
            <a:prstDash val="solid"/>
          </a:ln>
        </p:spPr>
        <p:txBody>
          <a:bodyPr/>
          <a:lstStyle/>
          <a:p>
            <a:endParaRPr lang="en-ZA">
              <a:solidFill>
                <a:prstClr val="black"/>
              </a:solidFill>
              <a:latin typeface="Calibri" panose="020F0502020204030204"/>
            </a:endParaRPr>
          </a:p>
        </p:txBody>
      </p:sp>
      <p:sp>
        <p:nvSpPr>
          <p:cNvPr id="3" name="Shape 1">
            <a:extLst>
              <a:ext uri="{FF2B5EF4-FFF2-40B4-BE49-F238E27FC236}">
                <a16:creationId xmlns:a16="http://schemas.microsoft.com/office/drawing/2014/main" id="{CB11A904-08F1-C3AD-B41D-21287E0F4F3D}"/>
              </a:ext>
            </a:extLst>
          </p:cNvPr>
          <p:cNvSpPr/>
          <p:nvPr/>
        </p:nvSpPr>
        <p:spPr>
          <a:xfrm>
            <a:off x="8162675" y="1874520"/>
            <a:ext cx="3291840" cy="3291840"/>
          </a:xfrm>
          <a:prstGeom prst="ellipse">
            <a:avLst/>
          </a:prstGeom>
          <a:solidFill>
            <a:srgbClr val="0E2A4F">
              <a:alpha val="0"/>
            </a:srgbClr>
          </a:solidFill>
          <a:ln w="22225">
            <a:solidFill>
              <a:srgbClr val="1C4373"/>
            </a:solidFill>
            <a:prstDash val="solid"/>
          </a:ln>
        </p:spPr>
        <p:txBody>
          <a:bodyPr/>
          <a:lstStyle/>
          <a:p>
            <a:endParaRPr lang="en-ZA">
              <a:solidFill>
                <a:prstClr val="black"/>
              </a:solidFill>
              <a:latin typeface="Calibri" panose="020F0502020204030204"/>
            </a:endParaRPr>
          </a:p>
        </p:txBody>
      </p:sp>
      <p:sp>
        <p:nvSpPr>
          <p:cNvPr id="6" name="Shape 4">
            <a:extLst>
              <a:ext uri="{FF2B5EF4-FFF2-40B4-BE49-F238E27FC236}">
                <a16:creationId xmlns:a16="http://schemas.microsoft.com/office/drawing/2014/main" id="{AD843FE3-D902-1EEE-2F02-BC67A499433E}"/>
              </a:ext>
            </a:extLst>
          </p:cNvPr>
          <p:cNvSpPr/>
          <p:nvPr/>
        </p:nvSpPr>
        <p:spPr>
          <a:xfrm>
            <a:off x="9662001" y="2926080"/>
            <a:ext cx="457200" cy="457200"/>
          </a:xfrm>
          <a:prstGeom prst="roundRect">
            <a:avLst>
              <a:gd name="adj" fmla="val 16000"/>
            </a:avLst>
          </a:prstGeom>
          <a:solidFill>
            <a:srgbClr val="E0A526"/>
          </a:solidFill>
          <a:ln/>
        </p:spPr>
        <p:txBody>
          <a:bodyPr/>
          <a:lstStyle/>
          <a:p>
            <a:endParaRPr lang="en-ZA">
              <a:solidFill>
                <a:prstClr val="black"/>
              </a:solidFill>
              <a:latin typeface="Calibri" panose="020F0502020204030204"/>
            </a:endParaRPr>
          </a:p>
        </p:txBody>
      </p:sp>
      <p:pic>
        <p:nvPicPr>
          <p:cNvPr id="7" name="Image 0" descr="/home/claude/grantdoc.png">
            <a:extLst>
              <a:ext uri="{FF2B5EF4-FFF2-40B4-BE49-F238E27FC236}">
                <a16:creationId xmlns:a16="http://schemas.microsoft.com/office/drawing/2014/main" id="{9E6C3159-3818-8357-9B00-319C6A9747C4}"/>
              </a:ext>
            </a:extLst>
          </p:cNvPr>
          <p:cNvPicPr>
            <a:picLocks noChangeAspect="1"/>
          </p:cNvPicPr>
          <p:nvPr/>
        </p:nvPicPr>
        <p:blipFill>
          <a:blip r:embed="rId3"/>
          <a:stretch>
            <a:fillRect/>
          </a:stretch>
        </p:blipFill>
        <p:spPr>
          <a:xfrm>
            <a:off x="9735153" y="2990088"/>
            <a:ext cx="310896" cy="329184"/>
          </a:xfrm>
          <a:prstGeom prst="rect">
            <a:avLst/>
          </a:prstGeom>
        </p:spPr>
      </p:pic>
      <p:sp>
        <p:nvSpPr>
          <p:cNvPr id="8" name="Shape 5">
            <a:extLst>
              <a:ext uri="{FF2B5EF4-FFF2-40B4-BE49-F238E27FC236}">
                <a16:creationId xmlns:a16="http://schemas.microsoft.com/office/drawing/2014/main" id="{EEBF0D1A-51B6-B30D-9B4A-A23E7FC49409}"/>
              </a:ext>
            </a:extLst>
          </p:cNvPr>
          <p:cNvSpPr/>
          <p:nvPr/>
        </p:nvSpPr>
        <p:spPr>
          <a:xfrm>
            <a:off x="10256361" y="3017520"/>
            <a:ext cx="1188720" cy="146304"/>
          </a:xfrm>
          <a:prstGeom prst="roundRect">
            <a:avLst>
              <a:gd name="adj" fmla="val 31250"/>
            </a:avLst>
          </a:prstGeom>
          <a:solidFill>
            <a:srgbClr val="1D3D6B"/>
          </a:solidFill>
          <a:ln/>
        </p:spPr>
        <p:txBody>
          <a:bodyPr/>
          <a:lstStyle/>
          <a:p>
            <a:endParaRPr lang="en-ZA">
              <a:solidFill>
                <a:prstClr val="black"/>
              </a:solidFill>
              <a:latin typeface="Calibri" panose="020F0502020204030204"/>
            </a:endParaRPr>
          </a:p>
        </p:txBody>
      </p:sp>
      <p:sp>
        <p:nvSpPr>
          <p:cNvPr id="9" name="Shape 6">
            <a:extLst>
              <a:ext uri="{FF2B5EF4-FFF2-40B4-BE49-F238E27FC236}">
                <a16:creationId xmlns:a16="http://schemas.microsoft.com/office/drawing/2014/main" id="{16314B68-FB9E-25B7-157D-4BE5A08192C8}"/>
              </a:ext>
            </a:extLst>
          </p:cNvPr>
          <p:cNvSpPr/>
          <p:nvPr/>
        </p:nvSpPr>
        <p:spPr>
          <a:xfrm>
            <a:off x="10256361" y="3246120"/>
            <a:ext cx="777240" cy="100584"/>
          </a:xfrm>
          <a:prstGeom prst="roundRect">
            <a:avLst>
              <a:gd name="adj" fmla="val 45455"/>
            </a:avLst>
          </a:prstGeom>
          <a:solidFill>
            <a:srgbClr val="D6E0EC"/>
          </a:solidFill>
          <a:ln/>
        </p:spPr>
        <p:txBody>
          <a:bodyPr/>
          <a:lstStyle/>
          <a:p>
            <a:endParaRPr lang="en-ZA">
              <a:solidFill>
                <a:prstClr val="black"/>
              </a:solidFill>
              <a:latin typeface="Calibri" panose="020F0502020204030204"/>
            </a:endParaRPr>
          </a:p>
        </p:txBody>
      </p:sp>
      <p:sp>
        <p:nvSpPr>
          <p:cNvPr id="10" name="Shape 7">
            <a:extLst>
              <a:ext uri="{FF2B5EF4-FFF2-40B4-BE49-F238E27FC236}">
                <a16:creationId xmlns:a16="http://schemas.microsoft.com/office/drawing/2014/main" id="{8B318427-DFEB-A265-6150-6F000FCB8176}"/>
              </a:ext>
            </a:extLst>
          </p:cNvPr>
          <p:cNvSpPr/>
          <p:nvPr/>
        </p:nvSpPr>
        <p:spPr>
          <a:xfrm>
            <a:off x="9662001" y="3703320"/>
            <a:ext cx="1828800" cy="109728"/>
          </a:xfrm>
          <a:prstGeom prst="roundRect">
            <a:avLst>
              <a:gd name="adj" fmla="val 41667"/>
            </a:avLst>
          </a:prstGeom>
          <a:solidFill>
            <a:srgbClr val="D6E0EC"/>
          </a:solidFill>
          <a:ln/>
        </p:spPr>
        <p:txBody>
          <a:bodyPr/>
          <a:lstStyle/>
          <a:p>
            <a:endParaRPr lang="en-ZA">
              <a:solidFill>
                <a:prstClr val="black"/>
              </a:solidFill>
              <a:latin typeface="Calibri" panose="020F0502020204030204"/>
            </a:endParaRPr>
          </a:p>
        </p:txBody>
      </p:sp>
      <p:sp>
        <p:nvSpPr>
          <p:cNvPr id="11" name="Shape 8">
            <a:extLst>
              <a:ext uri="{FF2B5EF4-FFF2-40B4-BE49-F238E27FC236}">
                <a16:creationId xmlns:a16="http://schemas.microsoft.com/office/drawing/2014/main" id="{967C884D-4DB4-0E15-E811-9E8CE4195D03}"/>
              </a:ext>
            </a:extLst>
          </p:cNvPr>
          <p:cNvSpPr/>
          <p:nvPr/>
        </p:nvSpPr>
        <p:spPr>
          <a:xfrm>
            <a:off x="9662001" y="3959352"/>
            <a:ext cx="1645920" cy="109728"/>
          </a:xfrm>
          <a:prstGeom prst="roundRect">
            <a:avLst>
              <a:gd name="adj" fmla="val 41667"/>
            </a:avLst>
          </a:prstGeom>
          <a:solidFill>
            <a:srgbClr val="D6E0EC"/>
          </a:solidFill>
          <a:ln/>
        </p:spPr>
        <p:txBody>
          <a:bodyPr/>
          <a:lstStyle/>
          <a:p>
            <a:endParaRPr lang="en-ZA">
              <a:solidFill>
                <a:prstClr val="black"/>
              </a:solidFill>
              <a:latin typeface="Calibri" panose="020F0502020204030204"/>
            </a:endParaRPr>
          </a:p>
        </p:txBody>
      </p:sp>
      <p:sp>
        <p:nvSpPr>
          <p:cNvPr id="12" name="Shape 9">
            <a:extLst>
              <a:ext uri="{FF2B5EF4-FFF2-40B4-BE49-F238E27FC236}">
                <a16:creationId xmlns:a16="http://schemas.microsoft.com/office/drawing/2014/main" id="{ED10AA9B-C4C9-5A3C-01F2-ACF25484908A}"/>
              </a:ext>
            </a:extLst>
          </p:cNvPr>
          <p:cNvSpPr/>
          <p:nvPr/>
        </p:nvSpPr>
        <p:spPr>
          <a:xfrm>
            <a:off x="9662001" y="4215384"/>
            <a:ext cx="1828800" cy="109728"/>
          </a:xfrm>
          <a:prstGeom prst="roundRect">
            <a:avLst>
              <a:gd name="adj" fmla="val 41667"/>
            </a:avLst>
          </a:prstGeom>
          <a:solidFill>
            <a:srgbClr val="D6E0EC"/>
          </a:solidFill>
          <a:ln/>
        </p:spPr>
        <p:txBody>
          <a:bodyPr/>
          <a:lstStyle/>
          <a:p>
            <a:endParaRPr lang="en-ZA">
              <a:solidFill>
                <a:prstClr val="black"/>
              </a:solidFill>
              <a:latin typeface="Calibri" panose="020F0502020204030204"/>
            </a:endParaRPr>
          </a:p>
        </p:txBody>
      </p:sp>
      <p:sp>
        <p:nvSpPr>
          <p:cNvPr id="13" name="Shape 10">
            <a:extLst>
              <a:ext uri="{FF2B5EF4-FFF2-40B4-BE49-F238E27FC236}">
                <a16:creationId xmlns:a16="http://schemas.microsoft.com/office/drawing/2014/main" id="{6BBEDE94-5365-6F94-577E-B70FECFA9487}"/>
              </a:ext>
            </a:extLst>
          </p:cNvPr>
          <p:cNvSpPr/>
          <p:nvPr/>
        </p:nvSpPr>
        <p:spPr>
          <a:xfrm>
            <a:off x="9662001" y="4471416"/>
            <a:ext cx="1051560" cy="109728"/>
          </a:xfrm>
          <a:prstGeom prst="roundRect">
            <a:avLst>
              <a:gd name="adj" fmla="val 41667"/>
            </a:avLst>
          </a:prstGeom>
          <a:solidFill>
            <a:srgbClr val="E0A526"/>
          </a:solidFill>
          <a:ln/>
        </p:spPr>
        <p:txBody>
          <a:bodyPr/>
          <a:lstStyle/>
          <a:p>
            <a:endParaRPr lang="en-ZA">
              <a:solidFill>
                <a:prstClr val="black"/>
              </a:solidFill>
              <a:latin typeface="Calibri" panose="020F0502020204030204"/>
            </a:endParaRPr>
          </a:p>
        </p:txBody>
      </p:sp>
      <p:sp>
        <p:nvSpPr>
          <p:cNvPr id="16" name="Text 12">
            <a:extLst>
              <a:ext uri="{FF2B5EF4-FFF2-40B4-BE49-F238E27FC236}">
                <a16:creationId xmlns:a16="http://schemas.microsoft.com/office/drawing/2014/main" id="{B63A6C51-3679-041F-6789-22AAC716B202}"/>
              </a:ext>
            </a:extLst>
          </p:cNvPr>
          <p:cNvSpPr/>
          <p:nvPr/>
        </p:nvSpPr>
        <p:spPr>
          <a:xfrm>
            <a:off x="381318" y="234123"/>
            <a:ext cx="7817643" cy="1284515"/>
          </a:xfrm>
          <a:prstGeom prst="rect">
            <a:avLst/>
          </a:prstGeom>
          <a:noFill/>
          <a:ln/>
        </p:spPr>
        <p:txBody>
          <a:bodyPr wrap="square" lIns="91440" tIns="45720" rIns="91440" bIns="45720" rtlCol="0" anchor="ctr"/>
          <a:lstStyle/>
          <a:p>
            <a:pPr>
              <a:lnSpc>
                <a:spcPct val="98000"/>
              </a:lnSpc>
            </a:pPr>
            <a:r>
              <a:rPr lang="en-US" sz="4000" b="1">
                <a:solidFill>
                  <a:srgbClr val="FFFFFF"/>
                </a:solidFill>
                <a:latin typeface="Cambria"/>
                <a:ea typeface="Cambria"/>
              </a:rPr>
              <a:t>Menti Exercise Results</a:t>
            </a:r>
            <a:endParaRPr lang="en-US" sz="4000" b="1" dirty="0">
              <a:solidFill>
                <a:srgbClr val="FFFFFF"/>
              </a:solidFill>
              <a:latin typeface="Cambria"/>
              <a:ea typeface="Cambria"/>
            </a:endParaRPr>
          </a:p>
        </p:txBody>
      </p:sp>
      <p:sp>
        <p:nvSpPr>
          <p:cNvPr id="17" name="Text 13">
            <a:extLst>
              <a:ext uri="{FF2B5EF4-FFF2-40B4-BE49-F238E27FC236}">
                <a16:creationId xmlns:a16="http://schemas.microsoft.com/office/drawing/2014/main" id="{9A0F6E57-7E1F-9CEC-E2B7-DCE22149E37E}"/>
              </a:ext>
            </a:extLst>
          </p:cNvPr>
          <p:cNvSpPr/>
          <p:nvPr/>
        </p:nvSpPr>
        <p:spPr>
          <a:xfrm>
            <a:off x="700881" y="4434840"/>
            <a:ext cx="6126480" cy="914400"/>
          </a:xfrm>
          <a:prstGeom prst="rect">
            <a:avLst/>
          </a:prstGeom>
          <a:noFill/>
          <a:ln/>
        </p:spPr>
        <p:txBody>
          <a:bodyPr wrap="square" rtlCol="0" anchor="ctr"/>
          <a:lstStyle/>
          <a:p>
            <a:pPr>
              <a:lnSpc>
                <a:spcPct val="115000"/>
              </a:lnSpc>
            </a:pPr>
            <a:endParaRPr lang="en-US" sz="1900">
              <a:solidFill>
                <a:prstClr val="black"/>
              </a:solidFill>
              <a:latin typeface="Calibri" panose="020F0502020204030204"/>
            </a:endParaRPr>
          </a:p>
        </p:txBody>
      </p:sp>
      <p:pic>
        <p:nvPicPr>
          <p:cNvPr id="4" name="Picture 3">
            <a:extLst>
              <a:ext uri="{FF2B5EF4-FFF2-40B4-BE49-F238E27FC236}">
                <a16:creationId xmlns:a16="http://schemas.microsoft.com/office/drawing/2014/main" id="{C08B6E3F-6A42-E6C1-32F7-BD52EEA2A354}"/>
              </a:ext>
            </a:extLst>
          </p:cNvPr>
          <p:cNvPicPr>
            <a:picLocks noChangeAspect="1"/>
          </p:cNvPicPr>
          <p:nvPr/>
        </p:nvPicPr>
        <p:blipFill>
          <a:blip r:embed="rId4"/>
          <a:stretch>
            <a:fillRect/>
          </a:stretch>
        </p:blipFill>
        <p:spPr>
          <a:xfrm>
            <a:off x="496807" y="1117600"/>
            <a:ext cx="9979186" cy="5740400"/>
          </a:xfrm>
          <a:prstGeom prst="rect">
            <a:avLst/>
          </a:prstGeom>
        </p:spPr>
      </p:pic>
    </p:spTree>
    <p:extLst>
      <p:ext uri="{BB962C8B-B14F-4D97-AF65-F5344CB8AC3E}">
        <p14:creationId xmlns:p14="http://schemas.microsoft.com/office/powerpoint/2010/main" val="36634978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E2A4F"/>
        </a:solidFill>
        <a:effectLst/>
      </p:bgPr>
    </p:bg>
    <p:spTree>
      <p:nvGrpSpPr>
        <p:cNvPr id="1" name="">
          <a:extLst>
            <a:ext uri="{FF2B5EF4-FFF2-40B4-BE49-F238E27FC236}">
              <a16:creationId xmlns:a16="http://schemas.microsoft.com/office/drawing/2014/main" id="{AFEB7A65-6A38-324E-CF1E-66EA461534FA}"/>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DBF78FBD-5ED7-DC61-9EC8-5119D5D14996}"/>
              </a:ext>
            </a:extLst>
          </p:cNvPr>
          <p:cNvSpPr/>
          <p:nvPr/>
        </p:nvSpPr>
        <p:spPr>
          <a:xfrm>
            <a:off x="7558881" y="1234440"/>
            <a:ext cx="4572000" cy="4572000"/>
          </a:xfrm>
          <a:prstGeom prst="ellipse">
            <a:avLst/>
          </a:prstGeom>
          <a:solidFill>
            <a:srgbClr val="0E2A4F">
              <a:alpha val="0"/>
            </a:srgbClr>
          </a:solidFill>
          <a:ln w="22225">
            <a:solidFill>
              <a:srgbClr val="16345F"/>
            </a:solidFill>
            <a:prstDash val="solid"/>
          </a:ln>
        </p:spPr>
        <p:txBody>
          <a:bodyPr/>
          <a:lstStyle/>
          <a:p>
            <a:endParaRPr lang="en-ZA">
              <a:solidFill>
                <a:prstClr val="black"/>
              </a:solidFill>
              <a:latin typeface="Calibri" panose="020F0502020204030204"/>
            </a:endParaRPr>
          </a:p>
        </p:txBody>
      </p:sp>
      <p:sp>
        <p:nvSpPr>
          <p:cNvPr id="3" name="Shape 1">
            <a:extLst>
              <a:ext uri="{FF2B5EF4-FFF2-40B4-BE49-F238E27FC236}">
                <a16:creationId xmlns:a16="http://schemas.microsoft.com/office/drawing/2014/main" id="{A87021CF-22D7-3BFF-B5C8-AB22FF21244B}"/>
              </a:ext>
            </a:extLst>
          </p:cNvPr>
          <p:cNvSpPr/>
          <p:nvPr/>
        </p:nvSpPr>
        <p:spPr>
          <a:xfrm>
            <a:off x="8162675" y="1874520"/>
            <a:ext cx="3291840" cy="3291840"/>
          </a:xfrm>
          <a:prstGeom prst="ellipse">
            <a:avLst/>
          </a:prstGeom>
          <a:solidFill>
            <a:srgbClr val="0E2A4F">
              <a:alpha val="0"/>
            </a:srgbClr>
          </a:solidFill>
          <a:ln w="22225">
            <a:solidFill>
              <a:srgbClr val="1C4373"/>
            </a:solidFill>
            <a:prstDash val="solid"/>
          </a:ln>
        </p:spPr>
        <p:txBody>
          <a:bodyPr/>
          <a:lstStyle/>
          <a:p>
            <a:endParaRPr lang="en-ZA">
              <a:solidFill>
                <a:prstClr val="black"/>
              </a:solidFill>
              <a:latin typeface="Calibri" panose="020F0502020204030204"/>
            </a:endParaRPr>
          </a:p>
        </p:txBody>
      </p:sp>
      <p:sp>
        <p:nvSpPr>
          <p:cNvPr id="6" name="Shape 4">
            <a:extLst>
              <a:ext uri="{FF2B5EF4-FFF2-40B4-BE49-F238E27FC236}">
                <a16:creationId xmlns:a16="http://schemas.microsoft.com/office/drawing/2014/main" id="{45337583-4829-FC16-4E2C-F3A5A3CCFDE0}"/>
              </a:ext>
            </a:extLst>
          </p:cNvPr>
          <p:cNvSpPr/>
          <p:nvPr/>
        </p:nvSpPr>
        <p:spPr>
          <a:xfrm>
            <a:off x="9662001" y="2926080"/>
            <a:ext cx="457200" cy="457200"/>
          </a:xfrm>
          <a:prstGeom prst="roundRect">
            <a:avLst>
              <a:gd name="adj" fmla="val 16000"/>
            </a:avLst>
          </a:prstGeom>
          <a:solidFill>
            <a:srgbClr val="E0A526"/>
          </a:solidFill>
          <a:ln/>
        </p:spPr>
        <p:txBody>
          <a:bodyPr/>
          <a:lstStyle/>
          <a:p>
            <a:endParaRPr lang="en-ZA">
              <a:solidFill>
                <a:prstClr val="black"/>
              </a:solidFill>
              <a:latin typeface="Calibri" panose="020F0502020204030204"/>
            </a:endParaRPr>
          </a:p>
        </p:txBody>
      </p:sp>
      <p:pic>
        <p:nvPicPr>
          <p:cNvPr id="7" name="Image 0" descr="/home/claude/grantdoc.png">
            <a:extLst>
              <a:ext uri="{FF2B5EF4-FFF2-40B4-BE49-F238E27FC236}">
                <a16:creationId xmlns:a16="http://schemas.microsoft.com/office/drawing/2014/main" id="{0FCFDD39-9B5D-1734-47B1-1F62B9DFAB68}"/>
              </a:ext>
            </a:extLst>
          </p:cNvPr>
          <p:cNvPicPr>
            <a:picLocks noChangeAspect="1"/>
          </p:cNvPicPr>
          <p:nvPr/>
        </p:nvPicPr>
        <p:blipFill>
          <a:blip r:embed="rId3"/>
          <a:stretch>
            <a:fillRect/>
          </a:stretch>
        </p:blipFill>
        <p:spPr>
          <a:xfrm>
            <a:off x="9735153" y="2990088"/>
            <a:ext cx="310896" cy="329184"/>
          </a:xfrm>
          <a:prstGeom prst="rect">
            <a:avLst/>
          </a:prstGeom>
        </p:spPr>
      </p:pic>
      <p:sp>
        <p:nvSpPr>
          <p:cNvPr id="8" name="Shape 5">
            <a:extLst>
              <a:ext uri="{FF2B5EF4-FFF2-40B4-BE49-F238E27FC236}">
                <a16:creationId xmlns:a16="http://schemas.microsoft.com/office/drawing/2014/main" id="{9C579C78-A6B4-9BA2-4CB1-EF77BD182A5C}"/>
              </a:ext>
            </a:extLst>
          </p:cNvPr>
          <p:cNvSpPr/>
          <p:nvPr/>
        </p:nvSpPr>
        <p:spPr>
          <a:xfrm>
            <a:off x="10256361" y="3017520"/>
            <a:ext cx="1188720" cy="146304"/>
          </a:xfrm>
          <a:prstGeom prst="roundRect">
            <a:avLst>
              <a:gd name="adj" fmla="val 31250"/>
            </a:avLst>
          </a:prstGeom>
          <a:solidFill>
            <a:srgbClr val="1D3D6B"/>
          </a:solidFill>
          <a:ln/>
        </p:spPr>
        <p:txBody>
          <a:bodyPr/>
          <a:lstStyle/>
          <a:p>
            <a:endParaRPr lang="en-ZA">
              <a:solidFill>
                <a:prstClr val="black"/>
              </a:solidFill>
              <a:latin typeface="Calibri" panose="020F0502020204030204"/>
            </a:endParaRPr>
          </a:p>
        </p:txBody>
      </p:sp>
      <p:sp>
        <p:nvSpPr>
          <p:cNvPr id="9" name="Shape 6">
            <a:extLst>
              <a:ext uri="{FF2B5EF4-FFF2-40B4-BE49-F238E27FC236}">
                <a16:creationId xmlns:a16="http://schemas.microsoft.com/office/drawing/2014/main" id="{EF31FD0F-CB66-9DCE-CEBE-4FF97A578E94}"/>
              </a:ext>
            </a:extLst>
          </p:cNvPr>
          <p:cNvSpPr/>
          <p:nvPr/>
        </p:nvSpPr>
        <p:spPr>
          <a:xfrm>
            <a:off x="10256361" y="3246120"/>
            <a:ext cx="777240" cy="100584"/>
          </a:xfrm>
          <a:prstGeom prst="roundRect">
            <a:avLst>
              <a:gd name="adj" fmla="val 45455"/>
            </a:avLst>
          </a:prstGeom>
          <a:solidFill>
            <a:srgbClr val="D6E0EC"/>
          </a:solidFill>
          <a:ln/>
        </p:spPr>
        <p:txBody>
          <a:bodyPr/>
          <a:lstStyle/>
          <a:p>
            <a:endParaRPr lang="en-ZA">
              <a:solidFill>
                <a:prstClr val="black"/>
              </a:solidFill>
              <a:latin typeface="Calibri" panose="020F0502020204030204"/>
            </a:endParaRPr>
          </a:p>
        </p:txBody>
      </p:sp>
      <p:sp>
        <p:nvSpPr>
          <p:cNvPr id="10" name="Shape 7">
            <a:extLst>
              <a:ext uri="{FF2B5EF4-FFF2-40B4-BE49-F238E27FC236}">
                <a16:creationId xmlns:a16="http://schemas.microsoft.com/office/drawing/2014/main" id="{FCB2031D-3B68-1B17-9EAB-7BFB8F79DEF2}"/>
              </a:ext>
            </a:extLst>
          </p:cNvPr>
          <p:cNvSpPr/>
          <p:nvPr/>
        </p:nvSpPr>
        <p:spPr>
          <a:xfrm>
            <a:off x="9662001" y="3703320"/>
            <a:ext cx="1828800" cy="109728"/>
          </a:xfrm>
          <a:prstGeom prst="roundRect">
            <a:avLst>
              <a:gd name="adj" fmla="val 41667"/>
            </a:avLst>
          </a:prstGeom>
          <a:solidFill>
            <a:srgbClr val="D6E0EC"/>
          </a:solidFill>
          <a:ln/>
        </p:spPr>
        <p:txBody>
          <a:bodyPr/>
          <a:lstStyle/>
          <a:p>
            <a:endParaRPr lang="en-ZA">
              <a:solidFill>
                <a:prstClr val="black"/>
              </a:solidFill>
              <a:latin typeface="Calibri" panose="020F0502020204030204"/>
            </a:endParaRPr>
          </a:p>
        </p:txBody>
      </p:sp>
      <p:sp>
        <p:nvSpPr>
          <p:cNvPr id="11" name="Shape 8">
            <a:extLst>
              <a:ext uri="{FF2B5EF4-FFF2-40B4-BE49-F238E27FC236}">
                <a16:creationId xmlns:a16="http://schemas.microsoft.com/office/drawing/2014/main" id="{47852948-DDF6-A5D4-F24B-DE92E60E6144}"/>
              </a:ext>
            </a:extLst>
          </p:cNvPr>
          <p:cNvSpPr/>
          <p:nvPr/>
        </p:nvSpPr>
        <p:spPr>
          <a:xfrm>
            <a:off x="9662001" y="3959352"/>
            <a:ext cx="1645920" cy="109728"/>
          </a:xfrm>
          <a:prstGeom prst="roundRect">
            <a:avLst>
              <a:gd name="adj" fmla="val 41667"/>
            </a:avLst>
          </a:prstGeom>
          <a:solidFill>
            <a:srgbClr val="D6E0EC"/>
          </a:solidFill>
          <a:ln/>
        </p:spPr>
        <p:txBody>
          <a:bodyPr/>
          <a:lstStyle/>
          <a:p>
            <a:endParaRPr lang="en-ZA">
              <a:solidFill>
                <a:prstClr val="black"/>
              </a:solidFill>
              <a:latin typeface="Calibri" panose="020F0502020204030204"/>
            </a:endParaRPr>
          </a:p>
        </p:txBody>
      </p:sp>
      <p:sp>
        <p:nvSpPr>
          <p:cNvPr id="12" name="Shape 9">
            <a:extLst>
              <a:ext uri="{FF2B5EF4-FFF2-40B4-BE49-F238E27FC236}">
                <a16:creationId xmlns:a16="http://schemas.microsoft.com/office/drawing/2014/main" id="{00880CA7-00BD-8EAA-FDB9-B77AACC32896}"/>
              </a:ext>
            </a:extLst>
          </p:cNvPr>
          <p:cNvSpPr/>
          <p:nvPr/>
        </p:nvSpPr>
        <p:spPr>
          <a:xfrm>
            <a:off x="9662001" y="4215384"/>
            <a:ext cx="1828800" cy="109728"/>
          </a:xfrm>
          <a:prstGeom prst="roundRect">
            <a:avLst>
              <a:gd name="adj" fmla="val 41667"/>
            </a:avLst>
          </a:prstGeom>
          <a:solidFill>
            <a:srgbClr val="D6E0EC"/>
          </a:solidFill>
          <a:ln/>
        </p:spPr>
        <p:txBody>
          <a:bodyPr/>
          <a:lstStyle/>
          <a:p>
            <a:endParaRPr lang="en-ZA">
              <a:solidFill>
                <a:prstClr val="black"/>
              </a:solidFill>
              <a:latin typeface="Calibri" panose="020F0502020204030204"/>
            </a:endParaRPr>
          </a:p>
        </p:txBody>
      </p:sp>
      <p:sp>
        <p:nvSpPr>
          <p:cNvPr id="13" name="Shape 10">
            <a:extLst>
              <a:ext uri="{FF2B5EF4-FFF2-40B4-BE49-F238E27FC236}">
                <a16:creationId xmlns:a16="http://schemas.microsoft.com/office/drawing/2014/main" id="{A691C895-A406-3D57-27F8-58B233A9F16C}"/>
              </a:ext>
            </a:extLst>
          </p:cNvPr>
          <p:cNvSpPr/>
          <p:nvPr/>
        </p:nvSpPr>
        <p:spPr>
          <a:xfrm>
            <a:off x="9662001" y="4471416"/>
            <a:ext cx="1051560" cy="109728"/>
          </a:xfrm>
          <a:prstGeom prst="roundRect">
            <a:avLst>
              <a:gd name="adj" fmla="val 41667"/>
            </a:avLst>
          </a:prstGeom>
          <a:solidFill>
            <a:srgbClr val="E0A526"/>
          </a:solidFill>
          <a:ln/>
        </p:spPr>
        <p:txBody>
          <a:bodyPr/>
          <a:lstStyle/>
          <a:p>
            <a:endParaRPr lang="en-ZA">
              <a:solidFill>
                <a:prstClr val="black"/>
              </a:solidFill>
              <a:latin typeface="Calibri" panose="020F0502020204030204"/>
            </a:endParaRPr>
          </a:p>
        </p:txBody>
      </p:sp>
      <p:sp>
        <p:nvSpPr>
          <p:cNvPr id="16" name="Text 12">
            <a:extLst>
              <a:ext uri="{FF2B5EF4-FFF2-40B4-BE49-F238E27FC236}">
                <a16:creationId xmlns:a16="http://schemas.microsoft.com/office/drawing/2014/main" id="{23000DCF-AF06-EAF6-5AAC-EA38EE8CD256}"/>
              </a:ext>
            </a:extLst>
          </p:cNvPr>
          <p:cNvSpPr/>
          <p:nvPr/>
        </p:nvSpPr>
        <p:spPr>
          <a:xfrm>
            <a:off x="381318" y="234123"/>
            <a:ext cx="7817643" cy="1284515"/>
          </a:xfrm>
          <a:prstGeom prst="rect">
            <a:avLst/>
          </a:prstGeom>
          <a:noFill/>
          <a:ln/>
        </p:spPr>
        <p:txBody>
          <a:bodyPr wrap="square" lIns="91440" tIns="45720" rIns="91440" bIns="45720" rtlCol="0" anchor="ctr"/>
          <a:lstStyle/>
          <a:p>
            <a:pPr>
              <a:lnSpc>
                <a:spcPct val="98000"/>
              </a:lnSpc>
            </a:pPr>
            <a:r>
              <a:rPr lang="en-US" sz="4000" b="1">
                <a:solidFill>
                  <a:srgbClr val="FFFFFF"/>
                </a:solidFill>
                <a:latin typeface="Cambria"/>
                <a:ea typeface="Cambria"/>
              </a:rPr>
              <a:t>Menti Exercise Results</a:t>
            </a:r>
            <a:endParaRPr lang="en-US" sz="4000" b="1" dirty="0">
              <a:solidFill>
                <a:srgbClr val="FFFFFF"/>
              </a:solidFill>
              <a:latin typeface="Cambria"/>
              <a:ea typeface="Cambria"/>
            </a:endParaRPr>
          </a:p>
        </p:txBody>
      </p:sp>
      <p:sp>
        <p:nvSpPr>
          <p:cNvPr id="17" name="Text 13">
            <a:extLst>
              <a:ext uri="{FF2B5EF4-FFF2-40B4-BE49-F238E27FC236}">
                <a16:creationId xmlns:a16="http://schemas.microsoft.com/office/drawing/2014/main" id="{B38918D6-6ED3-6D14-DB75-75432D228CAD}"/>
              </a:ext>
            </a:extLst>
          </p:cNvPr>
          <p:cNvSpPr/>
          <p:nvPr/>
        </p:nvSpPr>
        <p:spPr>
          <a:xfrm>
            <a:off x="700881" y="4434840"/>
            <a:ext cx="6126480" cy="914400"/>
          </a:xfrm>
          <a:prstGeom prst="rect">
            <a:avLst/>
          </a:prstGeom>
          <a:noFill/>
          <a:ln/>
        </p:spPr>
        <p:txBody>
          <a:bodyPr wrap="square" rtlCol="0" anchor="ctr"/>
          <a:lstStyle/>
          <a:p>
            <a:pPr>
              <a:lnSpc>
                <a:spcPct val="115000"/>
              </a:lnSpc>
            </a:pPr>
            <a:endParaRPr lang="en-US" sz="1900">
              <a:solidFill>
                <a:prstClr val="black"/>
              </a:solidFill>
              <a:latin typeface="Calibri" panose="020F0502020204030204"/>
            </a:endParaRPr>
          </a:p>
        </p:txBody>
      </p:sp>
      <p:pic>
        <p:nvPicPr>
          <p:cNvPr id="5" name="Picture 4">
            <a:extLst>
              <a:ext uri="{FF2B5EF4-FFF2-40B4-BE49-F238E27FC236}">
                <a16:creationId xmlns:a16="http://schemas.microsoft.com/office/drawing/2014/main" id="{95AB8320-3BB9-FC70-5B86-F24C67A8FE7D}"/>
              </a:ext>
            </a:extLst>
          </p:cNvPr>
          <p:cNvPicPr>
            <a:picLocks noChangeAspect="1"/>
          </p:cNvPicPr>
          <p:nvPr/>
        </p:nvPicPr>
        <p:blipFill>
          <a:blip r:embed="rId4"/>
          <a:stretch>
            <a:fillRect/>
          </a:stretch>
        </p:blipFill>
        <p:spPr>
          <a:xfrm>
            <a:off x="365916" y="1262741"/>
            <a:ext cx="9747483" cy="5500916"/>
          </a:xfrm>
          <a:prstGeom prst="rect">
            <a:avLst/>
          </a:prstGeom>
        </p:spPr>
      </p:pic>
    </p:spTree>
    <p:extLst>
      <p:ext uri="{BB962C8B-B14F-4D97-AF65-F5344CB8AC3E}">
        <p14:creationId xmlns:p14="http://schemas.microsoft.com/office/powerpoint/2010/main" val="2547467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1726622" y="172792"/>
            <a:ext cx="9401695" cy="1169488"/>
          </a:xfrm>
          <a:prstGeom prst="rect">
            <a:avLst/>
          </a:prstGeom>
          <a:noFill/>
          <a:ln/>
        </p:spPr>
        <p:txBody>
          <a:bodyPr wrap="square" lIns="0" tIns="0" rIns="0" bIns="0" rtlCol="0" anchor="ctr"/>
          <a:lstStyle/>
          <a:p>
            <a:r>
              <a:rPr lang="en-US" sz="3600" b="1">
                <a:solidFill>
                  <a:srgbClr val="D69610"/>
                </a:solidFill>
                <a:latin typeface="Poppins" pitchFamily="34" charset="0"/>
                <a:cs typeface="Poppins" pitchFamily="34" charset="-120"/>
              </a:rPr>
              <a:t>Types of Research Grant Opportunities</a:t>
            </a:r>
          </a:p>
        </p:txBody>
      </p:sp>
      <p:sp>
        <p:nvSpPr>
          <p:cNvPr id="4" name="Text 2"/>
          <p:cNvSpPr/>
          <p:nvPr/>
        </p:nvSpPr>
        <p:spPr>
          <a:xfrm>
            <a:off x="1897197" y="1339795"/>
            <a:ext cx="8298180" cy="240030"/>
          </a:xfrm>
          <a:prstGeom prst="rect">
            <a:avLst/>
          </a:prstGeom>
          <a:noFill/>
          <a:ln/>
        </p:spPr>
        <p:txBody>
          <a:bodyPr wrap="square" lIns="0" tIns="0" rIns="0" bIns="0" rtlCol="0" anchor="ctr"/>
          <a:lstStyle/>
          <a:p>
            <a:r>
              <a:rPr lang="en-US" sz="1600" i="1">
                <a:solidFill>
                  <a:srgbClr val="595959"/>
                </a:solidFill>
                <a:latin typeface="Aptos"/>
                <a:ea typeface="Arial" pitchFamily="34" charset="-122"/>
                <a:cs typeface="Arial"/>
              </a:rPr>
              <a:t>Many types of funding opportunities exist — the focus here is on research grant opportunities</a:t>
            </a:r>
            <a:r>
              <a:rPr lang="en-US" sz="1600" i="1">
                <a:solidFill>
                  <a:srgbClr val="595959"/>
                </a:solidFill>
                <a:latin typeface="Arial"/>
                <a:ea typeface="Arial" pitchFamily="34" charset="-122"/>
                <a:cs typeface="Arial"/>
              </a:rPr>
              <a:t>.</a:t>
            </a:r>
            <a:endParaRPr lang="en-US" sz="1600">
              <a:latin typeface="Arial"/>
              <a:cs typeface="Arial"/>
            </a:endParaRPr>
          </a:p>
        </p:txBody>
      </p:sp>
      <p:sp>
        <p:nvSpPr>
          <p:cNvPr id="5" name="Shape 3"/>
          <p:cNvSpPr/>
          <p:nvPr/>
        </p:nvSpPr>
        <p:spPr>
          <a:xfrm>
            <a:off x="2017776" y="2345436"/>
            <a:ext cx="452628" cy="452628"/>
          </a:xfrm>
          <a:prstGeom prst="ellipse">
            <a:avLst/>
          </a:prstGeom>
          <a:solidFill>
            <a:srgbClr val="1F5FA8"/>
          </a:solidFill>
          <a:ln/>
        </p:spPr>
        <p:txBody>
          <a:bodyPr/>
          <a:lstStyle/>
          <a:p>
            <a:endParaRPr lang="en-ZA" sz="1350"/>
          </a:p>
        </p:txBody>
      </p:sp>
      <p:pic>
        <p:nvPicPr>
          <p:cNvPr id="6" name="Image 0" descr="preencoded.png"/>
          <p:cNvPicPr>
            <a:picLocks noChangeAspect="1"/>
          </p:cNvPicPr>
          <p:nvPr/>
        </p:nvPicPr>
        <p:blipFill>
          <a:blip r:embed="rId3"/>
          <a:stretch>
            <a:fillRect/>
          </a:stretch>
        </p:blipFill>
        <p:spPr>
          <a:xfrm>
            <a:off x="2127504" y="2455164"/>
            <a:ext cx="233172" cy="233172"/>
          </a:xfrm>
          <a:prstGeom prst="rect">
            <a:avLst/>
          </a:prstGeom>
        </p:spPr>
      </p:pic>
      <p:sp>
        <p:nvSpPr>
          <p:cNvPr id="7" name="Text 4"/>
          <p:cNvSpPr/>
          <p:nvPr/>
        </p:nvSpPr>
        <p:spPr>
          <a:xfrm>
            <a:off x="2655570" y="2276856"/>
            <a:ext cx="7543800" cy="219456"/>
          </a:xfrm>
          <a:prstGeom prst="rect">
            <a:avLst/>
          </a:prstGeom>
          <a:noFill/>
          <a:ln/>
        </p:spPr>
        <p:txBody>
          <a:bodyPr wrap="square" lIns="0" tIns="0" rIns="0" bIns="0" rtlCol="0" anchor="ctr"/>
          <a:lstStyle/>
          <a:p>
            <a:r>
              <a:rPr lang="en-US" sz="2000" b="1">
                <a:solidFill>
                  <a:srgbClr val="1F5FA8"/>
                </a:solidFill>
                <a:latin typeface="Aptos"/>
                <a:ea typeface="Arial" pitchFamily="34" charset="-122"/>
                <a:cs typeface="Arial"/>
              </a:rPr>
              <a:t>Tenders/Request for Proposal (RFP)</a:t>
            </a:r>
            <a:endParaRPr lang="en-US" sz="2000">
              <a:latin typeface="Aptos"/>
            </a:endParaRPr>
          </a:p>
        </p:txBody>
      </p:sp>
      <p:sp>
        <p:nvSpPr>
          <p:cNvPr id="8" name="Text 5"/>
          <p:cNvSpPr/>
          <p:nvPr/>
        </p:nvSpPr>
        <p:spPr>
          <a:xfrm>
            <a:off x="2597513" y="2496313"/>
            <a:ext cx="7597866" cy="933993"/>
          </a:xfrm>
          <a:prstGeom prst="rect">
            <a:avLst/>
          </a:prstGeom>
          <a:noFill/>
          <a:ln/>
        </p:spPr>
        <p:txBody>
          <a:bodyPr wrap="square" lIns="0" tIns="0" rIns="0" bIns="0" rtlCol="0" anchor="ctr"/>
          <a:lstStyle/>
          <a:p>
            <a:pPr>
              <a:lnSpc>
                <a:spcPct val="102000"/>
              </a:lnSpc>
            </a:pPr>
            <a:r>
              <a:rPr lang="en-US" sz="1400">
                <a:latin typeface="Aptos"/>
                <a:ea typeface="Arial" pitchFamily="34" charset="-122"/>
                <a:cs typeface="Arial"/>
              </a:rPr>
              <a:t>A formal invitation issued by a government body or large corporation asking service providers to submit bids to provide research services — follows government procurement policy. Tenders strictly follow government procurement policy, whereas  RFP may or may not follow procurement rules</a:t>
            </a:r>
            <a:endParaRPr lang="en-US" sz="1400">
              <a:latin typeface="Aptos"/>
            </a:endParaRPr>
          </a:p>
        </p:txBody>
      </p:sp>
      <p:sp>
        <p:nvSpPr>
          <p:cNvPr id="15" name="Shape 11"/>
          <p:cNvSpPr/>
          <p:nvPr/>
        </p:nvSpPr>
        <p:spPr>
          <a:xfrm>
            <a:off x="2017776" y="3519497"/>
            <a:ext cx="452628" cy="452628"/>
          </a:xfrm>
          <a:prstGeom prst="ellipse">
            <a:avLst/>
          </a:prstGeom>
          <a:solidFill>
            <a:srgbClr val="1F5FA8"/>
          </a:solidFill>
          <a:ln/>
        </p:spPr>
        <p:txBody>
          <a:bodyPr/>
          <a:lstStyle/>
          <a:p>
            <a:endParaRPr lang="en-ZA" sz="1350"/>
          </a:p>
        </p:txBody>
      </p:sp>
      <p:pic>
        <p:nvPicPr>
          <p:cNvPr id="16" name="Image 2" descr="preencoded.png"/>
          <p:cNvPicPr>
            <a:picLocks noChangeAspect="1"/>
          </p:cNvPicPr>
          <p:nvPr/>
        </p:nvPicPr>
        <p:blipFill>
          <a:blip r:embed="rId4"/>
          <a:stretch>
            <a:fillRect/>
          </a:stretch>
        </p:blipFill>
        <p:spPr>
          <a:xfrm>
            <a:off x="2127504" y="3629225"/>
            <a:ext cx="233172" cy="233172"/>
          </a:xfrm>
          <a:prstGeom prst="rect">
            <a:avLst/>
          </a:prstGeom>
        </p:spPr>
      </p:pic>
      <p:sp>
        <p:nvSpPr>
          <p:cNvPr id="18" name="Text 13"/>
          <p:cNvSpPr/>
          <p:nvPr/>
        </p:nvSpPr>
        <p:spPr>
          <a:xfrm>
            <a:off x="2597511" y="3430888"/>
            <a:ext cx="7597866" cy="745309"/>
          </a:xfrm>
          <a:prstGeom prst="rect">
            <a:avLst/>
          </a:prstGeom>
          <a:noFill/>
          <a:ln/>
        </p:spPr>
        <p:txBody>
          <a:bodyPr wrap="square" lIns="0" tIns="0" rIns="0" bIns="0" rtlCol="0" anchor="ctr"/>
          <a:lstStyle/>
          <a:p>
            <a:pPr>
              <a:lnSpc>
                <a:spcPct val="102000"/>
              </a:lnSpc>
            </a:pPr>
            <a:r>
              <a:rPr lang="en-US" sz="2000" b="1">
                <a:solidFill>
                  <a:srgbClr val="1F5FA8"/>
                </a:solidFill>
                <a:latin typeface="Aptos"/>
                <a:cs typeface="Arial"/>
              </a:rPr>
              <a:t>Request for Quotation (RFQ)</a:t>
            </a:r>
          </a:p>
          <a:p>
            <a:pPr>
              <a:lnSpc>
                <a:spcPct val="102000"/>
              </a:lnSpc>
            </a:pPr>
            <a:r>
              <a:rPr lang="en-US" sz="1400">
                <a:latin typeface="Aptos"/>
                <a:cs typeface="Arial"/>
              </a:rPr>
              <a:t>A request for a detailed price to conduct a study. It is used when funder wants to compare prices, delivery timelines and the supplier's ability  to provide the required service.</a:t>
            </a:r>
          </a:p>
        </p:txBody>
      </p:sp>
      <p:sp>
        <p:nvSpPr>
          <p:cNvPr id="20" name="Shape 15"/>
          <p:cNvSpPr/>
          <p:nvPr/>
        </p:nvSpPr>
        <p:spPr>
          <a:xfrm>
            <a:off x="2017776" y="4298841"/>
            <a:ext cx="452628" cy="452628"/>
          </a:xfrm>
          <a:prstGeom prst="ellipse">
            <a:avLst/>
          </a:prstGeom>
          <a:solidFill>
            <a:srgbClr val="1F5FA8"/>
          </a:solidFill>
          <a:ln/>
        </p:spPr>
        <p:txBody>
          <a:bodyPr/>
          <a:lstStyle/>
          <a:p>
            <a:endParaRPr lang="en-ZA" sz="1350"/>
          </a:p>
        </p:txBody>
      </p:sp>
      <p:pic>
        <p:nvPicPr>
          <p:cNvPr id="21" name="Image 3" descr="preencoded.png"/>
          <p:cNvPicPr>
            <a:picLocks noChangeAspect="1"/>
          </p:cNvPicPr>
          <p:nvPr/>
        </p:nvPicPr>
        <p:blipFill>
          <a:blip r:embed="rId5"/>
          <a:stretch>
            <a:fillRect/>
          </a:stretch>
        </p:blipFill>
        <p:spPr>
          <a:xfrm>
            <a:off x="2127504" y="4372283"/>
            <a:ext cx="233172" cy="233172"/>
          </a:xfrm>
          <a:prstGeom prst="rect">
            <a:avLst/>
          </a:prstGeom>
        </p:spPr>
      </p:pic>
      <p:sp>
        <p:nvSpPr>
          <p:cNvPr id="22" name="Text 16"/>
          <p:cNvSpPr/>
          <p:nvPr/>
        </p:nvSpPr>
        <p:spPr>
          <a:xfrm>
            <a:off x="2655570" y="4382661"/>
            <a:ext cx="7543800" cy="219456"/>
          </a:xfrm>
          <a:prstGeom prst="rect">
            <a:avLst/>
          </a:prstGeom>
          <a:noFill/>
          <a:ln/>
        </p:spPr>
        <p:txBody>
          <a:bodyPr wrap="square" lIns="0" tIns="0" rIns="0" bIns="0" rtlCol="0" anchor="ctr"/>
          <a:lstStyle/>
          <a:p>
            <a:r>
              <a:rPr lang="en-US" sz="2000" b="1">
                <a:solidFill>
                  <a:srgbClr val="1F5FA8"/>
                </a:solidFill>
                <a:latin typeface="Aptos"/>
                <a:ea typeface="Arial" pitchFamily="34" charset="-122"/>
                <a:cs typeface="Arial"/>
              </a:rPr>
              <a:t>Expression of Interest (EOI)</a:t>
            </a:r>
            <a:endParaRPr lang="en-US" sz="2000">
              <a:latin typeface="Aptos"/>
              <a:cs typeface="Arial"/>
            </a:endParaRPr>
          </a:p>
        </p:txBody>
      </p:sp>
      <p:sp>
        <p:nvSpPr>
          <p:cNvPr id="23" name="Text 17"/>
          <p:cNvSpPr/>
          <p:nvPr/>
        </p:nvSpPr>
        <p:spPr>
          <a:xfrm>
            <a:off x="2626541" y="4660175"/>
            <a:ext cx="7612380" cy="411480"/>
          </a:xfrm>
          <a:prstGeom prst="rect">
            <a:avLst/>
          </a:prstGeom>
          <a:noFill/>
          <a:ln/>
        </p:spPr>
        <p:txBody>
          <a:bodyPr wrap="square" lIns="0" tIns="0" rIns="0" bIns="0" rtlCol="0" anchor="ctr"/>
          <a:lstStyle/>
          <a:p>
            <a:pPr>
              <a:lnSpc>
                <a:spcPct val="102000"/>
              </a:lnSpc>
            </a:pPr>
            <a:r>
              <a:rPr lang="en-US" sz="1400">
                <a:latin typeface="Arial"/>
                <a:ea typeface="Arial" pitchFamily="34" charset="-122"/>
                <a:cs typeface="Arial"/>
              </a:rPr>
              <a:t>An early call inviting interested parties to indicate intent to submit a full proposal. It includes submission of a concept note. </a:t>
            </a:r>
            <a:endParaRPr lang="en-US" sz="1400">
              <a:latin typeface="Arial"/>
              <a:cs typeface="Arial"/>
            </a:endParaRPr>
          </a:p>
        </p:txBody>
      </p:sp>
      <p:sp>
        <p:nvSpPr>
          <p:cNvPr id="25" name="Shape 19"/>
          <p:cNvSpPr/>
          <p:nvPr/>
        </p:nvSpPr>
        <p:spPr>
          <a:xfrm>
            <a:off x="2017776" y="5143500"/>
            <a:ext cx="452628" cy="452628"/>
          </a:xfrm>
          <a:prstGeom prst="ellipse">
            <a:avLst/>
          </a:prstGeom>
          <a:solidFill>
            <a:srgbClr val="1F5FA8"/>
          </a:solidFill>
          <a:ln/>
        </p:spPr>
        <p:txBody>
          <a:bodyPr/>
          <a:lstStyle/>
          <a:p>
            <a:endParaRPr lang="en-ZA" sz="1350"/>
          </a:p>
        </p:txBody>
      </p:sp>
      <p:pic>
        <p:nvPicPr>
          <p:cNvPr id="26" name="Image 4" descr="preencoded.png"/>
          <p:cNvPicPr>
            <a:picLocks noChangeAspect="1"/>
          </p:cNvPicPr>
          <p:nvPr/>
        </p:nvPicPr>
        <p:blipFill>
          <a:blip r:embed="rId6"/>
          <a:stretch>
            <a:fillRect/>
          </a:stretch>
        </p:blipFill>
        <p:spPr>
          <a:xfrm>
            <a:off x="2127504" y="5253228"/>
            <a:ext cx="233172" cy="233172"/>
          </a:xfrm>
          <a:prstGeom prst="rect">
            <a:avLst/>
          </a:prstGeom>
        </p:spPr>
      </p:pic>
      <p:sp>
        <p:nvSpPr>
          <p:cNvPr id="27" name="Text 20"/>
          <p:cNvSpPr/>
          <p:nvPr/>
        </p:nvSpPr>
        <p:spPr>
          <a:xfrm>
            <a:off x="2626541" y="5256349"/>
            <a:ext cx="7543800" cy="219456"/>
          </a:xfrm>
          <a:prstGeom prst="rect">
            <a:avLst/>
          </a:prstGeom>
          <a:noFill/>
          <a:ln/>
        </p:spPr>
        <p:txBody>
          <a:bodyPr wrap="square" lIns="0" tIns="0" rIns="0" bIns="0" rtlCol="0" anchor="ctr"/>
          <a:lstStyle/>
          <a:p>
            <a:r>
              <a:rPr lang="en-US" sz="2000" b="1">
                <a:solidFill>
                  <a:srgbClr val="1F5FA8"/>
                </a:solidFill>
                <a:latin typeface="Aptos"/>
                <a:ea typeface="Arial" pitchFamily="34" charset="-122"/>
                <a:cs typeface="Arial"/>
              </a:rPr>
              <a:t>Panelist / Expert Call</a:t>
            </a:r>
            <a:endParaRPr lang="en-US" sz="2000" b="1">
              <a:latin typeface="Aptos"/>
              <a:cs typeface="Arial"/>
            </a:endParaRPr>
          </a:p>
        </p:txBody>
      </p:sp>
      <p:sp>
        <p:nvSpPr>
          <p:cNvPr id="28" name="Text 21"/>
          <p:cNvSpPr/>
          <p:nvPr/>
        </p:nvSpPr>
        <p:spPr>
          <a:xfrm>
            <a:off x="2626541" y="5483062"/>
            <a:ext cx="7612380" cy="411480"/>
          </a:xfrm>
          <a:prstGeom prst="rect">
            <a:avLst/>
          </a:prstGeom>
          <a:noFill/>
          <a:ln/>
        </p:spPr>
        <p:txBody>
          <a:bodyPr wrap="square" lIns="0" tIns="0" rIns="0" bIns="0" rtlCol="0" anchor="ctr"/>
          <a:lstStyle/>
          <a:p>
            <a:pPr>
              <a:lnSpc>
                <a:spcPct val="102000"/>
              </a:lnSpc>
            </a:pPr>
            <a:r>
              <a:rPr lang="en-US" sz="1400">
                <a:solidFill>
                  <a:srgbClr val="000000"/>
                </a:solidFill>
                <a:latin typeface="Aptos"/>
                <a:ea typeface="Arial" pitchFamily="34" charset="-122"/>
                <a:cs typeface="Arial" pitchFamily="34" charset="-120"/>
              </a:rPr>
              <a:t>Invites experts to indicate their qualifications, interest and charge rate to serve on a panel.</a:t>
            </a:r>
            <a:endParaRPr lang="en-US" sz="1400">
              <a:solidFill>
                <a:srgbClr val="000000"/>
              </a:solidFill>
              <a:latin typeface="Aptos"/>
            </a:endParaRPr>
          </a:p>
        </p:txBody>
      </p:sp>
    </p:spTree>
    <p:extLst>
      <p:ext uri="{BB962C8B-B14F-4D97-AF65-F5344CB8AC3E}">
        <p14:creationId xmlns:p14="http://schemas.microsoft.com/office/powerpoint/2010/main" val="28432239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C2FDC-C5FA-23BB-8D06-2C8BC34D86E0}"/>
              </a:ext>
            </a:extLst>
          </p:cNvPr>
          <p:cNvSpPr>
            <a:spLocks noGrp="1"/>
          </p:cNvSpPr>
          <p:nvPr>
            <p:ph type="title"/>
          </p:nvPr>
        </p:nvSpPr>
        <p:spPr>
          <a:xfrm>
            <a:off x="2152650" y="365127"/>
            <a:ext cx="8425703" cy="1325563"/>
          </a:xfrm>
        </p:spPr>
        <p:txBody>
          <a:bodyPr>
            <a:normAutofit/>
          </a:bodyPr>
          <a:lstStyle/>
          <a:p>
            <a:r>
              <a:rPr lang="en-US" sz="3600" b="1">
                <a:solidFill>
                  <a:srgbClr val="D69610"/>
                </a:solidFill>
                <a:latin typeface="Poppins" pitchFamily="34" charset="0"/>
                <a:ea typeface="+mn-ea"/>
                <a:cs typeface="Poppins" pitchFamily="34" charset="-120"/>
              </a:rPr>
              <a:t>Where to look for funding opportunities</a:t>
            </a:r>
          </a:p>
        </p:txBody>
      </p:sp>
      <p:sp>
        <p:nvSpPr>
          <p:cNvPr id="6" name="Oval 5"/>
          <p:cNvSpPr/>
          <p:nvPr/>
        </p:nvSpPr>
        <p:spPr>
          <a:xfrm>
            <a:off x="2100071" y="2957286"/>
            <a:ext cx="365760" cy="365760"/>
          </a:xfrm>
          <a:prstGeom prst="ellipse">
            <a:avLst/>
          </a:prstGeom>
          <a:solidFill>
            <a:srgbClr val="15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a:solidFill>
                <a:prstClr val="white"/>
              </a:solidFill>
              <a:latin typeface="Aptos" panose="02110004020202020204"/>
            </a:endParaRPr>
          </a:p>
        </p:txBody>
      </p:sp>
      <p:pic>
        <p:nvPicPr>
          <p:cNvPr id="7" name="Picture 6" descr="website.png"/>
          <p:cNvPicPr>
            <a:picLocks noChangeAspect="1"/>
          </p:cNvPicPr>
          <p:nvPr/>
        </p:nvPicPr>
        <p:blipFill>
          <a:blip r:embed="rId2"/>
          <a:stretch>
            <a:fillRect/>
          </a:stretch>
        </p:blipFill>
        <p:spPr>
          <a:xfrm>
            <a:off x="2151511" y="3008725"/>
            <a:ext cx="204825" cy="204825"/>
          </a:xfrm>
          <a:prstGeom prst="rect">
            <a:avLst/>
          </a:prstGeom>
        </p:spPr>
      </p:pic>
      <p:sp>
        <p:nvSpPr>
          <p:cNvPr id="8" name="TextBox 7"/>
          <p:cNvSpPr txBox="1"/>
          <p:nvPr/>
        </p:nvSpPr>
        <p:spPr>
          <a:xfrm>
            <a:off x="2575559" y="2855692"/>
            <a:ext cx="3291840" cy="615553"/>
          </a:xfrm>
          <a:prstGeom prst="rect">
            <a:avLst/>
          </a:prstGeom>
          <a:noFill/>
        </p:spPr>
        <p:txBody>
          <a:bodyPr wrap="square" lIns="0" tIns="0" rIns="0" bIns="0" anchor="ctr">
            <a:spAutoFit/>
          </a:bodyPr>
          <a:lstStyle/>
          <a:p>
            <a:pPr defTabSz="457200"/>
            <a:r>
              <a:rPr sz="2000">
                <a:solidFill>
                  <a:srgbClr val="1B2420"/>
                </a:solidFill>
                <a:latin typeface="Aptos" panose="02110004020202020204"/>
              </a:rPr>
              <a:t>Donor / institutional </a:t>
            </a:r>
            <a:r>
              <a:rPr lang="en-US" sz="2000">
                <a:solidFill>
                  <a:srgbClr val="1B2420"/>
                </a:solidFill>
                <a:latin typeface="Aptos" panose="02110004020202020204"/>
              </a:rPr>
              <a:t>website – Spencer foundation</a:t>
            </a:r>
            <a:endParaRPr sz="2000">
              <a:solidFill>
                <a:srgbClr val="1B2420"/>
              </a:solidFill>
              <a:latin typeface="Aptos" panose="02110004020202020204"/>
            </a:endParaRPr>
          </a:p>
        </p:txBody>
      </p:sp>
      <p:sp>
        <p:nvSpPr>
          <p:cNvPr id="9" name="Oval 8"/>
          <p:cNvSpPr/>
          <p:nvPr/>
        </p:nvSpPr>
        <p:spPr>
          <a:xfrm>
            <a:off x="2071042" y="1881777"/>
            <a:ext cx="365760" cy="365760"/>
          </a:xfrm>
          <a:prstGeom prst="ellipse">
            <a:avLst/>
          </a:prstGeom>
          <a:solidFill>
            <a:srgbClr val="E971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a:solidFill>
                <a:prstClr val="white"/>
              </a:solidFill>
              <a:latin typeface="Aptos" panose="02110004020202020204"/>
            </a:endParaRPr>
          </a:p>
        </p:txBody>
      </p:sp>
      <p:pic>
        <p:nvPicPr>
          <p:cNvPr id="10" name="Picture 9" descr="search.png"/>
          <p:cNvPicPr>
            <a:picLocks noChangeAspect="1"/>
          </p:cNvPicPr>
          <p:nvPr/>
        </p:nvPicPr>
        <p:blipFill>
          <a:blip r:embed="rId3"/>
          <a:stretch>
            <a:fillRect/>
          </a:stretch>
        </p:blipFill>
        <p:spPr>
          <a:xfrm>
            <a:off x="2151511" y="1962245"/>
            <a:ext cx="204825" cy="204825"/>
          </a:xfrm>
          <a:prstGeom prst="rect">
            <a:avLst/>
          </a:prstGeom>
        </p:spPr>
      </p:pic>
      <p:sp>
        <p:nvSpPr>
          <p:cNvPr id="11" name="TextBox 10"/>
          <p:cNvSpPr txBox="1"/>
          <p:nvPr/>
        </p:nvSpPr>
        <p:spPr>
          <a:xfrm>
            <a:off x="2573963" y="1801983"/>
            <a:ext cx="3291840" cy="923330"/>
          </a:xfrm>
          <a:prstGeom prst="rect">
            <a:avLst/>
          </a:prstGeom>
          <a:noFill/>
        </p:spPr>
        <p:txBody>
          <a:bodyPr wrap="square" lIns="0" tIns="0" rIns="0" bIns="0" anchor="ctr">
            <a:spAutoFit/>
          </a:bodyPr>
          <a:lstStyle/>
          <a:p>
            <a:pPr defTabSz="457200"/>
            <a:r>
              <a:rPr sz="2000">
                <a:solidFill>
                  <a:srgbClr val="1B2420"/>
                </a:solidFill>
                <a:latin typeface="Aptos" panose="02110004020202020204"/>
              </a:rPr>
              <a:t>Platforms listing research calls</a:t>
            </a:r>
            <a:r>
              <a:rPr lang="en-US" sz="2000">
                <a:solidFill>
                  <a:srgbClr val="1B2420"/>
                </a:solidFill>
                <a:latin typeface="Aptos" panose="02110004020202020204"/>
              </a:rPr>
              <a:t> - </a:t>
            </a:r>
            <a:r>
              <a:rPr lang="en-US" sz="2000" err="1">
                <a:solidFill>
                  <a:srgbClr val="1B2420"/>
                </a:solidFill>
                <a:latin typeface="Aptos" panose="02110004020202020204"/>
              </a:rPr>
              <a:t>Euraxess</a:t>
            </a:r>
            <a:r>
              <a:rPr lang="en-US" sz="2000">
                <a:solidFill>
                  <a:srgbClr val="1B2420"/>
                </a:solidFill>
                <a:latin typeface="Aptos" panose="02110004020202020204"/>
              </a:rPr>
              <a:t>, </a:t>
            </a:r>
            <a:r>
              <a:rPr lang="en-US" sz="2000" err="1">
                <a:solidFill>
                  <a:srgbClr val="1B2420"/>
                </a:solidFill>
                <a:latin typeface="Aptos" panose="02110004020202020204"/>
              </a:rPr>
              <a:t>eTenders</a:t>
            </a:r>
            <a:r>
              <a:rPr lang="en-US" sz="2000">
                <a:solidFill>
                  <a:srgbClr val="1B2420"/>
                </a:solidFill>
                <a:latin typeface="Aptos" panose="02110004020202020204"/>
              </a:rPr>
              <a:t>, FundsforNGos</a:t>
            </a:r>
            <a:endParaRPr lang="en-US" sz="2100" err="1">
              <a:solidFill>
                <a:srgbClr val="FFFFFF"/>
              </a:solidFill>
              <a:highlight>
                <a:srgbClr val="004494"/>
              </a:highlight>
              <a:latin typeface="Arial"/>
              <a:cs typeface="Arial"/>
            </a:endParaRPr>
          </a:p>
        </p:txBody>
      </p:sp>
      <p:sp>
        <p:nvSpPr>
          <p:cNvPr id="12" name="Oval 11"/>
          <p:cNvSpPr/>
          <p:nvPr/>
        </p:nvSpPr>
        <p:spPr>
          <a:xfrm>
            <a:off x="2068982" y="3879051"/>
            <a:ext cx="365760" cy="365760"/>
          </a:xfrm>
          <a:prstGeom prst="ellipse">
            <a:avLst/>
          </a:prstGeom>
          <a:solidFill>
            <a:srgbClr val="196B2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a:solidFill>
                <a:prstClr val="white"/>
              </a:solidFill>
              <a:latin typeface="Aptos" panose="02110004020202020204"/>
            </a:endParaRPr>
          </a:p>
        </p:txBody>
      </p:sp>
      <p:pic>
        <p:nvPicPr>
          <p:cNvPr id="13" name="Picture 12" descr="media.png"/>
          <p:cNvPicPr>
            <a:picLocks noChangeAspect="1"/>
          </p:cNvPicPr>
          <p:nvPr/>
        </p:nvPicPr>
        <p:blipFill>
          <a:blip r:embed="rId4"/>
          <a:stretch>
            <a:fillRect/>
          </a:stretch>
        </p:blipFill>
        <p:spPr>
          <a:xfrm>
            <a:off x="2123622" y="3960656"/>
            <a:ext cx="204825" cy="204825"/>
          </a:xfrm>
          <a:prstGeom prst="rect">
            <a:avLst/>
          </a:prstGeom>
        </p:spPr>
      </p:pic>
      <p:sp>
        <p:nvSpPr>
          <p:cNvPr id="14" name="TextBox 13"/>
          <p:cNvSpPr txBox="1"/>
          <p:nvPr/>
        </p:nvSpPr>
        <p:spPr>
          <a:xfrm>
            <a:off x="2581221" y="3938885"/>
            <a:ext cx="3291840" cy="307777"/>
          </a:xfrm>
          <a:prstGeom prst="rect">
            <a:avLst/>
          </a:prstGeom>
          <a:noFill/>
        </p:spPr>
        <p:txBody>
          <a:bodyPr wrap="square" lIns="0" tIns="0" rIns="0" bIns="0" anchor="ctr">
            <a:spAutoFit/>
          </a:bodyPr>
          <a:lstStyle/>
          <a:p>
            <a:pPr defTabSz="457200"/>
            <a:r>
              <a:rPr sz="2000">
                <a:solidFill>
                  <a:srgbClr val="1B2420"/>
                </a:solidFill>
                <a:latin typeface="Aptos" panose="02110004020202020204"/>
              </a:rPr>
              <a:t>Media advertisements</a:t>
            </a:r>
          </a:p>
        </p:txBody>
      </p:sp>
      <p:sp>
        <p:nvSpPr>
          <p:cNvPr id="15" name="Oval 14"/>
          <p:cNvSpPr/>
          <p:nvPr/>
        </p:nvSpPr>
        <p:spPr>
          <a:xfrm>
            <a:off x="6233159" y="1783080"/>
            <a:ext cx="365760" cy="365760"/>
          </a:xfrm>
          <a:prstGeom prst="ellipse">
            <a:avLst/>
          </a:prstGeom>
          <a:solidFill>
            <a:srgbClr val="0F9ED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a:solidFill>
                <a:prstClr val="white"/>
              </a:solidFill>
              <a:latin typeface="Aptos" panose="02110004020202020204"/>
            </a:endParaRPr>
          </a:p>
        </p:txBody>
      </p:sp>
      <p:pic>
        <p:nvPicPr>
          <p:cNvPr id="16" name="Picture 15" descr="university.png"/>
          <p:cNvPicPr>
            <a:picLocks noChangeAspect="1"/>
          </p:cNvPicPr>
          <p:nvPr/>
        </p:nvPicPr>
        <p:blipFill>
          <a:blip r:embed="rId5"/>
          <a:stretch>
            <a:fillRect/>
          </a:stretch>
        </p:blipFill>
        <p:spPr>
          <a:xfrm>
            <a:off x="6313628" y="1863548"/>
            <a:ext cx="204825" cy="204825"/>
          </a:xfrm>
          <a:prstGeom prst="rect">
            <a:avLst/>
          </a:prstGeom>
        </p:spPr>
      </p:pic>
      <p:sp>
        <p:nvSpPr>
          <p:cNvPr id="17" name="TextBox 16"/>
          <p:cNvSpPr txBox="1"/>
          <p:nvPr/>
        </p:nvSpPr>
        <p:spPr>
          <a:xfrm>
            <a:off x="6736080" y="1804489"/>
            <a:ext cx="3474720" cy="615553"/>
          </a:xfrm>
          <a:prstGeom prst="rect">
            <a:avLst/>
          </a:prstGeom>
          <a:noFill/>
        </p:spPr>
        <p:txBody>
          <a:bodyPr wrap="square" lIns="0" tIns="0" rIns="0" bIns="0" anchor="ctr">
            <a:spAutoFit/>
          </a:bodyPr>
          <a:lstStyle/>
          <a:p>
            <a:pPr defTabSz="457200"/>
            <a:r>
              <a:rPr sz="2000">
                <a:solidFill>
                  <a:srgbClr val="1B2420"/>
                </a:solidFill>
                <a:latin typeface="Aptos" panose="02110004020202020204"/>
              </a:rPr>
              <a:t>University research grant offices</a:t>
            </a:r>
          </a:p>
        </p:txBody>
      </p:sp>
      <p:sp>
        <p:nvSpPr>
          <p:cNvPr id="18" name="Oval 17"/>
          <p:cNvSpPr/>
          <p:nvPr/>
        </p:nvSpPr>
        <p:spPr>
          <a:xfrm>
            <a:off x="6240416" y="2891971"/>
            <a:ext cx="365760" cy="365760"/>
          </a:xfrm>
          <a:prstGeom prst="ellipse">
            <a:avLst/>
          </a:prstGeom>
          <a:solidFill>
            <a:srgbClr val="A02B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a:solidFill>
                <a:prstClr val="white"/>
              </a:solidFill>
              <a:latin typeface="Aptos" panose="02110004020202020204"/>
            </a:endParaRPr>
          </a:p>
        </p:txBody>
      </p:sp>
      <p:pic>
        <p:nvPicPr>
          <p:cNvPr id="19" name="Picture 18" descr="business.png"/>
          <p:cNvPicPr>
            <a:picLocks noChangeAspect="1"/>
          </p:cNvPicPr>
          <p:nvPr/>
        </p:nvPicPr>
        <p:blipFill>
          <a:blip r:embed="rId6"/>
          <a:stretch>
            <a:fillRect/>
          </a:stretch>
        </p:blipFill>
        <p:spPr>
          <a:xfrm>
            <a:off x="6320884" y="2899869"/>
            <a:ext cx="197568" cy="313681"/>
          </a:xfrm>
          <a:prstGeom prst="rect">
            <a:avLst/>
          </a:prstGeom>
        </p:spPr>
      </p:pic>
      <p:sp>
        <p:nvSpPr>
          <p:cNvPr id="20" name="TextBox 19"/>
          <p:cNvSpPr txBox="1"/>
          <p:nvPr/>
        </p:nvSpPr>
        <p:spPr>
          <a:xfrm>
            <a:off x="6733519" y="2959683"/>
            <a:ext cx="3474720" cy="307777"/>
          </a:xfrm>
          <a:prstGeom prst="rect">
            <a:avLst/>
          </a:prstGeom>
          <a:noFill/>
        </p:spPr>
        <p:txBody>
          <a:bodyPr wrap="square" lIns="0" tIns="0" rIns="0" bIns="0" anchor="ctr">
            <a:spAutoFit/>
          </a:bodyPr>
          <a:lstStyle/>
          <a:p>
            <a:pPr defTabSz="457200"/>
            <a:r>
              <a:rPr sz="2000">
                <a:solidFill>
                  <a:srgbClr val="1B2420"/>
                </a:solidFill>
                <a:latin typeface="Aptos" panose="02110004020202020204"/>
              </a:rPr>
              <a:t>Business development </a:t>
            </a:r>
            <a:r>
              <a:rPr lang="en-US" sz="2000">
                <a:solidFill>
                  <a:srgbClr val="1B2420"/>
                </a:solidFill>
                <a:latin typeface="Aptos" panose="02110004020202020204"/>
              </a:rPr>
              <a:t>officers</a:t>
            </a:r>
            <a:endParaRPr sz="2000">
              <a:solidFill>
                <a:srgbClr val="1B2420"/>
              </a:solidFill>
              <a:latin typeface="Aptos" panose="02110004020202020204"/>
            </a:endParaRPr>
          </a:p>
        </p:txBody>
      </p:sp>
      <p:sp>
        <p:nvSpPr>
          <p:cNvPr id="21" name="Oval 20"/>
          <p:cNvSpPr/>
          <p:nvPr/>
        </p:nvSpPr>
        <p:spPr>
          <a:xfrm>
            <a:off x="6243985" y="3882598"/>
            <a:ext cx="365760" cy="365760"/>
          </a:xfrm>
          <a:prstGeom prst="ellipse">
            <a:avLst/>
          </a:prstGeom>
          <a:solidFill>
            <a:srgbClr val="4EA7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a:solidFill>
                <a:prstClr val="white"/>
              </a:solidFill>
              <a:latin typeface="Aptos" panose="02110004020202020204"/>
            </a:endParaRPr>
          </a:p>
        </p:txBody>
      </p:sp>
      <p:pic>
        <p:nvPicPr>
          <p:cNvPr id="22" name="Picture 21" descr="network.png"/>
          <p:cNvPicPr>
            <a:picLocks noChangeAspect="1"/>
          </p:cNvPicPr>
          <p:nvPr/>
        </p:nvPicPr>
        <p:blipFill>
          <a:blip r:embed="rId7"/>
          <a:stretch>
            <a:fillRect/>
          </a:stretch>
        </p:blipFill>
        <p:spPr>
          <a:xfrm>
            <a:off x="6317195" y="3958599"/>
            <a:ext cx="204825" cy="204825"/>
          </a:xfrm>
          <a:prstGeom prst="rect">
            <a:avLst/>
          </a:prstGeom>
        </p:spPr>
      </p:pic>
      <p:sp>
        <p:nvSpPr>
          <p:cNvPr id="23" name="TextBox 22"/>
          <p:cNvSpPr txBox="1"/>
          <p:nvPr/>
        </p:nvSpPr>
        <p:spPr>
          <a:xfrm>
            <a:off x="6958702" y="3754759"/>
            <a:ext cx="3474720" cy="615553"/>
          </a:xfrm>
          <a:prstGeom prst="rect">
            <a:avLst/>
          </a:prstGeom>
          <a:noFill/>
        </p:spPr>
        <p:txBody>
          <a:bodyPr wrap="square" lIns="0" tIns="0" rIns="0" bIns="0" anchor="ctr">
            <a:spAutoFit/>
          </a:bodyPr>
          <a:lstStyle/>
          <a:p>
            <a:pPr defTabSz="457200"/>
            <a:r>
              <a:rPr sz="2000">
                <a:solidFill>
                  <a:srgbClr val="1B2420"/>
                </a:solidFill>
                <a:latin typeface="Aptos" panose="02110004020202020204"/>
              </a:rPr>
              <a:t>Referral via professional networks</a:t>
            </a:r>
          </a:p>
        </p:txBody>
      </p:sp>
      <p:sp>
        <p:nvSpPr>
          <p:cNvPr id="24" name="Rounded Rectangle 23"/>
          <p:cNvSpPr/>
          <p:nvPr/>
        </p:nvSpPr>
        <p:spPr>
          <a:xfrm>
            <a:off x="1986743" y="4687620"/>
            <a:ext cx="8154784" cy="1164540"/>
          </a:xfrm>
          <a:prstGeom prst="roundRect">
            <a:avLst>
              <a:gd name="adj" fmla="val 8000"/>
            </a:avLst>
          </a:prstGeom>
          <a:solidFill>
            <a:srgbClr val="15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a:solidFill>
                <a:prstClr val="white"/>
              </a:solidFill>
              <a:latin typeface="Aptos" panose="02110004020202020204"/>
            </a:endParaRPr>
          </a:p>
        </p:txBody>
      </p:sp>
      <p:sp>
        <p:nvSpPr>
          <p:cNvPr id="25" name="Oval 24"/>
          <p:cNvSpPr/>
          <p:nvPr/>
        </p:nvSpPr>
        <p:spPr>
          <a:xfrm>
            <a:off x="2324099" y="5097780"/>
            <a:ext cx="502920" cy="502920"/>
          </a:xfrm>
          <a:prstGeom prst="ellipse">
            <a:avLst/>
          </a:prstGeom>
          <a:solidFill>
            <a:srgbClr val="D6961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a:solidFill>
                <a:prstClr val="white"/>
              </a:solidFill>
              <a:latin typeface="Aptos" panose="02110004020202020204"/>
            </a:endParaRPr>
          </a:p>
        </p:txBody>
      </p:sp>
      <p:pic>
        <p:nvPicPr>
          <p:cNvPr id="26" name="Picture 25" descr="chat.png"/>
          <p:cNvPicPr>
            <a:picLocks noChangeAspect="1"/>
          </p:cNvPicPr>
          <p:nvPr/>
        </p:nvPicPr>
        <p:blipFill>
          <a:blip r:embed="rId8"/>
          <a:stretch>
            <a:fillRect/>
          </a:stretch>
        </p:blipFill>
        <p:spPr>
          <a:xfrm>
            <a:off x="2434743" y="5208423"/>
            <a:ext cx="281635" cy="281635"/>
          </a:xfrm>
          <a:prstGeom prst="rect">
            <a:avLst/>
          </a:prstGeom>
        </p:spPr>
      </p:pic>
      <p:sp>
        <p:nvSpPr>
          <p:cNvPr id="27" name="TextBox 26"/>
          <p:cNvSpPr txBox="1"/>
          <p:nvPr/>
        </p:nvSpPr>
        <p:spPr>
          <a:xfrm>
            <a:off x="2846977" y="4894508"/>
            <a:ext cx="6766560" cy="961802"/>
          </a:xfrm>
          <a:prstGeom prst="rect">
            <a:avLst/>
          </a:prstGeom>
          <a:noFill/>
        </p:spPr>
        <p:txBody>
          <a:bodyPr wrap="square" lIns="0" tIns="0" rIns="0" bIns="0" anchor="t">
            <a:spAutoFit/>
          </a:bodyPr>
          <a:lstStyle/>
          <a:p>
            <a:pPr defTabSz="457200">
              <a:spcAft>
                <a:spcPts val="300"/>
              </a:spcAft>
            </a:pPr>
            <a:r>
              <a:rPr sz="1600" b="1">
                <a:solidFill>
                  <a:srgbClr val="D69610"/>
                </a:solidFill>
                <a:latin typeface="Calibri"/>
              </a:rPr>
              <a:t>LIVE DISCUSSION</a:t>
            </a:r>
          </a:p>
          <a:p>
            <a:pPr defTabSz="457200">
              <a:spcAft>
                <a:spcPts val="300"/>
              </a:spcAft>
            </a:pPr>
            <a:r>
              <a:rPr sz="2200" b="1">
                <a:solidFill>
                  <a:srgbClr val="FFFFFF"/>
                </a:solidFill>
                <a:latin typeface="Calibri"/>
              </a:rPr>
              <a:t>What are other </a:t>
            </a:r>
            <a:r>
              <a:rPr lang="en-US" sz="2200" b="1">
                <a:solidFill>
                  <a:srgbClr val="FFFFFF"/>
                </a:solidFill>
                <a:latin typeface="Calibri"/>
              </a:rPr>
              <a:t>unique </a:t>
            </a:r>
            <a:r>
              <a:rPr sz="2200" b="1">
                <a:solidFill>
                  <a:srgbClr val="FFFFFF"/>
                </a:solidFill>
                <a:latin typeface="Calibri"/>
              </a:rPr>
              <a:t>ways </a:t>
            </a:r>
            <a:r>
              <a:rPr lang="en-US" sz="2200" b="1">
                <a:solidFill>
                  <a:srgbClr val="FFFFFF"/>
                </a:solidFill>
                <a:latin typeface="Calibri"/>
              </a:rPr>
              <a:t>you have found research grant </a:t>
            </a:r>
            <a:r>
              <a:rPr sz="2200" b="1">
                <a:solidFill>
                  <a:srgbClr val="FFFFFF"/>
                </a:solidFill>
                <a:latin typeface="Calibri"/>
              </a:rPr>
              <a:t>opportunities? Share your views in the chat</a:t>
            </a:r>
            <a:r>
              <a:rPr lang="en-US" sz="2200" b="1">
                <a:solidFill>
                  <a:srgbClr val="FFFFFF"/>
                </a:solidFill>
                <a:latin typeface="Calibri"/>
              </a:rPr>
              <a:t>.</a:t>
            </a:r>
            <a:endParaRPr sz="2200" b="1">
              <a:solidFill>
                <a:srgbClr val="FFFFFF"/>
              </a:solidFill>
              <a:latin typeface="Calibri"/>
            </a:endParaRPr>
          </a:p>
        </p:txBody>
      </p:sp>
    </p:spTree>
    <p:extLst>
      <p:ext uri="{BB962C8B-B14F-4D97-AF65-F5344CB8AC3E}">
        <p14:creationId xmlns:p14="http://schemas.microsoft.com/office/powerpoint/2010/main" val="1619220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67844-DB2B-B05D-5FF5-824FB23CCAEA}"/>
              </a:ext>
            </a:extLst>
          </p:cNvPr>
          <p:cNvSpPr>
            <a:spLocks noGrp="1"/>
          </p:cNvSpPr>
          <p:nvPr>
            <p:ph type="title"/>
          </p:nvPr>
        </p:nvSpPr>
        <p:spPr>
          <a:xfrm>
            <a:off x="765348" y="842167"/>
            <a:ext cx="10515600" cy="2852737"/>
          </a:xfrm>
        </p:spPr>
        <p:txBody>
          <a:bodyPr/>
          <a:lstStyle/>
          <a:p>
            <a:r>
              <a:rPr lang="en-US" b="1">
                <a:solidFill>
                  <a:schemeClr val="accent1"/>
                </a:solidFill>
              </a:rPr>
              <a:t>Who are typical research funders?</a:t>
            </a:r>
            <a:endParaRPr lang="en-ZA" b="1">
              <a:solidFill>
                <a:schemeClr val="accent1"/>
              </a:solidFill>
            </a:endParaRPr>
          </a:p>
        </p:txBody>
      </p:sp>
      <p:sp>
        <p:nvSpPr>
          <p:cNvPr id="3" name="Text Placeholder 2">
            <a:extLst>
              <a:ext uri="{FF2B5EF4-FFF2-40B4-BE49-F238E27FC236}">
                <a16:creationId xmlns:a16="http://schemas.microsoft.com/office/drawing/2014/main" id="{B6D77ED1-A231-D659-D7C1-3AAB70ADB1A7}"/>
              </a:ext>
            </a:extLst>
          </p:cNvPr>
          <p:cNvSpPr>
            <a:spLocks noGrp="1"/>
          </p:cNvSpPr>
          <p:nvPr>
            <p:ph type="body" idx="1"/>
          </p:nvPr>
        </p:nvSpPr>
        <p:spPr>
          <a:xfrm>
            <a:off x="665596" y="4007573"/>
            <a:ext cx="10515600" cy="1127756"/>
          </a:xfrm>
        </p:spPr>
        <p:txBody>
          <a:bodyPr>
            <a:normAutofit/>
          </a:bodyPr>
          <a:lstStyle/>
          <a:p>
            <a:pPr algn="ctr"/>
            <a:r>
              <a:rPr lang="en-US" sz="3600" b="1" i="1">
                <a:solidFill>
                  <a:schemeClr val="accent1"/>
                </a:solidFill>
              </a:rPr>
              <a:t>Share your responses in the chat</a:t>
            </a:r>
            <a:endParaRPr lang="en-ZA" sz="3600" b="1" i="1">
              <a:solidFill>
                <a:schemeClr val="accent1"/>
              </a:solidFill>
            </a:endParaRPr>
          </a:p>
        </p:txBody>
      </p:sp>
    </p:spTree>
    <p:extLst>
      <p:ext uri="{BB962C8B-B14F-4D97-AF65-F5344CB8AC3E}">
        <p14:creationId xmlns:p14="http://schemas.microsoft.com/office/powerpoint/2010/main" val="4272095434"/>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64167" y="282686"/>
            <a:ext cx="8255598" cy="553998"/>
          </a:xfrm>
          <a:prstGeom prst="rect">
            <a:avLst/>
          </a:prstGeom>
          <a:noFill/>
        </p:spPr>
        <p:txBody>
          <a:bodyPr wrap="square" lIns="0" tIns="0" rIns="0" bIns="0" anchor="t">
            <a:spAutoFit/>
          </a:bodyPr>
          <a:lstStyle/>
          <a:p>
            <a:pPr algn="l"/>
            <a:r>
              <a:rPr lang="en-US" sz="3600" b="1">
                <a:solidFill>
                  <a:srgbClr val="D69610"/>
                </a:solidFill>
                <a:latin typeface="Poppins" pitchFamily="34" charset="0"/>
                <a:cs typeface="Poppins" pitchFamily="34" charset="-120"/>
              </a:rPr>
              <a:t>Who are typical research funders?</a:t>
            </a:r>
            <a:endParaRPr sz="3600" b="1">
              <a:solidFill>
                <a:srgbClr val="D69610"/>
              </a:solidFill>
              <a:latin typeface="Poppins" pitchFamily="34" charset="0"/>
              <a:cs typeface="Poppins" pitchFamily="34" charset="-120"/>
            </a:endParaRPr>
          </a:p>
        </p:txBody>
      </p:sp>
      <p:sp>
        <p:nvSpPr>
          <p:cNvPr id="3" name="Rounded Rectangle 2"/>
          <p:cNvSpPr/>
          <p:nvPr/>
        </p:nvSpPr>
        <p:spPr>
          <a:xfrm>
            <a:off x="2072640" y="1234440"/>
            <a:ext cx="1938528" cy="1965960"/>
          </a:xfrm>
          <a:prstGeom prst="roundRect">
            <a:avLst>
              <a:gd name="adj" fmla="val 6000"/>
            </a:avLst>
          </a:prstGeom>
          <a:solidFill>
            <a:srgbClr val="D6961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p:cNvSpPr/>
          <p:nvPr/>
        </p:nvSpPr>
        <p:spPr>
          <a:xfrm>
            <a:off x="2200656" y="1362456"/>
            <a:ext cx="402336" cy="402336"/>
          </a:xfrm>
          <a:prstGeom prst="ellipse">
            <a:avLst/>
          </a:prstGeom>
          <a:solidFill>
            <a:srgbClr val="D6961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Picture 4" descr="gov.png"/>
          <p:cNvPicPr>
            <a:picLocks noChangeAspect="1"/>
          </p:cNvPicPr>
          <p:nvPr/>
        </p:nvPicPr>
        <p:blipFill>
          <a:blip r:embed="rId2"/>
          <a:stretch>
            <a:fillRect/>
          </a:stretch>
        </p:blipFill>
        <p:spPr>
          <a:xfrm>
            <a:off x="2277099" y="1438899"/>
            <a:ext cx="249448" cy="249448"/>
          </a:xfrm>
          <a:prstGeom prst="rect">
            <a:avLst/>
          </a:prstGeom>
        </p:spPr>
      </p:pic>
      <p:sp>
        <p:nvSpPr>
          <p:cNvPr id="6" name="TextBox 5"/>
          <p:cNvSpPr txBox="1"/>
          <p:nvPr/>
        </p:nvSpPr>
        <p:spPr>
          <a:xfrm>
            <a:off x="2218944" y="1856232"/>
            <a:ext cx="1645920" cy="1269578"/>
          </a:xfrm>
          <a:prstGeom prst="rect">
            <a:avLst/>
          </a:prstGeom>
          <a:noFill/>
        </p:spPr>
        <p:txBody>
          <a:bodyPr wrap="square" lIns="0" tIns="0" rIns="0" bIns="0" anchor="t">
            <a:spAutoFit/>
          </a:bodyPr>
          <a:lstStyle/>
          <a:p>
            <a:pPr>
              <a:spcAft>
                <a:spcPts val="300"/>
              </a:spcAft>
            </a:pPr>
            <a:r>
              <a:rPr sz="2000" b="1">
                <a:solidFill>
                  <a:srgbClr val="FFFFFF"/>
                </a:solidFill>
              </a:rPr>
              <a:t>Public Sector</a:t>
            </a:r>
          </a:p>
          <a:p>
            <a:pPr>
              <a:spcAft>
                <a:spcPts val="300"/>
              </a:spcAft>
            </a:pPr>
            <a:r>
              <a:rPr sz="2000" i="1">
                <a:solidFill>
                  <a:srgbClr val="F0F0F0"/>
                </a:solidFill>
              </a:rPr>
              <a:t>Government </a:t>
            </a:r>
            <a:r>
              <a:rPr lang="en-US" sz="2000" i="1">
                <a:solidFill>
                  <a:srgbClr val="F0F0F0"/>
                </a:solidFill>
              </a:rPr>
              <a:t>dept and entities</a:t>
            </a:r>
          </a:p>
        </p:txBody>
      </p:sp>
      <p:sp>
        <p:nvSpPr>
          <p:cNvPr id="7" name="Rounded Rectangle 6"/>
          <p:cNvSpPr/>
          <p:nvPr/>
        </p:nvSpPr>
        <p:spPr>
          <a:xfrm>
            <a:off x="4175760" y="1234440"/>
            <a:ext cx="1938528" cy="1965960"/>
          </a:xfrm>
          <a:prstGeom prst="roundRect">
            <a:avLst>
              <a:gd name="adj" fmla="val 6000"/>
            </a:avLst>
          </a:prstGeom>
          <a:solidFill>
            <a:srgbClr val="15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p:cNvSpPr/>
          <p:nvPr/>
        </p:nvSpPr>
        <p:spPr>
          <a:xfrm>
            <a:off x="4303776" y="1362456"/>
            <a:ext cx="402336" cy="402336"/>
          </a:xfrm>
          <a:prstGeom prst="ellipse">
            <a:avLst/>
          </a:prstGeom>
          <a:solidFill>
            <a:srgbClr val="15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9" name="Picture 8" descr="corporate.png"/>
          <p:cNvPicPr>
            <a:picLocks noChangeAspect="1"/>
          </p:cNvPicPr>
          <p:nvPr/>
        </p:nvPicPr>
        <p:blipFill>
          <a:blip r:embed="rId3"/>
          <a:stretch>
            <a:fillRect/>
          </a:stretch>
        </p:blipFill>
        <p:spPr>
          <a:xfrm>
            <a:off x="4380219" y="1438899"/>
            <a:ext cx="249448" cy="249448"/>
          </a:xfrm>
          <a:prstGeom prst="rect">
            <a:avLst/>
          </a:prstGeom>
        </p:spPr>
      </p:pic>
      <p:sp>
        <p:nvSpPr>
          <p:cNvPr id="10" name="TextBox 9"/>
          <p:cNvSpPr txBox="1"/>
          <p:nvPr/>
        </p:nvSpPr>
        <p:spPr>
          <a:xfrm>
            <a:off x="4322064" y="1856233"/>
            <a:ext cx="1645920" cy="1346522"/>
          </a:xfrm>
          <a:prstGeom prst="rect">
            <a:avLst/>
          </a:prstGeom>
          <a:noFill/>
        </p:spPr>
        <p:txBody>
          <a:bodyPr wrap="square" lIns="0" tIns="0" rIns="0" bIns="0" anchor="t">
            <a:spAutoFit/>
          </a:bodyPr>
          <a:lstStyle/>
          <a:p>
            <a:pPr>
              <a:spcAft>
                <a:spcPts val="300"/>
              </a:spcAft>
            </a:pPr>
            <a:r>
              <a:rPr sz="2000" b="1">
                <a:solidFill>
                  <a:srgbClr val="FFFFFF"/>
                </a:solidFill>
              </a:rPr>
              <a:t>Private Sector</a:t>
            </a:r>
          </a:p>
          <a:p>
            <a:pPr>
              <a:spcAft>
                <a:spcPts val="300"/>
              </a:spcAft>
            </a:pPr>
            <a:r>
              <a:rPr lang="en-US" sz="2000">
                <a:solidFill>
                  <a:srgbClr val="000000"/>
                </a:solidFill>
                <a:latin typeface="Calibri Light"/>
                <a:ea typeface="Calibri Light"/>
                <a:cs typeface="Calibri Light"/>
              </a:rPr>
              <a:t>  </a:t>
            </a:r>
            <a:endParaRPr lang="en-US"/>
          </a:p>
          <a:p>
            <a:pPr>
              <a:spcAft>
                <a:spcPts val="300"/>
              </a:spcAft>
            </a:pPr>
            <a:endParaRPr lang="en-US" sz="2000" b="1">
              <a:solidFill>
                <a:srgbClr val="FFFFFF"/>
              </a:solidFill>
            </a:endParaRPr>
          </a:p>
          <a:p>
            <a:pPr>
              <a:spcAft>
                <a:spcPts val="300"/>
              </a:spcAft>
            </a:pPr>
            <a:endParaRPr lang="en-US" sz="2000" b="1">
              <a:solidFill>
                <a:srgbClr val="FFFFFF"/>
              </a:solidFill>
            </a:endParaRPr>
          </a:p>
        </p:txBody>
      </p:sp>
      <p:sp>
        <p:nvSpPr>
          <p:cNvPr id="11" name="Rounded Rectangle 10"/>
          <p:cNvSpPr/>
          <p:nvPr/>
        </p:nvSpPr>
        <p:spPr>
          <a:xfrm>
            <a:off x="6278880" y="1234440"/>
            <a:ext cx="1938528" cy="1965960"/>
          </a:xfrm>
          <a:prstGeom prst="roundRect">
            <a:avLst>
              <a:gd name="adj" fmla="val 6000"/>
            </a:avLst>
          </a:prstGeom>
          <a:solidFill>
            <a:srgbClr val="E971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Oval 11"/>
          <p:cNvSpPr/>
          <p:nvPr/>
        </p:nvSpPr>
        <p:spPr>
          <a:xfrm>
            <a:off x="6406896" y="1362456"/>
            <a:ext cx="402336" cy="402336"/>
          </a:xfrm>
          <a:prstGeom prst="ellipse">
            <a:avLst/>
          </a:prstGeom>
          <a:solidFill>
            <a:srgbClr val="E971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3" name="Picture 12" descr="ngo.png"/>
          <p:cNvPicPr>
            <a:picLocks noChangeAspect="1"/>
          </p:cNvPicPr>
          <p:nvPr/>
        </p:nvPicPr>
        <p:blipFill>
          <a:blip r:embed="rId4"/>
          <a:stretch>
            <a:fillRect/>
          </a:stretch>
        </p:blipFill>
        <p:spPr>
          <a:xfrm>
            <a:off x="6483339" y="1438899"/>
            <a:ext cx="249448" cy="249448"/>
          </a:xfrm>
          <a:prstGeom prst="rect">
            <a:avLst/>
          </a:prstGeom>
        </p:spPr>
      </p:pic>
      <p:sp>
        <p:nvSpPr>
          <p:cNvPr id="14" name="TextBox 13"/>
          <p:cNvSpPr txBox="1"/>
          <p:nvPr/>
        </p:nvSpPr>
        <p:spPr>
          <a:xfrm>
            <a:off x="6406896" y="1856232"/>
            <a:ext cx="1645920" cy="961802"/>
          </a:xfrm>
          <a:prstGeom prst="rect">
            <a:avLst/>
          </a:prstGeom>
          <a:noFill/>
        </p:spPr>
        <p:txBody>
          <a:bodyPr wrap="square" lIns="0" tIns="0" rIns="0" bIns="0" anchor="t">
            <a:spAutoFit/>
          </a:bodyPr>
          <a:lstStyle/>
          <a:p>
            <a:pPr>
              <a:spcAft>
                <a:spcPts val="300"/>
              </a:spcAft>
            </a:pPr>
            <a:r>
              <a:rPr sz="2000" b="1">
                <a:solidFill>
                  <a:srgbClr val="FFFFFF"/>
                </a:solidFill>
              </a:rPr>
              <a:t>Non-Profit Entities</a:t>
            </a:r>
          </a:p>
          <a:p>
            <a:pPr>
              <a:spcAft>
                <a:spcPts val="300"/>
              </a:spcAft>
            </a:pPr>
            <a:endParaRPr sz="2000" i="1">
              <a:solidFill>
                <a:srgbClr val="F0F0F0"/>
              </a:solidFill>
            </a:endParaRPr>
          </a:p>
        </p:txBody>
      </p:sp>
      <p:sp>
        <p:nvSpPr>
          <p:cNvPr id="15" name="Rounded Rectangle 14"/>
          <p:cNvSpPr/>
          <p:nvPr/>
        </p:nvSpPr>
        <p:spPr>
          <a:xfrm>
            <a:off x="8382000" y="1234440"/>
            <a:ext cx="1938528" cy="1965960"/>
          </a:xfrm>
          <a:prstGeom prst="roundRect">
            <a:avLst>
              <a:gd name="adj" fmla="val 6000"/>
            </a:avLst>
          </a:prstGeom>
          <a:solidFill>
            <a:srgbClr val="196B2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Oval 15"/>
          <p:cNvSpPr/>
          <p:nvPr/>
        </p:nvSpPr>
        <p:spPr>
          <a:xfrm>
            <a:off x="8510016" y="1362456"/>
            <a:ext cx="402336" cy="402336"/>
          </a:xfrm>
          <a:prstGeom prst="ellipse">
            <a:avLst/>
          </a:prstGeom>
          <a:solidFill>
            <a:srgbClr val="196B2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7" name="Picture 16" descr="philanthropy.png"/>
          <p:cNvPicPr>
            <a:picLocks noChangeAspect="1"/>
          </p:cNvPicPr>
          <p:nvPr/>
        </p:nvPicPr>
        <p:blipFill>
          <a:blip r:embed="rId5"/>
          <a:stretch>
            <a:fillRect/>
          </a:stretch>
        </p:blipFill>
        <p:spPr>
          <a:xfrm>
            <a:off x="8586459" y="1438899"/>
            <a:ext cx="249448" cy="249448"/>
          </a:xfrm>
          <a:prstGeom prst="rect">
            <a:avLst/>
          </a:prstGeom>
        </p:spPr>
      </p:pic>
      <p:sp>
        <p:nvSpPr>
          <p:cNvPr id="18" name="TextBox 17"/>
          <p:cNvSpPr txBox="1"/>
          <p:nvPr/>
        </p:nvSpPr>
        <p:spPr>
          <a:xfrm>
            <a:off x="8528304" y="1856233"/>
            <a:ext cx="1645920" cy="615553"/>
          </a:xfrm>
          <a:prstGeom prst="rect">
            <a:avLst/>
          </a:prstGeom>
          <a:noFill/>
        </p:spPr>
        <p:txBody>
          <a:bodyPr wrap="square" lIns="0" tIns="0" rIns="0" bIns="0" anchor="t">
            <a:spAutoFit/>
          </a:bodyPr>
          <a:lstStyle/>
          <a:p>
            <a:pPr>
              <a:spcAft>
                <a:spcPts val="300"/>
              </a:spcAft>
            </a:pPr>
            <a:r>
              <a:rPr lang="en-US" sz="2000" b="1">
                <a:solidFill>
                  <a:srgbClr val="FFFFFF"/>
                </a:solidFill>
              </a:rPr>
              <a:t>Foundations and Trust</a:t>
            </a:r>
            <a:endParaRPr sz="2000" b="1">
              <a:solidFill>
                <a:srgbClr val="FFFFFF"/>
              </a:solidFill>
            </a:endParaRPr>
          </a:p>
        </p:txBody>
      </p:sp>
      <p:sp>
        <p:nvSpPr>
          <p:cNvPr id="19" name="Rounded Rectangle 18"/>
          <p:cNvSpPr/>
          <p:nvPr/>
        </p:nvSpPr>
        <p:spPr>
          <a:xfrm>
            <a:off x="2072640" y="3401568"/>
            <a:ext cx="1938528" cy="1965960"/>
          </a:xfrm>
          <a:prstGeom prst="roundRect">
            <a:avLst>
              <a:gd name="adj" fmla="val 6000"/>
            </a:avLst>
          </a:prstGeom>
          <a:solidFill>
            <a:srgbClr val="0F9ED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Oval 19"/>
          <p:cNvSpPr/>
          <p:nvPr/>
        </p:nvSpPr>
        <p:spPr>
          <a:xfrm>
            <a:off x="2200656" y="3529584"/>
            <a:ext cx="402336" cy="402336"/>
          </a:xfrm>
          <a:prstGeom prst="ellipse">
            <a:avLst/>
          </a:prstGeom>
          <a:solidFill>
            <a:srgbClr val="0F9ED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1" name="Picture 20" descr="regional.png"/>
          <p:cNvPicPr>
            <a:picLocks noChangeAspect="1"/>
          </p:cNvPicPr>
          <p:nvPr/>
        </p:nvPicPr>
        <p:blipFill>
          <a:blip r:embed="rId6"/>
          <a:stretch>
            <a:fillRect/>
          </a:stretch>
        </p:blipFill>
        <p:spPr>
          <a:xfrm>
            <a:off x="2277099" y="3606027"/>
            <a:ext cx="249448" cy="249448"/>
          </a:xfrm>
          <a:prstGeom prst="rect">
            <a:avLst/>
          </a:prstGeom>
        </p:spPr>
      </p:pic>
      <p:sp>
        <p:nvSpPr>
          <p:cNvPr id="22" name="TextBox 21"/>
          <p:cNvSpPr txBox="1"/>
          <p:nvPr/>
        </p:nvSpPr>
        <p:spPr>
          <a:xfrm>
            <a:off x="2277099" y="3952444"/>
            <a:ext cx="1645920" cy="615553"/>
          </a:xfrm>
          <a:prstGeom prst="rect">
            <a:avLst/>
          </a:prstGeom>
          <a:noFill/>
        </p:spPr>
        <p:txBody>
          <a:bodyPr wrap="square" lIns="0" tIns="0" rIns="0" bIns="0" anchor="t">
            <a:spAutoFit/>
          </a:bodyPr>
          <a:lstStyle/>
          <a:p>
            <a:pPr>
              <a:spcAft>
                <a:spcPts val="300"/>
              </a:spcAft>
            </a:pPr>
            <a:r>
              <a:rPr sz="2000" b="1">
                <a:solidFill>
                  <a:srgbClr val="FFFFFF"/>
                </a:solidFill>
              </a:rPr>
              <a:t>Regional Institutions</a:t>
            </a:r>
          </a:p>
        </p:txBody>
      </p:sp>
      <p:sp>
        <p:nvSpPr>
          <p:cNvPr id="23" name="Rounded Rectangle 22"/>
          <p:cNvSpPr/>
          <p:nvPr/>
        </p:nvSpPr>
        <p:spPr>
          <a:xfrm>
            <a:off x="4175760" y="3401568"/>
            <a:ext cx="1938528" cy="1965960"/>
          </a:xfrm>
          <a:prstGeom prst="roundRect">
            <a:avLst>
              <a:gd name="adj" fmla="val 6000"/>
            </a:avLst>
          </a:prstGeom>
          <a:solidFill>
            <a:srgbClr val="A02B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Oval 23"/>
          <p:cNvSpPr/>
          <p:nvPr/>
        </p:nvSpPr>
        <p:spPr>
          <a:xfrm>
            <a:off x="4303776" y="3529584"/>
            <a:ext cx="694944" cy="402336"/>
          </a:xfrm>
          <a:prstGeom prst="ellipse">
            <a:avLst/>
          </a:prstGeom>
          <a:solidFill>
            <a:srgbClr val="A02B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5" name="Picture 24" descr="donor.png"/>
          <p:cNvPicPr>
            <a:picLocks noChangeAspect="1"/>
          </p:cNvPicPr>
          <p:nvPr/>
        </p:nvPicPr>
        <p:blipFill>
          <a:blip r:embed="rId7"/>
          <a:stretch>
            <a:fillRect/>
          </a:stretch>
        </p:blipFill>
        <p:spPr>
          <a:xfrm>
            <a:off x="4508822" y="3606027"/>
            <a:ext cx="249448" cy="249448"/>
          </a:xfrm>
          <a:prstGeom prst="rect">
            <a:avLst/>
          </a:prstGeom>
        </p:spPr>
      </p:pic>
      <p:sp>
        <p:nvSpPr>
          <p:cNvPr id="26" name="TextBox 25"/>
          <p:cNvSpPr txBox="1"/>
          <p:nvPr/>
        </p:nvSpPr>
        <p:spPr>
          <a:xfrm>
            <a:off x="4322064" y="4023360"/>
            <a:ext cx="1645920" cy="1231106"/>
          </a:xfrm>
          <a:prstGeom prst="rect">
            <a:avLst/>
          </a:prstGeom>
          <a:noFill/>
        </p:spPr>
        <p:txBody>
          <a:bodyPr wrap="square" lIns="0" tIns="0" rIns="0" bIns="0" anchor="t">
            <a:spAutoFit/>
          </a:bodyPr>
          <a:lstStyle/>
          <a:p>
            <a:pPr>
              <a:spcAft>
                <a:spcPts val="300"/>
              </a:spcAft>
            </a:pPr>
            <a:r>
              <a:rPr lang="en-US" sz="2000" b="1">
                <a:solidFill>
                  <a:schemeClr val="bg1"/>
                </a:solidFill>
              </a:rPr>
              <a:t>International donors and development agencies</a:t>
            </a:r>
            <a:endParaRPr sz="2000" b="1" i="1">
              <a:solidFill>
                <a:srgbClr val="F0F0F0"/>
              </a:solidFill>
            </a:endParaRPr>
          </a:p>
        </p:txBody>
      </p:sp>
      <p:sp>
        <p:nvSpPr>
          <p:cNvPr id="30" name="TextBox 29"/>
          <p:cNvSpPr txBox="1"/>
          <p:nvPr/>
        </p:nvSpPr>
        <p:spPr>
          <a:xfrm>
            <a:off x="6425184" y="4023360"/>
            <a:ext cx="1645920" cy="961802"/>
          </a:xfrm>
          <a:prstGeom prst="rect">
            <a:avLst/>
          </a:prstGeom>
          <a:noFill/>
        </p:spPr>
        <p:txBody>
          <a:bodyPr wrap="square" lIns="0" tIns="0" rIns="0" bIns="0" anchor="t">
            <a:spAutoFit/>
          </a:bodyPr>
          <a:lstStyle/>
          <a:p>
            <a:pPr>
              <a:spcAft>
                <a:spcPts val="300"/>
              </a:spcAft>
            </a:pPr>
            <a:r>
              <a:rPr sz="2000" b="1">
                <a:solidFill>
                  <a:srgbClr val="FFFFFF"/>
                </a:solidFill>
              </a:rPr>
              <a:t>Int</a:t>
            </a:r>
            <a:r>
              <a:rPr lang="en-US" sz="2000" b="1">
                <a:solidFill>
                  <a:srgbClr val="FFFFFF"/>
                </a:solidFill>
              </a:rPr>
              <a:t>ernational</a:t>
            </a:r>
            <a:r>
              <a:rPr sz="2000" b="1">
                <a:solidFill>
                  <a:srgbClr val="FFFFFF"/>
                </a:solidFill>
              </a:rPr>
              <a:t> Institutions</a:t>
            </a:r>
          </a:p>
          <a:p>
            <a:pPr>
              <a:spcAft>
                <a:spcPts val="300"/>
              </a:spcAft>
            </a:pPr>
            <a:endParaRPr sz="2000" i="1">
              <a:solidFill>
                <a:srgbClr val="F0F0F0"/>
              </a:solidFill>
            </a:endParaRPr>
          </a:p>
        </p:txBody>
      </p:sp>
      <p:sp>
        <p:nvSpPr>
          <p:cNvPr id="31" name="Rounded Rectangle 30"/>
          <p:cNvSpPr/>
          <p:nvPr/>
        </p:nvSpPr>
        <p:spPr>
          <a:xfrm>
            <a:off x="6444343" y="3401568"/>
            <a:ext cx="1938528" cy="1965960"/>
          </a:xfrm>
          <a:prstGeom prst="roundRect">
            <a:avLst>
              <a:gd name="adj" fmla="val 6000"/>
            </a:avLst>
          </a:prstGeom>
          <a:solidFill>
            <a:srgbClr val="4678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Oval 31"/>
          <p:cNvSpPr/>
          <p:nvPr/>
        </p:nvSpPr>
        <p:spPr>
          <a:xfrm>
            <a:off x="6608645" y="3616670"/>
            <a:ext cx="402336" cy="402336"/>
          </a:xfrm>
          <a:prstGeom prst="ellipse">
            <a:avLst/>
          </a:prstGeom>
          <a:solidFill>
            <a:srgbClr val="4678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3" name="Picture 32" descr="embassy.png"/>
          <p:cNvPicPr>
            <a:picLocks noChangeAspect="1"/>
          </p:cNvPicPr>
          <p:nvPr/>
        </p:nvPicPr>
        <p:blipFill>
          <a:blip r:embed="rId8"/>
          <a:stretch>
            <a:fillRect/>
          </a:stretch>
        </p:blipFill>
        <p:spPr>
          <a:xfrm>
            <a:off x="6677830" y="3685856"/>
            <a:ext cx="249448" cy="249448"/>
          </a:xfrm>
          <a:prstGeom prst="rect">
            <a:avLst/>
          </a:prstGeom>
        </p:spPr>
      </p:pic>
      <p:sp>
        <p:nvSpPr>
          <p:cNvPr id="34" name="TextBox 33"/>
          <p:cNvSpPr txBox="1"/>
          <p:nvPr/>
        </p:nvSpPr>
        <p:spPr>
          <a:xfrm>
            <a:off x="6612418" y="4168503"/>
            <a:ext cx="1645920" cy="669414"/>
          </a:xfrm>
          <a:prstGeom prst="rect">
            <a:avLst/>
          </a:prstGeom>
          <a:noFill/>
        </p:spPr>
        <p:txBody>
          <a:bodyPr wrap="square" lIns="0" tIns="0" rIns="0" bIns="0" anchor="t">
            <a:spAutoFit/>
          </a:bodyPr>
          <a:lstStyle/>
          <a:p>
            <a:pPr>
              <a:spcAft>
                <a:spcPts val="300"/>
              </a:spcAft>
            </a:pPr>
            <a:r>
              <a:rPr sz="1200" b="1">
                <a:solidFill>
                  <a:srgbClr val="FFFFFF"/>
                </a:solidFill>
                <a:latin typeface="Calibri"/>
              </a:rPr>
              <a:t>Int'l Govt Agencies</a:t>
            </a:r>
          </a:p>
          <a:p>
            <a:pPr>
              <a:spcAft>
                <a:spcPts val="300"/>
              </a:spcAft>
            </a:pPr>
            <a:r>
              <a:rPr sz="900" i="1">
                <a:solidFill>
                  <a:srgbClr val="F0F0F0"/>
                </a:solidFill>
                <a:latin typeface="Calibri"/>
              </a:rPr>
              <a:t>FCDO (UK), EU, </a:t>
            </a:r>
            <a:r>
              <a:rPr sz="2000" i="1">
                <a:solidFill>
                  <a:srgbClr val="F0F0F0"/>
                </a:solidFill>
              </a:rPr>
              <a:t>embassies</a:t>
            </a:r>
          </a:p>
        </p:txBody>
      </p:sp>
    </p:spTree>
    <p:extLst>
      <p:ext uri="{BB962C8B-B14F-4D97-AF65-F5344CB8AC3E}">
        <p14:creationId xmlns:p14="http://schemas.microsoft.com/office/powerpoint/2010/main" val="39517109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2560319" y="17092"/>
            <a:ext cx="9613609" cy="6144768"/>
          </a:xfrm>
          <a:prstGeom prst="rect">
            <a:avLst/>
          </a:prstGeom>
          <a:solidFill>
            <a:srgbClr val="222B56"/>
          </a:solidFill>
          <a:ln/>
        </p:spPr>
        <p:txBody>
          <a:bodyPr/>
          <a:lstStyle/>
          <a:p>
            <a:endParaRPr lang="en-ZA"/>
          </a:p>
        </p:txBody>
      </p:sp>
      <p:sp>
        <p:nvSpPr>
          <p:cNvPr id="3" name="Shape 1"/>
          <p:cNvSpPr/>
          <p:nvPr/>
        </p:nvSpPr>
        <p:spPr>
          <a:xfrm>
            <a:off x="0" y="0"/>
            <a:ext cx="2560320" cy="6144768"/>
          </a:xfrm>
          <a:prstGeom prst="rect">
            <a:avLst/>
          </a:prstGeom>
          <a:solidFill>
            <a:srgbClr val="D69610"/>
          </a:solidFill>
          <a:ln/>
        </p:spPr>
        <p:txBody>
          <a:bodyPr/>
          <a:lstStyle/>
          <a:p>
            <a:endParaRPr lang="en-ZA"/>
          </a:p>
        </p:txBody>
      </p:sp>
      <p:sp>
        <p:nvSpPr>
          <p:cNvPr id="4" name="Shape 2"/>
          <p:cNvSpPr/>
          <p:nvPr/>
        </p:nvSpPr>
        <p:spPr>
          <a:xfrm>
            <a:off x="18071" y="1528689"/>
            <a:ext cx="2560320" cy="2724912"/>
          </a:xfrm>
          <a:prstGeom prst="rect">
            <a:avLst/>
          </a:prstGeom>
          <a:solidFill>
            <a:srgbClr val="FFFFFF"/>
          </a:solidFill>
          <a:ln/>
        </p:spPr>
        <p:txBody>
          <a:bodyPr/>
          <a:lstStyle/>
          <a:p>
            <a:endParaRPr lang="en-ZA"/>
          </a:p>
        </p:txBody>
      </p:sp>
      <p:sp>
        <p:nvSpPr>
          <p:cNvPr id="5" name="Text 3"/>
          <p:cNvSpPr/>
          <p:nvPr/>
        </p:nvSpPr>
        <p:spPr>
          <a:xfrm>
            <a:off x="146858" y="201168"/>
            <a:ext cx="2286000" cy="1280160"/>
          </a:xfrm>
          <a:prstGeom prst="rect">
            <a:avLst/>
          </a:prstGeom>
          <a:noFill/>
          <a:ln/>
        </p:spPr>
        <p:txBody>
          <a:bodyPr wrap="square" lIns="0" tIns="0" rIns="0" bIns="0" rtlCol="0" anchor="ctr"/>
          <a:lstStyle/>
          <a:p>
            <a:pPr algn="ctr">
              <a:lnSpc>
                <a:spcPct val="102000"/>
              </a:lnSpc>
            </a:pPr>
            <a:r>
              <a:rPr lang="en-US" b="1">
                <a:solidFill>
                  <a:srgbClr val="FFFFFF"/>
                </a:solidFill>
                <a:latin typeface="Poppins" pitchFamily="34" charset="0"/>
                <a:ea typeface="Poppins" pitchFamily="34" charset="-122"/>
                <a:cs typeface="Poppins" pitchFamily="34" charset="-120"/>
              </a:rPr>
              <a:t>7th Annual Emerging African Researcher Training Academy 2026</a:t>
            </a:r>
            <a:endParaRPr lang="en-US"/>
          </a:p>
        </p:txBody>
      </p:sp>
      <p:pic>
        <p:nvPicPr>
          <p:cNvPr id="6" name="Image 0" descr="/home/claude/assets/academy_logo.png"/>
          <p:cNvPicPr>
            <a:picLocks noChangeAspect="1"/>
          </p:cNvPicPr>
          <p:nvPr/>
        </p:nvPicPr>
        <p:blipFill>
          <a:blip r:embed="rId3"/>
          <a:stretch>
            <a:fillRect/>
          </a:stretch>
        </p:blipFill>
        <p:spPr>
          <a:xfrm>
            <a:off x="374687" y="1665404"/>
            <a:ext cx="1847088" cy="2203704"/>
          </a:xfrm>
          <a:prstGeom prst="rect">
            <a:avLst/>
          </a:prstGeom>
        </p:spPr>
      </p:pic>
      <p:sp>
        <p:nvSpPr>
          <p:cNvPr id="7" name="Text 4"/>
          <p:cNvSpPr/>
          <p:nvPr/>
        </p:nvSpPr>
        <p:spPr>
          <a:xfrm>
            <a:off x="18071" y="4434396"/>
            <a:ext cx="2231136" cy="1663012"/>
          </a:xfrm>
          <a:prstGeom prst="rect">
            <a:avLst/>
          </a:prstGeom>
          <a:noFill/>
          <a:ln/>
        </p:spPr>
        <p:txBody>
          <a:bodyPr wrap="square" lIns="0" tIns="0" rIns="0" bIns="0" rtlCol="0" anchor="ctr"/>
          <a:lstStyle/>
          <a:p>
            <a:pPr algn="ctr">
              <a:lnSpc>
                <a:spcPct val="105000"/>
              </a:lnSpc>
            </a:pPr>
            <a:r>
              <a:rPr lang="en-US" sz="1500" i="1">
                <a:solidFill>
                  <a:srgbClr val="FFFFFF"/>
                </a:solidFill>
                <a:latin typeface="Poppins" pitchFamily="34" charset="0"/>
                <a:ea typeface="Poppins" pitchFamily="34" charset="-122"/>
                <a:cs typeface="Poppins" pitchFamily="34" charset="-120"/>
              </a:rPr>
              <a:t>African Research Voices in the Age of Artificial Intelligence</a:t>
            </a:r>
            <a:endParaRPr lang="en-US" sz="1500"/>
          </a:p>
        </p:txBody>
      </p:sp>
      <p:sp>
        <p:nvSpPr>
          <p:cNvPr id="8" name="Text 5"/>
          <p:cNvSpPr/>
          <p:nvPr/>
        </p:nvSpPr>
        <p:spPr>
          <a:xfrm>
            <a:off x="4329321" y="54864"/>
            <a:ext cx="6126480" cy="658368"/>
          </a:xfrm>
          <a:prstGeom prst="rect">
            <a:avLst/>
          </a:prstGeom>
          <a:noFill/>
          <a:ln/>
        </p:spPr>
        <p:txBody>
          <a:bodyPr wrap="square" lIns="0" tIns="0" rIns="0" bIns="0" rtlCol="0" anchor="ctr"/>
          <a:lstStyle/>
          <a:p>
            <a:r>
              <a:rPr lang="en-US" sz="2400" b="1">
                <a:solidFill>
                  <a:srgbClr val="D69610"/>
                </a:solidFill>
                <a:latin typeface="Poppins" pitchFamily="34" charset="0"/>
                <a:cs typeface="Poppins" pitchFamily="34" charset="-120"/>
              </a:rPr>
              <a:t>What is a research grant call?</a:t>
            </a:r>
          </a:p>
        </p:txBody>
      </p:sp>
      <p:sp>
        <p:nvSpPr>
          <p:cNvPr id="9" name="Text 6"/>
          <p:cNvSpPr/>
          <p:nvPr/>
        </p:nvSpPr>
        <p:spPr>
          <a:xfrm>
            <a:off x="4346013" y="713233"/>
            <a:ext cx="6060294" cy="5106851"/>
          </a:xfrm>
          <a:prstGeom prst="rect">
            <a:avLst/>
          </a:prstGeom>
          <a:noFill/>
          <a:ln/>
        </p:spPr>
        <p:txBody>
          <a:bodyPr wrap="square" lIns="0" tIns="0" rIns="0" bIns="0" rtlCol="0" anchor="t"/>
          <a:lstStyle/>
          <a:p>
            <a:pPr>
              <a:lnSpc>
                <a:spcPct val="105000"/>
              </a:lnSpc>
            </a:pPr>
            <a:r>
              <a:rPr lang="en-US" b="1">
                <a:solidFill>
                  <a:schemeClr val="bg1"/>
                </a:solidFill>
                <a:latin typeface="Poppins" pitchFamily="34" charset="0"/>
                <a:cs typeface="Poppins" pitchFamily="34" charset="-120"/>
              </a:rPr>
              <a:t>Also referred to as </a:t>
            </a:r>
            <a:r>
              <a:rPr lang="en-US">
                <a:solidFill>
                  <a:schemeClr val="bg1"/>
                </a:solidFill>
                <a:latin typeface="Poppins" pitchFamily="34" charset="0"/>
                <a:ea typeface="Poppins" pitchFamily="34" charset="-122"/>
                <a:cs typeface="Poppins" pitchFamily="34" charset="-120"/>
              </a:rPr>
              <a:t> </a:t>
            </a:r>
            <a:r>
              <a:rPr lang="en-US">
                <a:solidFill>
                  <a:srgbClr val="FFFFFF"/>
                </a:solidFill>
                <a:latin typeface="Poppins" pitchFamily="34" charset="0"/>
                <a:ea typeface="Poppins" pitchFamily="34" charset="-122"/>
                <a:cs typeface="Poppins" pitchFamily="34" charset="-120"/>
              </a:rPr>
              <a:t>a </a:t>
            </a:r>
            <a:r>
              <a:rPr lang="en-US" b="1">
                <a:solidFill>
                  <a:srgbClr val="FFFFFF"/>
                </a:solidFill>
                <a:latin typeface="Poppins" pitchFamily="34" charset="0"/>
                <a:ea typeface="Poppins" pitchFamily="34" charset="-122"/>
                <a:cs typeface="Poppins" pitchFamily="34" charset="-120"/>
              </a:rPr>
              <a:t>funding call</a:t>
            </a:r>
            <a:r>
              <a:rPr lang="en-US">
                <a:solidFill>
                  <a:srgbClr val="FFFFFF"/>
                </a:solidFill>
                <a:latin typeface="Poppins" pitchFamily="34" charset="0"/>
                <a:ea typeface="Poppins" pitchFamily="34" charset="-122"/>
                <a:cs typeface="Poppins" pitchFamily="34" charset="-120"/>
              </a:rPr>
              <a:t>, </a:t>
            </a:r>
            <a:r>
              <a:rPr lang="en-US" b="1">
                <a:solidFill>
                  <a:srgbClr val="FFFFFF"/>
                </a:solidFill>
                <a:latin typeface="Poppins" pitchFamily="34" charset="0"/>
                <a:ea typeface="Poppins" pitchFamily="34" charset="-122"/>
                <a:cs typeface="Poppins" pitchFamily="34" charset="-120"/>
              </a:rPr>
              <a:t>call for proposals/expression of interest</a:t>
            </a:r>
            <a:r>
              <a:rPr lang="en-US">
                <a:solidFill>
                  <a:srgbClr val="FFFFFF"/>
                </a:solidFill>
                <a:latin typeface="Poppins" pitchFamily="34" charset="0"/>
                <a:ea typeface="Poppins" pitchFamily="34" charset="-122"/>
                <a:cs typeface="Poppins" pitchFamily="34" charset="-120"/>
              </a:rPr>
              <a:t>, or </a:t>
            </a:r>
            <a:r>
              <a:rPr lang="en-US" b="1">
                <a:solidFill>
                  <a:srgbClr val="FFFFFF"/>
                </a:solidFill>
                <a:latin typeface="Poppins" pitchFamily="34" charset="0"/>
                <a:ea typeface="Poppins" pitchFamily="34" charset="-122"/>
                <a:cs typeface="Poppins" pitchFamily="34" charset="-120"/>
              </a:rPr>
              <a:t>research opportunity</a:t>
            </a:r>
            <a:r>
              <a:rPr lang="en-US">
                <a:solidFill>
                  <a:srgbClr val="FFFFFF"/>
                </a:solidFill>
                <a:latin typeface="Poppins" pitchFamily="34" charset="0"/>
                <a:ea typeface="Poppins" pitchFamily="34" charset="-122"/>
                <a:cs typeface="Poppins" pitchFamily="34" charset="-120"/>
              </a:rPr>
              <a:t>) is an announcement by a funding institution inviting researchers or institutions to submit proposals for financial support to conduct research on a specific theme/issue.</a:t>
            </a:r>
          </a:p>
          <a:p>
            <a:pPr>
              <a:lnSpc>
                <a:spcPct val="105000"/>
              </a:lnSpc>
            </a:pPr>
            <a:endParaRPr lang="en-US">
              <a:solidFill>
                <a:srgbClr val="FFFFFF"/>
              </a:solidFill>
              <a:latin typeface="Poppins" pitchFamily="34" charset="0"/>
              <a:ea typeface="Poppins" pitchFamily="34" charset="-122"/>
              <a:cs typeface="Poppins" pitchFamily="34" charset="-120"/>
            </a:endParaRPr>
          </a:p>
          <a:p>
            <a:pPr>
              <a:lnSpc>
                <a:spcPct val="105000"/>
              </a:lnSpc>
              <a:spcAft>
                <a:spcPts val="1000"/>
              </a:spcAft>
            </a:pPr>
            <a:r>
              <a:rPr lang="en-US" sz="2400" b="1">
                <a:solidFill>
                  <a:srgbClr val="D69610"/>
                </a:solidFill>
                <a:latin typeface="Poppins" pitchFamily="34" charset="0"/>
                <a:cs typeface="Poppins" pitchFamily="34" charset="-120"/>
              </a:rPr>
              <a:t>A call typically outlines:</a:t>
            </a:r>
          </a:p>
          <a:p>
            <a:pPr marL="457200" indent="-457200">
              <a:lnSpc>
                <a:spcPct val="105000"/>
              </a:lnSpc>
              <a:spcAft>
                <a:spcPts val="1000"/>
              </a:spcAft>
              <a:buAutoNum type="arabicPeriod"/>
            </a:pPr>
            <a:r>
              <a:rPr lang="en-US">
                <a:solidFill>
                  <a:srgbClr val="FFFFFF"/>
                </a:solidFill>
                <a:latin typeface="Poppins" pitchFamily="34" charset="0"/>
                <a:ea typeface="Poppins" pitchFamily="34" charset="-122"/>
                <a:cs typeface="Poppins" pitchFamily="34" charset="-120"/>
              </a:rPr>
              <a:t>What is the focus of the call? </a:t>
            </a:r>
          </a:p>
          <a:p>
            <a:pPr marL="457200" indent="-457200">
              <a:lnSpc>
                <a:spcPct val="105000"/>
              </a:lnSpc>
              <a:spcAft>
                <a:spcPts val="1000"/>
              </a:spcAft>
              <a:buAutoNum type="arabicPeriod"/>
            </a:pPr>
            <a:r>
              <a:rPr lang="en-US">
                <a:solidFill>
                  <a:srgbClr val="FFFFFF"/>
                </a:solidFill>
                <a:latin typeface="Poppins" pitchFamily="34" charset="0"/>
                <a:cs typeface="Poppins" pitchFamily="34" charset="-120"/>
              </a:rPr>
              <a:t>What research is required to be undertaken</a:t>
            </a:r>
          </a:p>
          <a:p>
            <a:pPr marL="457200" indent="-457200">
              <a:lnSpc>
                <a:spcPct val="105000"/>
              </a:lnSpc>
              <a:spcAft>
                <a:spcPts val="1000"/>
              </a:spcAft>
              <a:buAutoNum type="arabicPeriod"/>
            </a:pPr>
            <a:r>
              <a:rPr lang="en-US">
                <a:solidFill>
                  <a:srgbClr val="FFFFFF"/>
                </a:solidFill>
                <a:latin typeface="Poppins" pitchFamily="34" charset="0"/>
                <a:cs typeface="Poppins" pitchFamily="34" charset="-120"/>
              </a:rPr>
              <a:t>Who can apply? (institutions, expertise)</a:t>
            </a:r>
          </a:p>
          <a:p>
            <a:pPr marL="457200" indent="-457200">
              <a:lnSpc>
                <a:spcPct val="105000"/>
              </a:lnSpc>
              <a:spcAft>
                <a:spcPts val="1000"/>
              </a:spcAft>
              <a:buAutoNum type="arabicPeriod"/>
            </a:pPr>
            <a:r>
              <a:rPr lang="en-US">
                <a:solidFill>
                  <a:srgbClr val="FFFFFF"/>
                </a:solidFill>
                <a:latin typeface="Poppins" pitchFamily="34" charset="0"/>
                <a:cs typeface="Poppins" pitchFamily="34" charset="-120"/>
              </a:rPr>
              <a:t>What is the available funding?</a:t>
            </a:r>
          </a:p>
          <a:p>
            <a:pPr marL="457200" indent="-457200">
              <a:lnSpc>
                <a:spcPct val="105000"/>
              </a:lnSpc>
              <a:spcAft>
                <a:spcPts val="1000"/>
              </a:spcAft>
              <a:buAutoNum type="arabicPeriod"/>
            </a:pPr>
            <a:r>
              <a:rPr lang="en-US">
                <a:solidFill>
                  <a:srgbClr val="FFFFFF"/>
                </a:solidFill>
                <a:latin typeface="Poppins" pitchFamily="34" charset="0"/>
                <a:cs typeface="Poppins" pitchFamily="34" charset="-120"/>
              </a:rPr>
              <a:t>Application requirements?</a:t>
            </a:r>
          </a:p>
          <a:p>
            <a:pPr marL="457200" indent="-457200">
              <a:lnSpc>
                <a:spcPct val="105000"/>
              </a:lnSpc>
              <a:spcAft>
                <a:spcPts val="1000"/>
              </a:spcAft>
              <a:buAutoNum type="arabicPeriod"/>
            </a:pPr>
            <a:r>
              <a:rPr lang="en-US">
                <a:solidFill>
                  <a:srgbClr val="FFFFFF"/>
                </a:solidFill>
                <a:latin typeface="Poppins" pitchFamily="34" charset="0"/>
                <a:cs typeface="Poppins" pitchFamily="34" charset="-120"/>
              </a:rPr>
              <a:t>Criteria for evaluating your proposal</a:t>
            </a:r>
          </a:p>
        </p:txBody>
      </p:sp>
      <p:sp>
        <p:nvSpPr>
          <p:cNvPr id="10" name="Shape 7"/>
          <p:cNvSpPr/>
          <p:nvPr/>
        </p:nvSpPr>
        <p:spPr>
          <a:xfrm>
            <a:off x="1524000" y="6144768"/>
            <a:ext cx="9144000" cy="713232"/>
          </a:xfrm>
          <a:prstGeom prst="rect">
            <a:avLst/>
          </a:prstGeom>
          <a:solidFill>
            <a:srgbClr val="FFFFFF"/>
          </a:solidFill>
          <a:ln/>
        </p:spPr>
        <p:txBody>
          <a:bodyPr/>
          <a:lstStyle/>
          <a:p>
            <a:endParaRPr lang="en-ZA"/>
          </a:p>
        </p:txBody>
      </p:sp>
      <p:pic>
        <p:nvPicPr>
          <p:cNvPr id="11" name="Image 1" descr="/home/claude/assets/partner_logos.png"/>
          <p:cNvPicPr>
            <a:picLocks noChangeAspect="1"/>
          </p:cNvPicPr>
          <p:nvPr/>
        </p:nvPicPr>
        <p:blipFill>
          <a:blip r:embed="rId4"/>
          <a:stretch>
            <a:fillRect/>
          </a:stretch>
        </p:blipFill>
        <p:spPr>
          <a:xfrm>
            <a:off x="1935480" y="6192129"/>
            <a:ext cx="8321040" cy="618511"/>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0F8A296-0247-1241-9A36-6C59860281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C42511-82B0-BC27-E42F-7DAE1ED5B564}"/>
              </a:ext>
            </a:extLst>
          </p:cNvPr>
          <p:cNvSpPr>
            <a:spLocks noGrp="1"/>
          </p:cNvSpPr>
          <p:nvPr>
            <p:ph type="title"/>
          </p:nvPr>
        </p:nvSpPr>
        <p:spPr/>
        <p:txBody>
          <a:bodyPr>
            <a:normAutofit/>
          </a:bodyPr>
          <a:lstStyle/>
          <a:p>
            <a:r>
              <a:rPr lang="en-GB" b="1"/>
              <a:t>Examples of Funding Sources</a:t>
            </a:r>
          </a:p>
        </p:txBody>
      </p:sp>
      <p:sp>
        <p:nvSpPr>
          <p:cNvPr id="3" name="Text Placeholder 2">
            <a:extLst>
              <a:ext uri="{FF2B5EF4-FFF2-40B4-BE49-F238E27FC236}">
                <a16:creationId xmlns:a16="http://schemas.microsoft.com/office/drawing/2014/main" id="{C0FC4D7A-9817-2E69-D9DE-971ADF51B255}"/>
              </a:ext>
            </a:extLst>
          </p:cNvPr>
          <p:cNvSpPr>
            <a:spLocks noGrp="1"/>
          </p:cNvSpPr>
          <p:nvPr>
            <p:ph type="body" sz="quarter" idx="10"/>
          </p:nvPr>
        </p:nvSpPr>
        <p:spPr>
          <a:xfrm>
            <a:off x="94455" y="575045"/>
            <a:ext cx="12003087" cy="5356843"/>
          </a:xfrm>
        </p:spPr>
        <p:txBody>
          <a:bodyPr/>
          <a:lstStyle/>
          <a:p>
            <a:pPr marL="0" indent="0">
              <a:buNone/>
            </a:pPr>
            <a:r>
              <a:rPr lang="en-GB" b="1" i="1">
                <a:solidFill>
                  <a:schemeClr val="accent4"/>
                </a:solidFill>
              </a:rPr>
              <a:t>NB: This is not a comprehensive list and many of the listed institutions are South African and may only fund SA work</a:t>
            </a:r>
          </a:p>
          <a:p>
            <a:endParaRPr lang="en-GB"/>
          </a:p>
        </p:txBody>
      </p:sp>
      <p:sp>
        <p:nvSpPr>
          <p:cNvPr id="5" name="TextBox 4">
            <a:extLst>
              <a:ext uri="{FF2B5EF4-FFF2-40B4-BE49-F238E27FC236}">
                <a16:creationId xmlns:a16="http://schemas.microsoft.com/office/drawing/2014/main" id="{500F1524-9C3B-E876-7CDB-F2FBF2011078}"/>
              </a:ext>
            </a:extLst>
          </p:cNvPr>
          <p:cNvSpPr txBox="1"/>
          <p:nvPr/>
        </p:nvSpPr>
        <p:spPr>
          <a:xfrm>
            <a:off x="94455" y="1090588"/>
            <a:ext cx="12003086" cy="5280420"/>
          </a:xfrm>
          <a:prstGeom prst="rect">
            <a:avLst/>
          </a:prstGeom>
          <a:noFill/>
        </p:spPr>
        <p:txBody>
          <a:bodyPr wrap="square" lIns="91440" tIns="45720" rIns="91440" bIns="45720" anchor="t">
            <a:spAutoFit/>
          </a:bodyPr>
          <a:lstStyle/>
          <a:p>
            <a:pPr marL="285750" marR="0" lvl="0" indent="-285750" algn="l" defTabSz="914400"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en-US" sz="2000" b="1" u="none" strike="noStrike" kern="1200" cap="none" spc="0" normalizeH="0" baseline="0" noProof="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Public Sector - </a:t>
            </a:r>
            <a:r>
              <a:rPr kumimoji="0" lang="en-US" sz="2000" u="none" strike="noStrike" kern="1200" cap="none" spc="0" normalizeH="0" baseline="0" noProof="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Government </a:t>
            </a:r>
            <a:r>
              <a:rPr lang="en-US" sz="200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Depts, Parastatals, National Research Foundation</a:t>
            </a:r>
            <a:endParaRPr kumimoji="0" lang="en-US" sz="2000" u="none" strike="noStrike" kern="1200" cap="none" spc="0" normalizeH="0" baseline="0" noProof="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a:p>
            <a:pPr marL="285750" indent="-285750">
              <a:lnSpc>
                <a:spcPct val="130000"/>
              </a:lnSpc>
              <a:buFont typeface="Arial" panose="020B0604020202020204" pitchFamily="34" charset="0"/>
              <a:buChar char="•"/>
              <a:defRPr/>
            </a:pPr>
            <a:r>
              <a:rPr kumimoji="0" lang="en-US" sz="2000" b="1" u="none" strike="noStrike" kern="1200" cap="none" spc="0" normalizeH="0" baseline="0" noProof="0">
                <a:ln>
                  <a:noFill/>
                </a:ln>
                <a:solidFill>
                  <a:prstClr val="black"/>
                </a:solidFill>
                <a:effectLst/>
                <a:uLnTx/>
                <a:uFillTx/>
                <a:latin typeface="Calibri Light"/>
                <a:ea typeface="Calibri Light"/>
                <a:cs typeface="Calibri Light"/>
              </a:rPr>
              <a:t>Private Sector - </a:t>
            </a:r>
            <a:r>
              <a:rPr kumimoji="0" lang="en-US" sz="2000" u="none" strike="noStrike" kern="1200" cap="none" spc="0" normalizeH="0" baseline="0" noProof="0">
                <a:ln>
                  <a:noFill/>
                </a:ln>
                <a:solidFill>
                  <a:prstClr val="black"/>
                </a:solidFill>
                <a:effectLst/>
                <a:uLnTx/>
                <a:uFillTx/>
                <a:latin typeface="Calibri Light"/>
                <a:ea typeface="Calibri Light"/>
                <a:cs typeface="Calibri Light"/>
              </a:rPr>
              <a:t> Corporate Social Investment, research aligned to business interest (CSI)-Standard Bank Foundation</a:t>
            </a:r>
            <a:r>
              <a:rPr lang="en-US" sz="2000">
                <a:solidFill>
                  <a:prstClr val="black"/>
                </a:solidFill>
                <a:latin typeface="Calibri Light"/>
                <a:ea typeface="Calibri Light"/>
                <a:cs typeface="Calibri Light"/>
              </a:rPr>
              <a:t>, </a:t>
            </a:r>
            <a:r>
              <a:rPr lang="en-US" sz="2000" err="1">
                <a:solidFill>
                  <a:prstClr val="black"/>
                </a:solidFill>
                <a:latin typeface="Calibri Light"/>
                <a:ea typeface="Calibri Light"/>
                <a:cs typeface="Calibri Light"/>
              </a:rPr>
              <a:t>Zenex</a:t>
            </a:r>
            <a:r>
              <a:rPr lang="en-US" sz="2000">
                <a:solidFill>
                  <a:prstClr val="black"/>
                </a:solidFill>
                <a:latin typeface="Calibri Light"/>
                <a:ea typeface="Calibri Light"/>
                <a:cs typeface="Calibri Light"/>
              </a:rPr>
              <a:t> Foundation, Alan and Jill Gray Foundation </a:t>
            </a:r>
          </a:p>
          <a:p>
            <a:pPr marL="285750" marR="0" lvl="0" indent="-285750" algn="l" defTabSz="914400"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en-US" sz="2000" b="1" u="none" strike="noStrike" kern="1200" cap="none" spc="0" normalizeH="0" baseline="0" noProof="0">
                <a:ln>
                  <a:noFill/>
                </a:ln>
                <a:solidFill>
                  <a:prstClr val="black"/>
                </a:solidFill>
                <a:effectLst/>
                <a:uLnTx/>
                <a:uFillTx/>
                <a:latin typeface="Calibri Light"/>
                <a:ea typeface="Calibri Light"/>
                <a:cs typeface="Calibri Light"/>
              </a:rPr>
              <a:t>Non-profit entities (NGOs) </a:t>
            </a:r>
            <a:r>
              <a:rPr kumimoji="0" lang="en-US" sz="2000" u="none" strike="noStrike" kern="1200" cap="none" spc="0" normalizeH="0" baseline="0" noProof="0">
                <a:ln>
                  <a:noFill/>
                </a:ln>
                <a:solidFill>
                  <a:prstClr val="black"/>
                </a:solidFill>
                <a:effectLst/>
                <a:uLnTx/>
                <a:uFillTx/>
                <a:latin typeface="Calibri Light"/>
                <a:ea typeface="Calibri Light"/>
                <a:cs typeface="Calibri Light"/>
              </a:rPr>
              <a:t>-  e.g. </a:t>
            </a:r>
            <a:r>
              <a:rPr kumimoji="0" lang="en-US" sz="2000" u="none" strike="noStrike" kern="1200" cap="none" spc="0" normalizeH="0" baseline="0" noProof="0" err="1">
                <a:ln>
                  <a:noFill/>
                </a:ln>
                <a:solidFill>
                  <a:prstClr val="black"/>
                </a:solidFill>
                <a:effectLst/>
                <a:uLnTx/>
                <a:uFillTx/>
                <a:latin typeface="Calibri Light"/>
                <a:ea typeface="Calibri Light"/>
                <a:cs typeface="Calibri Light"/>
              </a:rPr>
              <a:t>Shintsha</a:t>
            </a:r>
            <a:r>
              <a:rPr kumimoji="0" lang="en-US" sz="2000" u="none" strike="noStrike" kern="1200" cap="none" spc="0" normalizeH="0" baseline="0" noProof="0">
                <a:ln>
                  <a:noFill/>
                </a:ln>
                <a:solidFill>
                  <a:prstClr val="black"/>
                </a:solidFill>
                <a:effectLst/>
                <a:uLnTx/>
                <a:uFillTx/>
                <a:latin typeface="Calibri Light"/>
                <a:ea typeface="Calibri Light"/>
                <a:cs typeface="Calibri Light"/>
              </a:rPr>
              <a:t> </a:t>
            </a:r>
            <a:r>
              <a:rPr kumimoji="0" lang="en-US" sz="2000" u="none" strike="noStrike" kern="1200" cap="none" spc="0" normalizeH="0" baseline="0" noProof="0" err="1">
                <a:ln>
                  <a:noFill/>
                </a:ln>
                <a:solidFill>
                  <a:prstClr val="black"/>
                </a:solidFill>
                <a:effectLst/>
                <a:uLnTx/>
                <a:uFillTx/>
                <a:latin typeface="Calibri Light"/>
                <a:ea typeface="Calibri Light"/>
                <a:cs typeface="Calibri Light"/>
              </a:rPr>
              <a:t>Amakhaya</a:t>
            </a:r>
            <a:endParaRPr kumimoji="0" lang="en-US" sz="2000" u="none" strike="noStrike" kern="1200" cap="none" spc="0" normalizeH="0" baseline="0" noProof="0">
              <a:ln>
                <a:noFill/>
              </a:ln>
              <a:solidFill>
                <a:prstClr val="black"/>
              </a:solidFill>
              <a:effectLst/>
              <a:uLnTx/>
              <a:uFillTx/>
              <a:latin typeface="Calibri Light"/>
              <a:ea typeface="Calibri Light"/>
              <a:cs typeface="Calibri Light"/>
            </a:endParaRPr>
          </a:p>
          <a:p>
            <a:pPr marL="285750" marR="0" lvl="0" indent="-285750" algn="l" defTabSz="914400"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en-US" sz="2000" b="1" u="none" strike="noStrike" kern="1200" cap="none" spc="0" normalizeH="0" baseline="0" noProof="0">
                <a:ln>
                  <a:noFill/>
                </a:ln>
                <a:solidFill>
                  <a:prstClr val="black"/>
                </a:solidFill>
                <a:effectLst/>
                <a:uLnTx/>
                <a:uFillTx/>
                <a:latin typeface="Calibri Light"/>
                <a:ea typeface="Calibri Light"/>
                <a:cs typeface="Calibri Light"/>
              </a:rPr>
              <a:t>Philanthropy </a:t>
            </a:r>
            <a:r>
              <a:rPr kumimoji="0" lang="en-US" sz="2000" b="1" u="none" strike="noStrike" kern="1200" cap="none" spc="0" normalizeH="0" baseline="0" noProof="0" err="1">
                <a:ln>
                  <a:noFill/>
                </a:ln>
                <a:solidFill>
                  <a:prstClr val="black"/>
                </a:solidFill>
                <a:effectLst/>
                <a:uLnTx/>
                <a:uFillTx/>
                <a:latin typeface="Calibri Light"/>
                <a:ea typeface="Calibri Light"/>
                <a:cs typeface="Calibri Light"/>
              </a:rPr>
              <a:t>organisations</a:t>
            </a:r>
            <a:r>
              <a:rPr kumimoji="0" lang="en-US" sz="2000" b="1" u="none" strike="noStrike" kern="1200" cap="none" spc="0" normalizeH="0" baseline="0" noProof="0">
                <a:ln>
                  <a:noFill/>
                </a:ln>
                <a:solidFill>
                  <a:prstClr val="black"/>
                </a:solidFill>
                <a:effectLst/>
                <a:uLnTx/>
                <a:uFillTx/>
                <a:latin typeface="Calibri Light"/>
                <a:ea typeface="Calibri Light"/>
                <a:cs typeface="Calibri Light"/>
              </a:rPr>
              <a:t> </a:t>
            </a:r>
            <a:r>
              <a:rPr kumimoji="0" lang="en-US" sz="2000" u="none" strike="noStrike" kern="1200" cap="none" spc="0" normalizeH="0" baseline="0" noProof="0">
                <a:ln>
                  <a:noFill/>
                </a:ln>
                <a:solidFill>
                  <a:prstClr val="black"/>
                </a:solidFill>
                <a:effectLst/>
                <a:uLnTx/>
                <a:uFillTx/>
                <a:latin typeface="Calibri Light"/>
                <a:ea typeface="Calibri Light"/>
                <a:cs typeface="Calibri Light"/>
              </a:rPr>
              <a:t>– e.g. Nelson Mandela Foundation, DG Murray Trust, Trevor Noah Foundation, </a:t>
            </a:r>
            <a:endParaRPr lang="en-US" sz="2000" u="none" strike="noStrike" kern="1200" cap="none" spc="0" normalizeH="0" baseline="0" noProof="0">
              <a:ln>
                <a:noFill/>
              </a:ln>
              <a:solidFill>
                <a:prstClr val="black"/>
              </a:solidFill>
              <a:effectLst/>
              <a:uLnTx/>
              <a:uFillTx/>
              <a:latin typeface="Calibri Light"/>
              <a:ea typeface="Calibri Light"/>
              <a:cs typeface="Calibri Light"/>
            </a:endParaRPr>
          </a:p>
          <a:p>
            <a:pPr marL="285750" indent="-285750">
              <a:lnSpc>
                <a:spcPct val="130000"/>
              </a:lnSpc>
              <a:buFont typeface="Arial" panose="020B0604020202020204" pitchFamily="34" charset="0"/>
              <a:buChar char="•"/>
              <a:defRPr/>
            </a:pPr>
            <a:r>
              <a:rPr kumimoji="0" lang="en-US" sz="2000" b="1" u="none" strike="noStrike" kern="1200" cap="none" spc="0" normalizeH="0" baseline="0" noProof="0">
                <a:ln>
                  <a:noFill/>
                </a:ln>
                <a:solidFill>
                  <a:prstClr val="black"/>
                </a:solidFill>
                <a:effectLst/>
                <a:uLnTx/>
                <a:uFillTx/>
                <a:latin typeface="Calibri Light"/>
                <a:ea typeface="Calibri Light"/>
                <a:cs typeface="Calibri Light"/>
              </a:rPr>
              <a:t>Regional Institutions (Africa-wide)</a:t>
            </a:r>
            <a:r>
              <a:rPr kumimoji="0" lang="en-US" sz="2000" u="none" strike="noStrike" kern="1200" cap="none" spc="0" normalizeH="0" baseline="0" noProof="0">
                <a:ln>
                  <a:noFill/>
                </a:ln>
                <a:solidFill>
                  <a:prstClr val="black"/>
                </a:solidFill>
                <a:effectLst/>
                <a:uLnTx/>
                <a:uFillTx/>
                <a:latin typeface="Calibri Light"/>
                <a:ea typeface="Calibri Light"/>
                <a:cs typeface="Calibri Light"/>
              </a:rPr>
              <a:t>– e.g. Southern African Development Community (SADC), African Union Agencies, African Economic Research Consortium, </a:t>
            </a:r>
            <a:r>
              <a:rPr lang="en-ZA"/>
              <a:t>African Population and Health Research </a:t>
            </a:r>
            <a:r>
              <a:rPr lang="en-ZA" err="1"/>
              <a:t>Center</a:t>
            </a:r>
            <a:r>
              <a:rPr lang="en-ZA"/>
              <a:t> (APHRC), </a:t>
            </a:r>
            <a:r>
              <a:rPr lang="en-ZA" err="1"/>
              <a:t>DigiFI</a:t>
            </a:r>
            <a:r>
              <a:rPr lang="en-ZA"/>
              <a:t> Africa / J-PAL Africa, ESSA (Education Sub-Saharan Africa)</a:t>
            </a:r>
          </a:p>
          <a:p>
            <a:pPr marL="285750" lvl="0" indent="-285750">
              <a:lnSpc>
                <a:spcPct val="130000"/>
              </a:lnSpc>
              <a:buFont typeface="Arial" panose="020B0604020202020204" pitchFamily="34" charset="0"/>
              <a:buChar char="•"/>
              <a:defRPr/>
            </a:pPr>
            <a:r>
              <a:rPr kumimoji="0" lang="en-US" sz="2000" b="1" u="none" strike="noStrike" kern="1200" cap="none" spc="0" normalizeH="0" baseline="0" noProof="0">
                <a:ln>
                  <a:noFill/>
                </a:ln>
                <a:solidFill>
                  <a:prstClr val="black"/>
                </a:solidFill>
                <a:effectLst/>
                <a:uLnTx/>
                <a:uFillTx/>
                <a:latin typeface="Calibri Light"/>
                <a:ea typeface="Calibri Light"/>
                <a:cs typeface="Calibri Light"/>
              </a:rPr>
              <a:t>International  foundations/donors </a:t>
            </a:r>
            <a:r>
              <a:rPr kumimoji="0" lang="en-US" sz="2000" u="none" strike="noStrike" kern="1200" cap="none" spc="0" normalizeH="0" baseline="0" noProof="0">
                <a:ln>
                  <a:noFill/>
                </a:ln>
                <a:solidFill>
                  <a:prstClr val="black"/>
                </a:solidFill>
                <a:effectLst/>
                <a:uLnTx/>
                <a:uFillTx/>
                <a:latin typeface="Calibri Light"/>
                <a:ea typeface="Calibri Light"/>
                <a:cs typeface="Calibri Light"/>
              </a:rPr>
              <a:t>– e.g. Mastercard, International Development Research Centre, </a:t>
            </a:r>
            <a:r>
              <a:rPr lang="en-ZA" err="1"/>
              <a:t>Wellcome</a:t>
            </a:r>
            <a:r>
              <a:rPr lang="en-ZA"/>
              <a:t> Trust </a:t>
            </a:r>
          </a:p>
          <a:p>
            <a:pPr marL="285750" lvl="0" indent="-285750">
              <a:lnSpc>
                <a:spcPct val="130000"/>
              </a:lnSpc>
              <a:buFont typeface="Arial" panose="020B0604020202020204" pitchFamily="34" charset="0"/>
              <a:buChar char="•"/>
              <a:defRPr/>
            </a:pPr>
            <a:r>
              <a:rPr kumimoji="0" lang="en-US" sz="2000" b="1" u="none" strike="noStrike" kern="1200" cap="none" spc="0" normalizeH="0" baseline="0" noProof="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International institutions </a:t>
            </a:r>
            <a:r>
              <a:rPr kumimoji="0" lang="en-US" sz="2000" u="none" strike="noStrike" kern="1200" cap="none" spc="0" normalizeH="0" baseline="0" noProof="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  e.g. United Nations Agencies, World Bank, ILO</a:t>
            </a:r>
          </a:p>
          <a:p>
            <a:pPr marL="285750" marR="0" lvl="0" indent="-285750" algn="l" defTabSz="914400"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en-US" sz="2000" b="1" u="none" strike="noStrike" kern="1200" cap="none" spc="0" normalizeH="0" baseline="0" noProof="0">
                <a:ln>
                  <a:noFill/>
                </a:ln>
                <a:solidFill>
                  <a:prstClr val="black"/>
                </a:solidFill>
                <a:effectLst/>
                <a:uLnTx/>
                <a:uFillTx/>
                <a:latin typeface="Calibri Light"/>
                <a:ea typeface="Calibri Light"/>
                <a:cs typeface="Calibri Light"/>
              </a:rPr>
              <a:t>International Government Agencies </a:t>
            </a:r>
            <a:r>
              <a:rPr kumimoji="0" lang="en-US" sz="2000" u="none" strike="noStrike" kern="1200" cap="none" spc="0" normalizeH="0" baseline="0" noProof="0">
                <a:ln>
                  <a:noFill/>
                </a:ln>
                <a:solidFill>
                  <a:prstClr val="black"/>
                </a:solidFill>
                <a:effectLst/>
                <a:uLnTx/>
                <a:uFillTx/>
                <a:latin typeface="Calibri Light"/>
                <a:ea typeface="Calibri Light"/>
                <a:cs typeface="Calibri Light"/>
              </a:rPr>
              <a:t>– e.g. UK Foreign Commonwealth Development Office (FCDO, UK), European Union (EU), Government Embassies</a:t>
            </a:r>
            <a:endParaRPr lang="en-US" sz="2000" u="none" strike="noStrike" kern="1200" cap="none" spc="0" normalizeH="0" baseline="0" noProof="0">
              <a:ln>
                <a:noFill/>
              </a:ln>
              <a:solidFill>
                <a:prstClr val="black"/>
              </a:solidFill>
              <a:effectLst/>
              <a:uLnTx/>
              <a:uFillTx/>
              <a:latin typeface="Calibri Light"/>
              <a:ea typeface="Calibri Light"/>
              <a:cs typeface="Calibri Light"/>
            </a:endParaRPr>
          </a:p>
          <a:p>
            <a:pPr marL="0" marR="0" lvl="0" indent="0" algn="l" defTabSz="914400" rtl="0" eaLnBrk="1" fontAlgn="auto" latinLnBrk="0" hangingPunct="1">
              <a:lnSpc>
                <a:spcPct val="130000"/>
              </a:lnSpc>
              <a:spcBef>
                <a:spcPts val="0"/>
              </a:spcBef>
              <a:spcAft>
                <a:spcPts val="0"/>
              </a:spcAft>
              <a:buClrTx/>
              <a:buSzTx/>
              <a:buFontTx/>
              <a:buNone/>
              <a:tabLst/>
              <a:defRPr/>
            </a:pPr>
            <a:endParaRPr kumimoji="0" lang="en-US" sz="2300" u="none" strike="noStrike" kern="1200" cap="none" spc="0" normalizeH="0" baseline="0" noProof="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2223483805"/>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87174-B1D0-2F32-7151-6E191DA0A0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54300B-0BBA-4077-34BC-910C300DDDD3}"/>
              </a:ext>
            </a:extLst>
          </p:cNvPr>
          <p:cNvSpPr>
            <a:spLocks noGrp="1"/>
          </p:cNvSpPr>
          <p:nvPr>
            <p:ph type="ctrTitle"/>
          </p:nvPr>
        </p:nvSpPr>
        <p:spPr>
          <a:xfrm>
            <a:off x="3048000" y="1088967"/>
            <a:ext cx="9144000" cy="3337560"/>
          </a:xfrm>
        </p:spPr>
        <p:txBody>
          <a:bodyPr anchor="t">
            <a:noAutofit/>
          </a:bodyPr>
          <a:lstStyle/>
          <a:p>
            <a:pPr marL="342900" indent="-342900" algn="l"/>
            <a:r>
              <a:rPr lang="en-US" sz="2400">
                <a:solidFill>
                  <a:schemeClr val="bg1"/>
                </a:solidFill>
              </a:rPr>
              <a:t>     1. Introduction</a:t>
            </a:r>
            <a:br>
              <a:rPr lang="en-US" sz="2400">
                <a:solidFill>
                  <a:schemeClr val="bg1"/>
                </a:solidFill>
              </a:rPr>
            </a:br>
            <a:r>
              <a:rPr lang="en-US" sz="2400">
                <a:solidFill>
                  <a:schemeClr val="bg1"/>
                </a:solidFill>
              </a:rPr>
              <a:t>2. Where to look for research funding</a:t>
            </a:r>
            <a:br>
              <a:rPr lang="en-US" sz="2400">
                <a:solidFill>
                  <a:schemeClr val="bg1"/>
                </a:solidFill>
              </a:rPr>
            </a:br>
            <a:r>
              <a:rPr lang="en-US" sz="2400">
                <a:solidFill>
                  <a:schemeClr val="bg1"/>
                </a:solidFill>
              </a:rPr>
              <a:t>3. Types of funding opportunities </a:t>
            </a:r>
            <a:br>
              <a:rPr lang="en-US" sz="2400">
                <a:solidFill>
                  <a:schemeClr val="bg1"/>
                </a:solidFill>
              </a:rPr>
            </a:br>
            <a:r>
              <a:rPr lang="en-US" sz="2400">
                <a:solidFill>
                  <a:schemeClr val="bg1"/>
                </a:solidFill>
              </a:rPr>
              <a:t>4. Evaluating a Call for Proposals: eligibility, alignment and institutional capacity</a:t>
            </a:r>
            <a:br>
              <a:rPr lang="en-US" sz="2400">
                <a:solidFill>
                  <a:schemeClr val="bg1"/>
                </a:solidFill>
              </a:rPr>
            </a:br>
            <a:br>
              <a:rPr lang="en-US" sz="2400">
                <a:solidFill>
                  <a:schemeClr val="bg1"/>
                </a:solidFill>
              </a:rPr>
            </a:br>
            <a:r>
              <a:rPr lang="en-US" sz="2400">
                <a:solidFill>
                  <a:schemeClr val="bg1"/>
                </a:solidFill>
              </a:rPr>
              <a:t>Break (10:30–11:00)</a:t>
            </a:r>
            <a:br>
              <a:rPr lang="en-US" sz="2400">
                <a:solidFill>
                  <a:schemeClr val="bg1"/>
                </a:solidFill>
              </a:rPr>
            </a:br>
            <a:br>
              <a:rPr lang="en-US" sz="2400">
                <a:solidFill>
                  <a:schemeClr val="bg1"/>
                </a:solidFill>
                <a:highlight>
                  <a:srgbClr val="808000"/>
                </a:highlight>
              </a:rPr>
            </a:br>
            <a:r>
              <a:rPr lang="en-US" sz="2400">
                <a:solidFill>
                  <a:schemeClr val="bg1"/>
                </a:solidFill>
              </a:rPr>
              <a:t>5. Developing a Funding Proposal </a:t>
            </a:r>
            <a:br>
              <a:rPr lang="en-US" sz="2400">
                <a:solidFill>
                  <a:schemeClr val="bg1"/>
                </a:solidFill>
              </a:rPr>
            </a:br>
            <a:r>
              <a:rPr lang="en-US" sz="2400">
                <a:solidFill>
                  <a:schemeClr val="bg1"/>
                </a:solidFill>
              </a:rPr>
              <a:t>6. Budgeting Development &amp; Justification </a:t>
            </a:r>
            <a:br>
              <a:rPr lang="en-US" sz="2400">
                <a:solidFill>
                  <a:schemeClr val="bg1"/>
                </a:solidFill>
              </a:rPr>
            </a:br>
            <a:r>
              <a:rPr lang="en-US" sz="2400">
                <a:solidFill>
                  <a:schemeClr val="bg1"/>
                </a:solidFill>
              </a:rPr>
              <a:t>7. Packaging Proposals</a:t>
            </a:r>
            <a:br>
              <a:rPr lang="en-US" sz="2400">
                <a:solidFill>
                  <a:schemeClr val="bg1"/>
                </a:solidFill>
              </a:rPr>
            </a:br>
            <a:r>
              <a:rPr lang="en-US" sz="2400">
                <a:solidFill>
                  <a:schemeClr val="bg1"/>
                </a:solidFill>
              </a:rPr>
              <a:t>8. Q &amp; A </a:t>
            </a:r>
            <a:br>
              <a:rPr lang="en-US" sz="2400">
                <a:solidFill>
                  <a:schemeClr val="bg1"/>
                </a:solidFill>
              </a:rPr>
            </a:br>
            <a:r>
              <a:rPr lang="en-US" sz="2400">
                <a:solidFill>
                  <a:schemeClr val="bg1"/>
                </a:solidFill>
              </a:rPr>
              <a:t>9. Wrap-up: key takeaways and resources</a:t>
            </a:r>
            <a:br>
              <a:rPr lang="en-ZA" sz="3200">
                <a:solidFill>
                  <a:schemeClr val="bg1"/>
                </a:solidFill>
              </a:rPr>
            </a:br>
            <a:endParaRPr lang="en-GB" sz="3200"/>
          </a:p>
        </p:txBody>
      </p:sp>
      <p:sp>
        <p:nvSpPr>
          <p:cNvPr id="4" name="Subtitle 2">
            <a:extLst>
              <a:ext uri="{FF2B5EF4-FFF2-40B4-BE49-F238E27FC236}">
                <a16:creationId xmlns:a16="http://schemas.microsoft.com/office/drawing/2014/main" id="{99DB3C0E-5A42-2640-577B-4F72148D838F}"/>
              </a:ext>
            </a:extLst>
          </p:cNvPr>
          <p:cNvSpPr txBox="1">
            <a:spLocks/>
          </p:cNvSpPr>
          <p:nvPr/>
        </p:nvSpPr>
        <p:spPr>
          <a:xfrm>
            <a:off x="5910565" y="5510904"/>
            <a:ext cx="3170713" cy="376196"/>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Tx/>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Tx/>
              <a:buNone/>
              <a:tabLst/>
              <a:defRPr/>
            </a:pPr>
            <a:endParaRPr kumimoji="0" lang="en-ZA" sz="2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510019AA-0D20-E947-FC97-34C91AD43D44}"/>
              </a:ext>
            </a:extLst>
          </p:cNvPr>
          <p:cNvSpPr txBox="1"/>
          <p:nvPr/>
        </p:nvSpPr>
        <p:spPr>
          <a:xfrm>
            <a:off x="4906588" y="370736"/>
            <a:ext cx="6138948" cy="600164"/>
          </a:xfrm>
          <a:prstGeom prst="rect">
            <a:avLst/>
          </a:prstGeom>
          <a:noFill/>
        </p:spPr>
        <p:txBody>
          <a:bodyPr wrap="square">
            <a:spAutoFit/>
          </a:bodyPr>
          <a:lstStyle/>
          <a:p>
            <a:r>
              <a:rPr lang="en-US" sz="3300" b="1">
                <a:solidFill>
                  <a:srgbClr val="FFFFFF"/>
                </a:solidFill>
                <a:latin typeface="Poppins" pitchFamily="34" charset="0"/>
                <a:cs typeface="Poppins" pitchFamily="34" charset="-120"/>
              </a:rPr>
              <a:t>Module Outline</a:t>
            </a:r>
          </a:p>
        </p:txBody>
      </p:sp>
    </p:spTree>
    <p:extLst>
      <p:ext uri="{BB962C8B-B14F-4D97-AF65-F5344CB8AC3E}">
        <p14:creationId xmlns:p14="http://schemas.microsoft.com/office/powerpoint/2010/main" val="22335297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3CF7F-1F74-37F9-588E-9741F2F3A4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077A67-2187-12F6-78F5-60623E9B8FD5}"/>
              </a:ext>
            </a:extLst>
          </p:cNvPr>
          <p:cNvSpPr>
            <a:spLocks noGrp="1"/>
          </p:cNvSpPr>
          <p:nvPr>
            <p:ph type="title"/>
          </p:nvPr>
        </p:nvSpPr>
        <p:spPr>
          <a:xfrm>
            <a:off x="546715" y="352886"/>
            <a:ext cx="4369415" cy="4007482"/>
          </a:xfrm>
        </p:spPr>
        <p:txBody>
          <a:bodyPr>
            <a:normAutofit fontScale="90000"/>
          </a:bodyPr>
          <a:lstStyle/>
          <a:p>
            <a:r>
              <a:rPr lang="en-ZA" b="1">
                <a:solidFill>
                  <a:schemeClr val="accent1"/>
                </a:solidFill>
                <a:effectLst/>
              </a:rPr>
              <a:t>Evaluating Terms of Reference (ToR)/Calls for Proposal</a:t>
            </a:r>
            <a:endParaRPr lang="en-GB">
              <a:solidFill>
                <a:schemeClr val="accent1"/>
              </a:solidFill>
            </a:endParaRPr>
          </a:p>
        </p:txBody>
      </p:sp>
      <p:pic>
        <p:nvPicPr>
          <p:cNvPr id="3" name="Picture 2">
            <a:extLst>
              <a:ext uri="{FF2B5EF4-FFF2-40B4-BE49-F238E27FC236}">
                <a16:creationId xmlns:a16="http://schemas.microsoft.com/office/drawing/2014/main" id="{36653430-64DB-4A32-3646-12128531F1EE}"/>
              </a:ext>
            </a:extLst>
          </p:cNvPr>
          <p:cNvPicPr>
            <a:picLocks noChangeAspect="1"/>
          </p:cNvPicPr>
          <p:nvPr/>
        </p:nvPicPr>
        <p:blipFill>
          <a:blip r:embed="rId3"/>
          <a:stretch>
            <a:fillRect/>
          </a:stretch>
        </p:blipFill>
        <p:spPr>
          <a:xfrm>
            <a:off x="5334000" y="0"/>
            <a:ext cx="6858000" cy="6858000"/>
          </a:xfrm>
          <a:prstGeom prst="rect">
            <a:avLst/>
          </a:prstGeom>
        </p:spPr>
      </p:pic>
      <p:sp>
        <p:nvSpPr>
          <p:cNvPr id="6" name="TextBox 5">
            <a:extLst>
              <a:ext uri="{FF2B5EF4-FFF2-40B4-BE49-F238E27FC236}">
                <a16:creationId xmlns:a16="http://schemas.microsoft.com/office/drawing/2014/main" id="{38AA2FC3-7226-82B6-488A-D11E9B37436D}"/>
              </a:ext>
            </a:extLst>
          </p:cNvPr>
          <p:cNvSpPr txBox="1"/>
          <p:nvPr/>
        </p:nvSpPr>
        <p:spPr>
          <a:xfrm>
            <a:off x="676480" y="4513990"/>
            <a:ext cx="4109884" cy="369332"/>
          </a:xfrm>
          <a:prstGeom prst="rect">
            <a:avLst/>
          </a:prstGeom>
          <a:noFill/>
        </p:spPr>
        <p:txBody>
          <a:bodyPr wrap="square" rtlCol="0">
            <a:spAutoFit/>
          </a:bodyPr>
          <a:lstStyle/>
          <a:p>
            <a:r>
              <a:rPr lang="en-US"/>
              <a:t> </a:t>
            </a:r>
            <a:endParaRPr lang="en-ZA"/>
          </a:p>
        </p:txBody>
      </p:sp>
    </p:spTree>
    <p:extLst>
      <p:ext uri="{BB962C8B-B14F-4D97-AF65-F5344CB8AC3E}">
        <p14:creationId xmlns:p14="http://schemas.microsoft.com/office/powerpoint/2010/main" val="3916054113"/>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5A08031-B30A-FBD2-76AA-4538417D51A5}"/>
              </a:ext>
            </a:extLst>
          </p:cNvPr>
          <p:cNvSpPr>
            <a:spLocks noGrp="1"/>
          </p:cNvSpPr>
          <p:nvPr>
            <p:ph type="title"/>
          </p:nvPr>
        </p:nvSpPr>
        <p:spPr>
          <a:xfrm>
            <a:off x="836612" y="399011"/>
            <a:ext cx="3935413" cy="1658389"/>
          </a:xfrm>
        </p:spPr>
        <p:txBody>
          <a:bodyPr>
            <a:normAutofit fontScale="90000"/>
          </a:bodyPr>
          <a:lstStyle/>
          <a:p>
            <a:br>
              <a:rPr lang="en-US" sz="2700" b="1">
                <a:solidFill>
                  <a:schemeClr val="accent2">
                    <a:lumMod val="75000"/>
                  </a:schemeClr>
                </a:solidFill>
              </a:rPr>
            </a:br>
            <a:br>
              <a:rPr lang="en-US" sz="2700" b="1">
                <a:solidFill>
                  <a:schemeClr val="accent2">
                    <a:lumMod val="75000"/>
                  </a:schemeClr>
                </a:solidFill>
              </a:rPr>
            </a:br>
            <a:br>
              <a:rPr lang="en-US" sz="2700" b="1">
                <a:solidFill>
                  <a:schemeClr val="accent2">
                    <a:lumMod val="75000"/>
                  </a:schemeClr>
                </a:solidFill>
              </a:rPr>
            </a:br>
            <a:r>
              <a:rPr lang="en-US" sz="2700" b="1">
                <a:solidFill>
                  <a:schemeClr val="accent2">
                    <a:lumMod val="75000"/>
                  </a:schemeClr>
                </a:solidFill>
              </a:rPr>
              <a:t>Understanding Terms of Reference </a:t>
            </a:r>
            <a:br>
              <a:rPr lang="en-US" sz="2700" b="1">
                <a:solidFill>
                  <a:schemeClr val="accent2">
                    <a:lumMod val="75000"/>
                  </a:schemeClr>
                </a:solidFill>
              </a:rPr>
            </a:br>
            <a:br>
              <a:rPr lang="en-US" sz="2700"/>
            </a:br>
            <a:endParaRPr lang="en-ZA" sz="2200"/>
          </a:p>
        </p:txBody>
      </p:sp>
      <p:sp>
        <p:nvSpPr>
          <p:cNvPr id="7" name="Text Placeholder 6">
            <a:extLst>
              <a:ext uri="{FF2B5EF4-FFF2-40B4-BE49-F238E27FC236}">
                <a16:creationId xmlns:a16="http://schemas.microsoft.com/office/drawing/2014/main" id="{4D734322-E784-8F8F-872F-CEFB182172AC}"/>
              </a:ext>
            </a:extLst>
          </p:cNvPr>
          <p:cNvSpPr>
            <a:spLocks noGrp="1"/>
          </p:cNvSpPr>
          <p:nvPr>
            <p:ph type="body" sz="half" idx="2"/>
          </p:nvPr>
        </p:nvSpPr>
        <p:spPr/>
        <p:txBody>
          <a:bodyPr>
            <a:normAutofit/>
          </a:bodyPr>
          <a:lstStyle/>
          <a:p>
            <a:pPr algn="ctr"/>
            <a:r>
              <a:rPr lang="en-US" sz="2400" b="1">
                <a:solidFill>
                  <a:schemeClr val="accent2">
                    <a:lumMod val="75000"/>
                  </a:schemeClr>
                </a:solidFill>
              </a:rPr>
              <a:t>Live Discussion </a:t>
            </a:r>
            <a:br>
              <a:rPr lang="en-US" sz="2400" b="1">
                <a:solidFill>
                  <a:schemeClr val="accent2">
                    <a:lumMod val="75000"/>
                  </a:schemeClr>
                </a:solidFill>
              </a:rPr>
            </a:br>
            <a:r>
              <a:rPr lang="en-US" sz="2400">
                <a:solidFill>
                  <a:schemeClr val="tx1"/>
                </a:solidFill>
              </a:rPr>
              <a:t>In the chat share what your understanding of primary purpose of a  Terms of Reference (TOR</a:t>
            </a:r>
            <a:r>
              <a:rPr lang="en-US" sz="2400"/>
              <a:t>)</a:t>
            </a:r>
            <a:endParaRPr lang="en-ZA" sz="2400"/>
          </a:p>
        </p:txBody>
      </p:sp>
      <p:pic>
        <p:nvPicPr>
          <p:cNvPr id="9" name="Picture 8" descr="A screenshot of a document&#10;&#10;AI-generated content may be incorrect.">
            <a:extLst>
              <a:ext uri="{FF2B5EF4-FFF2-40B4-BE49-F238E27FC236}">
                <a16:creationId xmlns:a16="http://schemas.microsoft.com/office/drawing/2014/main" id="{D0D6A7DC-B827-BCEF-1371-442106346CF8}"/>
              </a:ext>
            </a:extLst>
          </p:cNvPr>
          <p:cNvPicPr>
            <a:picLocks noChangeAspect="1"/>
          </p:cNvPicPr>
          <p:nvPr/>
        </p:nvPicPr>
        <p:blipFill>
          <a:blip r:embed="rId2"/>
          <a:srcRect r="16107" b="1"/>
          <a:stretch>
            <a:fillRect/>
          </a:stretch>
        </p:blipFill>
        <p:spPr>
          <a:xfrm>
            <a:off x="6133946" y="719701"/>
            <a:ext cx="5218266" cy="4816576"/>
          </a:xfrm>
          <a:prstGeom prst="rect">
            <a:avLst/>
          </a:prstGeom>
          <a:noFill/>
        </p:spPr>
      </p:pic>
    </p:spTree>
    <p:extLst>
      <p:ext uri="{BB962C8B-B14F-4D97-AF65-F5344CB8AC3E}">
        <p14:creationId xmlns:p14="http://schemas.microsoft.com/office/powerpoint/2010/main" val="3756293694"/>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0728CD9-F8F4-29AC-8D90-CB374380AC46}"/>
              </a:ext>
            </a:extLst>
          </p:cNvPr>
          <p:cNvSpPr>
            <a:spLocks noGrp="1"/>
          </p:cNvSpPr>
          <p:nvPr>
            <p:ph type="title"/>
          </p:nvPr>
        </p:nvSpPr>
        <p:spPr>
          <a:xfrm>
            <a:off x="0" y="-642"/>
            <a:ext cx="12191999" cy="575687"/>
          </a:xfrm>
        </p:spPr>
        <p:txBody>
          <a:bodyPr anchor="ctr">
            <a:normAutofit/>
          </a:bodyPr>
          <a:lstStyle/>
          <a:p>
            <a:r>
              <a:rPr lang="en-ZA">
                <a:ln w="0"/>
                <a:solidFill>
                  <a:schemeClr val="tx1"/>
                </a:solidFill>
                <a:effectLst>
                  <a:outerShdw blurRad="38100" dist="19050" dir="2700000" algn="tl" rotWithShape="0">
                    <a:schemeClr val="dk1">
                      <a:alpha val="40000"/>
                    </a:schemeClr>
                  </a:outerShdw>
                </a:effectLst>
              </a:rPr>
              <a:t>Why Funders Issue Terms Of Reference</a:t>
            </a:r>
            <a:endParaRPr lang="en-US">
              <a:ln w="0"/>
              <a:solidFill>
                <a:schemeClr val="tx1"/>
              </a:solidFill>
              <a:effectLst>
                <a:outerShdw blurRad="38100" dist="19050" dir="2700000" algn="tl" rotWithShape="0">
                  <a:schemeClr val="dk1">
                    <a:alpha val="40000"/>
                  </a:schemeClr>
                </a:outerShdw>
              </a:effectLst>
            </a:endParaRPr>
          </a:p>
        </p:txBody>
      </p:sp>
      <p:sp>
        <p:nvSpPr>
          <p:cNvPr id="4" name="Content Placeholder 3">
            <a:extLst>
              <a:ext uri="{FF2B5EF4-FFF2-40B4-BE49-F238E27FC236}">
                <a16:creationId xmlns:a16="http://schemas.microsoft.com/office/drawing/2014/main" id="{3B70435E-D156-5EBD-62A5-AA6955185F92}"/>
              </a:ext>
            </a:extLst>
          </p:cNvPr>
          <p:cNvSpPr>
            <a:spLocks noGrp="1"/>
          </p:cNvSpPr>
          <p:nvPr>
            <p:ph sz="half" idx="2"/>
          </p:nvPr>
        </p:nvSpPr>
        <p:spPr>
          <a:xfrm>
            <a:off x="6172201" y="707246"/>
            <a:ext cx="5944983" cy="5314760"/>
          </a:xfrm>
        </p:spPr>
        <p:txBody>
          <a:bodyPr>
            <a:normAutofit/>
          </a:bodyPr>
          <a:lstStyle/>
          <a:p>
            <a:r>
              <a:rPr lang="en-US" sz="1900" b="1"/>
              <a:t>Why ToRs are Non-Negotiable for Tender Success</a:t>
            </a:r>
          </a:p>
          <a:p>
            <a:pPr marL="457200" lvl="1" indent="0">
              <a:spcBef>
                <a:spcPts val="1000"/>
              </a:spcBef>
              <a:buNone/>
            </a:pPr>
            <a:r>
              <a:rPr lang="en-US" sz="1900" b="1">
                <a:solidFill>
                  <a:schemeClr val="accent1"/>
                </a:solidFill>
              </a:rPr>
              <a:t>Strategic Alignment</a:t>
            </a:r>
            <a:r>
              <a:rPr lang="en-US" sz="1900">
                <a:solidFill>
                  <a:schemeClr val="accent1"/>
                </a:solidFill>
              </a:rPr>
              <a:t>: </a:t>
            </a:r>
            <a:r>
              <a:rPr lang="en-US" sz="1900"/>
              <a:t>ToRs reveal the funder's true priorities and pain points-</a:t>
            </a:r>
          </a:p>
          <a:p>
            <a:pPr lvl="1">
              <a:spcBef>
                <a:spcPts val="1000"/>
              </a:spcBef>
            </a:pPr>
            <a:r>
              <a:rPr lang="en-US" sz="1900"/>
              <a:t>Enable you to tailor your approach to their specific needs.</a:t>
            </a:r>
          </a:p>
          <a:p>
            <a:pPr marL="457200" lvl="1" indent="0">
              <a:spcBef>
                <a:spcPts val="1000"/>
              </a:spcBef>
              <a:buNone/>
            </a:pPr>
            <a:r>
              <a:rPr lang="en-US" sz="1900" b="1">
                <a:solidFill>
                  <a:schemeClr val="accent1"/>
                </a:solidFill>
              </a:rPr>
              <a:t>Compliance Assurance: </a:t>
            </a:r>
            <a:r>
              <a:rPr lang="en-US" sz="1900"/>
              <a:t>Missing ToR requirements = automatic disqualification. </a:t>
            </a:r>
          </a:p>
          <a:p>
            <a:pPr lvl="1">
              <a:spcBef>
                <a:spcPts val="1000"/>
              </a:spcBef>
            </a:pPr>
            <a:r>
              <a:rPr lang="en-US" sz="1900"/>
              <a:t>Ensure you meet ALL eligibility and technical criteria.</a:t>
            </a:r>
          </a:p>
          <a:p>
            <a:pPr marL="457200" lvl="1" indent="0">
              <a:spcBef>
                <a:spcPts val="1000"/>
              </a:spcBef>
              <a:buNone/>
            </a:pPr>
            <a:r>
              <a:rPr lang="en-US" sz="1900" b="1">
                <a:solidFill>
                  <a:schemeClr val="accent1"/>
                </a:solidFill>
              </a:rPr>
              <a:t>Competitive Advantage</a:t>
            </a:r>
            <a:r>
              <a:rPr lang="en-US" sz="1900">
                <a:solidFill>
                  <a:schemeClr val="accent1"/>
                </a:solidFill>
              </a:rPr>
              <a:t>: </a:t>
            </a:r>
            <a:r>
              <a:rPr lang="en-US" sz="1900"/>
              <a:t>Understanding evaluation criteria helps you craft winning responses.</a:t>
            </a:r>
          </a:p>
          <a:p>
            <a:pPr lvl="1">
              <a:spcBef>
                <a:spcPts val="1000"/>
              </a:spcBef>
            </a:pPr>
            <a:r>
              <a:rPr lang="en-US" sz="1900"/>
              <a:t>Allows strategic resource allocation to high-scoring sections.</a:t>
            </a:r>
          </a:p>
          <a:p>
            <a:pPr marL="457200" lvl="1" indent="0">
              <a:spcBef>
                <a:spcPts val="1000"/>
              </a:spcBef>
              <a:buNone/>
            </a:pPr>
            <a:r>
              <a:rPr lang="en-US" sz="1900" b="1">
                <a:solidFill>
                  <a:schemeClr val="accent1"/>
                </a:solidFill>
              </a:rPr>
              <a:t>Resource </a:t>
            </a:r>
            <a:r>
              <a:rPr lang="en-US" sz="1900" b="1" err="1">
                <a:solidFill>
                  <a:schemeClr val="accent1"/>
                </a:solidFill>
              </a:rPr>
              <a:t>Optimisation</a:t>
            </a:r>
            <a:r>
              <a:rPr lang="en-US" sz="1900"/>
              <a:t>: Prevents wasting time on unsuitable opportunities.</a:t>
            </a:r>
          </a:p>
          <a:p>
            <a:pPr lvl="1">
              <a:spcBef>
                <a:spcPts val="1000"/>
              </a:spcBef>
            </a:pPr>
            <a:r>
              <a:rPr lang="en-US" sz="1900"/>
              <a:t>Enables accurate budgeting and timeline planning.</a:t>
            </a:r>
          </a:p>
          <a:p>
            <a:endParaRPr lang="en-ZA" sz="1900"/>
          </a:p>
        </p:txBody>
      </p:sp>
      <p:graphicFrame>
        <p:nvGraphicFramePr>
          <p:cNvPr id="16" name="Content Placeholder 2">
            <a:extLst>
              <a:ext uri="{FF2B5EF4-FFF2-40B4-BE49-F238E27FC236}">
                <a16:creationId xmlns:a16="http://schemas.microsoft.com/office/drawing/2014/main" id="{09F1687A-C995-B4D9-2277-70226FB7C390}"/>
              </a:ext>
            </a:extLst>
          </p:cNvPr>
          <p:cNvGraphicFramePr>
            <a:graphicFrameLocks noGrp="1"/>
          </p:cNvGraphicFramePr>
          <p:nvPr>
            <p:ph sz="half" idx="1"/>
            <p:extLst>
              <p:ext uri="{D42A27DB-BD31-4B8C-83A1-F6EECF244321}">
                <p14:modId xmlns:p14="http://schemas.microsoft.com/office/powerpoint/2010/main" val="3295536746"/>
              </p:ext>
            </p:extLst>
          </p:nvPr>
        </p:nvGraphicFramePr>
        <p:xfrm>
          <a:off x="74815" y="675982"/>
          <a:ext cx="5944985" cy="5314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6724977"/>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3A57C-E8C7-C5AA-64AF-57A2DCDA35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FE56C8-3916-A154-7279-FB075CFD522B}"/>
              </a:ext>
            </a:extLst>
          </p:cNvPr>
          <p:cNvSpPr>
            <a:spLocks noGrp="1"/>
          </p:cNvSpPr>
          <p:nvPr>
            <p:ph type="title"/>
          </p:nvPr>
        </p:nvSpPr>
        <p:spPr>
          <a:xfrm>
            <a:off x="340822" y="18256"/>
            <a:ext cx="11129356" cy="721577"/>
          </a:xfrm>
        </p:spPr>
        <p:txBody>
          <a:bodyPr anchor="ctr">
            <a:normAutofit/>
          </a:bodyPr>
          <a:lstStyle/>
          <a:p>
            <a:pPr algn="ctr"/>
            <a:r>
              <a:rPr lang="en-ZA" sz="3200">
                <a:solidFill>
                  <a:schemeClr val="accent1"/>
                </a:solidFill>
              </a:rPr>
              <a:t>Terms Of Reference (ToR)- Your Project Blueprint</a:t>
            </a:r>
            <a:endParaRPr lang="en-GB" sz="3200">
              <a:solidFill>
                <a:schemeClr val="accent1"/>
              </a:solidFill>
            </a:endParaRPr>
          </a:p>
        </p:txBody>
      </p:sp>
      <p:sp>
        <p:nvSpPr>
          <p:cNvPr id="3" name="Text Placeholder 2">
            <a:extLst>
              <a:ext uri="{FF2B5EF4-FFF2-40B4-BE49-F238E27FC236}">
                <a16:creationId xmlns:a16="http://schemas.microsoft.com/office/drawing/2014/main" id="{888790E4-4790-D123-686A-BB7F86ADDA07}"/>
              </a:ext>
            </a:extLst>
          </p:cNvPr>
          <p:cNvSpPr>
            <a:spLocks noGrp="1"/>
          </p:cNvSpPr>
          <p:nvPr>
            <p:ph idx="1"/>
          </p:nvPr>
        </p:nvSpPr>
        <p:spPr>
          <a:xfrm>
            <a:off x="1287088" y="914400"/>
            <a:ext cx="10183090" cy="5203767"/>
          </a:xfrm>
        </p:spPr>
        <p:txBody>
          <a:bodyPr>
            <a:noAutofit/>
          </a:bodyPr>
          <a:lstStyle/>
          <a:p>
            <a:pPr marL="0" indent="0">
              <a:buNone/>
            </a:pPr>
            <a:r>
              <a:rPr lang="en-ZA" sz="2000" b="1" cap="all">
                <a:solidFill>
                  <a:schemeClr val="accent1"/>
                </a:solidFill>
              </a:rPr>
              <a:t>What Are ToRs?</a:t>
            </a:r>
          </a:p>
          <a:p>
            <a:r>
              <a:rPr lang="en-ZA" sz="2000" b="1"/>
              <a:t>Terms of Reference (ToR)</a:t>
            </a:r>
            <a:r>
              <a:rPr lang="en-ZA" sz="2000"/>
              <a:t> define the complete project framework: requirements, expectations, scope, and deliverables for a study. They serve as your </a:t>
            </a:r>
            <a:r>
              <a:rPr lang="en-ZA" sz="2000" b="1"/>
              <a:t>project blueprint</a:t>
            </a:r>
            <a:r>
              <a:rPr lang="en-ZA" sz="2000"/>
              <a:t> — establishing objectives, roles, responsibilities, evaluation criteria, and available resources.</a:t>
            </a:r>
          </a:p>
          <a:p>
            <a:pPr marL="0" indent="0">
              <a:buNone/>
            </a:pPr>
            <a:r>
              <a:rPr lang="en-ZA" sz="2000" b="1" cap="all">
                <a:solidFill>
                  <a:schemeClr val="accent1"/>
                </a:solidFill>
              </a:rPr>
              <a:t>Parameters of a Good ToR</a:t>
            </a:r>
          </a:p>
          <a:p>
            <a:r>
              <a:rPr lang="en-ZA" sz="1800" b="1"/>
              <a:t>Project rationale</a:t>
            </a:r>
            <a:r>
              <a:rPr lang="en-ZA" sz="1800"/>
              <a:t>: Why the study is needed and for whom </a:t>
            </a:r>
            <a:r>
              <a:rPr lang="en-ZA" sz="1800" i="1"/>
              <a:t>— context &amp; stakeholders</a:t>
            </a:r>
            <a:endParaRPr lang="en-ZA" sz="1800"/>
          </a:p>
          <a:p>
            <a:r>
              <a:rPr lang="en-ZA" sz="1800" b="1"/>
              <a:t>Clear objectives</a:t>
            </a:r>
            <a:r>
              <a:rPr lang="en-ZA" sz="1800"/>
              <a:t>: What the study intends to accomplish </a:t>
            </a:r>
            <a:r>
              <a:rPr lang="en-ZA" sz="1800" i="1"/>
              <a:t>— measurable outcomes</a:t>
            </a:r>
            <a:endParaRPr lang="en-ZA" sz="1800"/>
          </a:p>
          <a:p>
            <a:r>
              <a:rPr lang="en-ZA" sz="1800" b="1"/>
              <a:t>Methodology requirements</a:t>
            </a:r>
            <a:r>
              <a:rPr lang="en-ZA" sz="1800"/>
              <a:t>: How the work should be conducted </a:t>
            </a:r>
            <a:r>
              <a:rPr lang="en-ZA" sz="1800" i="1"/>
              <a:t>— approach &amp; methods</a:t>
            </a:r>
            <a:endParaRPr lang="en-ZA" sz="1800"/>
          </a:p>
          <a:p>
            <a:r>
              <a:rPr lang="en-ZA" sz="1800" b="1"/>
              <a:t>Team specifications</a:t>
            </a:r>
            <a:r>
              <a:rPr lang="en-ZA" sz="1800"/>
              <a:t>: Who should be involved and their qualifications </a:t>
            </a:r>
            <a:r>
              <a:rPr lang="en-ZA" sz="1800" i="1"/>
              <a:t>— expertise &amp; roles</a:t>
            </a:r>
            <a:endParaRPr lang="en-ZA" sz="1800"/>
          </a:p>
          <a:p>
            <a:r>
              <a:rPr lang="en-ZA" sz="1800" b="1"/>
              <a:t>Timeline &amp; milestones</a:t>
            </a:r>
            <a:r>
              <a:rPr lang="en-ZA" sz="1800"/>
              <a:t>: When key deliverables are expected </a:t>
            </a:r>
            <a:r>
              <a:rPr lang="en-ZA" sz="1800" i="1"/>
              <a:t>— schedule &amp; deadlines</a:t>
            </a:r>
            <a:endParaRPr lang="en-ZA" sz="1800"/>
          </a:p>
          <a:p>
            <a:r>
              <a:rPr lang="en-ZA" sz="1800" b="1"/>
              <a:t>Resource parameters</a:t>
            </a:r>
            <a:r>
              <a:rPr lang="en-ZA" sz="1800"/>
              <a:t>: Budget and support available </a:t>
            </a:r>
            <a:r>
              <a:rPr lang="en-ZA" sz="1800" i="1"/>
              <a:t>— funding &amp; resources</a:t>
            </a:r>
            <a:endParaRPr lang="en-ZA" sz="1800"/>
          </a:p>
          <a:p>
            <a:pPr marL="0" indent="0">
              <a:buNone/>
            </a:pPr>
            <a:endParaRPr lang="en-US" sz="1600"/>
          </a:p>
        </p:txBody>
      </p:sp>
    </p:spTree>
    <p:extLst>
      <p:ext uri="{BB962C8B-B14F-4D97-AF65-F5344CB8AC3E}">
        <p14:creationId xmlns:p14="http://schemas.microsoft.com/office/powerpoint/2010/main" val="23707740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36279B-382F-3BC7-D688-A19A004D2F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4151A1-6EA6-D3C7-DE54-F4804AB7406A}"/>
              </a:ext>
            </a:extLst>
          </p:cNvPr>
          <p:cNvSpPr>
            <a:spLocks noGrp="1"/>
          </p:cNvSpPr>
          <p:nvPr>
            <p:ph type="title"/>
          </p:nvPr>
        </p:nvSpPr>
        <p:spPr>
          <a:xfrm>
            <a:off x="340822" y="18256"/>
            <a:ext cx="11129356" cy="721577"/>
          </a:xfrm>
        </p:spPr>
        <p:txBody>
          <a:bodyPr anchor="ctr">
            <a:normAutofit/>
          </a:bodyPr>
          <a:lstStyle/>
          <a:p>
            <a:pPr algn="ctr"/>
            <a:r>
              <a:rPr lang="en-GB" sz="3200">
                <a:solidFill>
                  <a:schemeClr val="accent1"/>
                </a:solidFill>
              </a:rPr>
              <a:t>ToRs – Strategic Advantage</a:t>
            </a:r>
          </a:p>
        </p:txBody>
      </p:sp>
      <p:pic>
        <p:nvPicPr>
          <p:cNvPr id="4" name="Content Placeholder 3">
            <a:extLst>
              <a:ext uri="{FF2B5EF4-FFF2-40B4-BE49-F238E27FC236}">
                <a16:creationId xmlns:a16="http://schemas.microsoft.com/office/drawing/2014/main" id="{D43EE16A-2BB5-6EA8-C91A-CA8925B3952A}"/>
              </a:ext>
            </a:extLst>
          </p:cNvPr>
          <p:cNvPicPr>
            <a:picLocks noGrp="1" noChangeAspect="1"/>
          </p:cNvPicPr>
          <p:nvPr>
            <p:ph idx="1"/>
          </p:nvPr>
        </p:nvPicPr>
        <p:blipFill>
          <a:blip r:embed="rId2"/>
          <a:stretch>
            <a:fillRect/>
          </a:stretch>
        </p:blipFill>
        <p:spPr>
          <a:xfrm>
            <a:off x="2011681" y="922396"/>
            <a:ext cx="8040959" cy="5203825"/>
          </a:xfrm>
          <a:prstGeom prst="rect">
            <a:avLst/>
          </a:prstGeom>
        </p:spPr>
      </p:pic>
    </p:spTree>
    <p:extLst>
      <p:ext uri="{BB962C8B-B14F-4D97-AF65-F5344CB8AC3E}">
        <p14:creationId xmlns:p14="http://schemas.microsoft.com/office/powerpoint/2010/main" val="19019354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E7FF2-C4BE-94E1-0CB2-4015F26A69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5E374B-B9C8-79F2-D6ED-2FBED7F03500}"/>
              </a:ext>
            </a:extLst>
          </p:cNvPr>
          <p:cNvSpPr>
            <a:spLocks noGrp="1"/>
          </p:cNvSpPr>
          <p:nvPr>
            <p:ph type="title"/>
          </p:nvPr>
        </p:nvSpPr>
        <p:spPr>
          <a:xfrm>
            <a:off x="0" y="7671"/>
            <a:ext cx="12191999" cy="474467"/>
          </a:xfrm>
        </p:spPr>
        <p:txBody>
          <a:bodyPr anchor="ctr">
            <a:normAutofit/>
          </a:bodyPr>
          <a:lstStyle/>
          <a:p>
            <a:r>
              <a:rPr lang="en-GB" b="1">
                <a:solidFill>
                  <a:schemeClr val="accent1"/>
                </a:solidFill>
              </a:rPr>
              <a:t>Eligibility criteria and institutional capacity considerations </a:t>
            </a:r>
          </a:p>
        </p:txBody>
      </p:sp>
      <p:sp>
        <p:nvSpPr>
          <p:cNvPr id="3" name="Text Placeholder 2">
            <a:extLst>
              <a:ext uri="{FF2B5EF4-FFF2-40B4-BE49-F238E27FC236}">
                <a16:creationId xmlns:a16="http://schemas.microsoft.com/office/drawing/2014/main" id="{8C5A7306-530E-FBE7-23D0-0D22BBDF0042}"/>
              </a:ext>
            </a:extLst>
          </p:cNvPr>
          <p:cNvSpPr>
            <a:spLocks noGrp="1"/>
          </p:cNvSpPr>
          <p:nvPr>
            <p:ph type="body" sz="quarter" idx="10"/>
          </p:nvPr>
        </p:nvSpPr>
        <p:spPr>
          <a:xfrm>
            <a:off x="1" y="525754"/>
            <a:ext cx="12129154" cy="5496252"/>
          </a:xfrm>
        </p:spPr>
        <p:txBody>
          <a:bodyPr>
            <a:normAutofit/>
          </a:bodyPr>
          <a:lstStyle/>
          <a:p>
            <a:pPr marL="0" indent="0" algn="ctr">
              <a:lnSpc>
                <a:spcPct val="90000"/>
              </a:lnSpc>
              <a:buNone/>
            </a:pPr>
            <a:r>
              <a:rPr lang="en-GB" b="1">
                <a:solidFill>
                  <a:schemeClr val="accent1"/>
                </a:solidFill>
              </a:rPr>
              <a:t>Go/No Go Framework for informing your decision to pursue the opportunity ToR</a:t>
            </a:r>
          </a:p>
          <a:p>
            <a:pPr>
              <a:lnSpc>
                <a:spcPct val="90000"/>
              </a:lnSpc>
            </a:pPr>
            <a:endParaRPr lang="en-GB" b="1"/>
          </a:p>
          <a:p>
            <a:pPr>
              <a:lnSpc>
                <a:spcPct val="90000"/>
              </a:lnSpc>
            </a:pPr>
            <a:endParaRPr lang="en-GB" b="1"/>
          </a:p>
          <a:p>
            <a:pPr marL="0" indent="0">
              <a:lnSpc>
                <a:spcPct val="90000"/>
              </a:lnSpc>
              <a:buNone/>
            </a:pPr>
            <a:endParaRPr lang="en-GB"/>
          </a:p>
        </p:txBody>
      </p:sp>
      <p:graphicFrame>
        <p:nvGraphicFramePr>
          <p:cNvPr id="5" name="Table 4">
            <a:extLst>
              <a:ext uri="{FF2B5EF4-FFF2-40B4-BE49-F238E27FC236}">
                <a16:creationId xmlns:a16="http://schemas.microsoft.com/office/drawing/2014/main" id="{1309B9D4-D1E3-56E4-250E-2DCC973CE61B}"/>
              </a:ext>
            </a:extLst>
          </p:cNvPr>
          <p:cNvGraphicFramePr>
            <a:graphicFrameLocks noGrp="1"/>
          </p:cNvGraphicFramePr>
          <p:nvPr>
            <p:extLst>
              <p:ext uri="{D42A27DB-BD31-4B8C-83A1-F6EECF244321}">
                <p14:modId xmlns:p14="http://schemas.microsoft.com/office/powerpoint/2010/main" val="2988396995"/>
              </p:ext>
            </p:extLst>
          </p:nvPr>
        </p:nvGraphicFramePr>
        <p:xfrm>
          <a:off x="1275677" y="1102743"/>
          <a:ext cx="9110748" cy="4303776"/>
        </p:xfrm>
        <a:graphic>
          <a:graphicData uri="http://schemas.openxmlformats.org/drawingml/2006/table">
            <a:tbl>
              <a:tblPr firstRow="1" bandRow="1">
                <a:tableStyleId>{5C22544A-7EE6-4342-B048-85BDC9FD1C3A}</a:tableStyleId>
              </a:tblPr>
              <a:tblGrid>
                <a:gridCol w="7672647">
                  <a:extLst>
                    <a:ext uri="{9D8B030D-6E8A-4147-A177-3AD203B41FA5}">
                      <a16:colId xmlns:a16="http://schemas.microsoft.com/office/drawing/2014/main" val="2873691606"/>
                    </a:ext>
                  </a:extLst>
                </a:gridCol>
                <a:gridCol w="798022">
                  <a:extLst>
                    <a:ext uri="{9D8B030D-6E8A-4147-A177-3AD203B41FA5}">
                      <a16:colId xmlns:a16="http://schemas.microsoft.com/office/drawing/2014/main" val="67364765"/>
                    </a:ext>
                  </a:extLst>
                </a:gridCol>
                <a:gridCol w="640079">
                  <a:extLst>
                    <a:ext uri="{9D8B030D-6E8A-4147-A177-3AD203B41FA5}">
                      <a16:colId xmlns:a16="http://schemas.microsoft.com/office/drawing/2014/main" val="1373426073"/>
                    </a:ext>
                  </a:extLst>
                </a:gridCol>
              </a:tblGrid>
              <a:tr h="463352">
                <a:tc>
                  <a:txBody>
                    <a:bodyPr/>
                    <a:lstStyle/>
                    <a:p>
                      <a:r>
                        <a:rPr lang="en-ZA" sz="2400" b="1">
                          <a:latin typeface="Calibri" panose="020F0502020204030204" pitchFamily="34" charset="0"/>
                          <a:ea typeface="Calibri" panose="020F0502020204030204" pitchFamily="34" charset="0"/>
                          <a:cs typeface="Calibri" panose="020F0502020204030204" pitchFamily="34" charset="0"/>
                        </a:rPr>
                        <a:t>Key questions to consider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2000">
                          <a:latin typeface="Calibri Light" panose="020F0302020204030204" pitchFamily="34" charset="0"/>
                          <a:ea typeface="Calibri Light" panose="020F0302020204030204" pitchFamily="34" charset="0"/>
                          <a:cs typeface="Calibri Light" panose="020F0302020204030204" pitchFamily="34" charset="0"/>
                        </a:rPr>
                        <a:t>Yes</a:t>
                      </a:r>
                    </a:p>
                    <a:p>
                      <a:endParaRPr lang="en-ZA">
                        <a:latin typeface="Calibri Light" panose="020F0302020204030204" pitchFamily="34" charset="0"/>
                        <a:ea typeface="Calibri Light" panose="020F0302020204030204" pitchFamily="34" charset="0"/>
                        <a:cs typeface="Calibri Light" panose="020F030202020403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2000" b="1" kern="120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No</a:t>
                      </a:r>
                    </a:p>
                    <a:p>
                      <a:endParaRPr lang="en-ZA">
                        <a:latin typeface="Calibri Light" panose="020F0302020204030204" pitchFamily="34" charset="0"/>
                        <a:ea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4201333455"/>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latin typeface="Calibri" panose="020F0502020204030204" pitchFamily="34" charset="0"/>
                          <a:ea typeface="Calibri" panose="020F0502020204030204" pitchFamily="34" charset="0"/>
                          <a:cs typeface="Calibri" panose="020F0502020204030204" pitchFamily="34" charset="0"/>
                        </a:rPr>
                        <a:t>Is there a fit between the donor and your institutional priorities?</a:t>
                      </a:r>
                      <a:endParaRPr lang="en-ZA" sz="200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endParaRPr lang="en-ZA">
                        <a:latin typeface="Calibri Light" panose="020F0302020204030204" pitchFamily="34" charset="0"/>
                        <a:ea typeface="Calibri Light" panose="020F0302020204030204" pitchFamily="34" charset="0"/>
                        <a:cs typeface="Calibri Light" panose="020F0302020204030204" pitchFamily="34" charset="0"/>
                      </a:endParaRPr>
                    </a:p>
                  </a:txBody>
                  <a:tcPr/>
                </a:tc>
                <a:tc>
                  <a:txBody>
                    <a:bodyPr/>
                    <a:lstStyle/>
                    <a:p>
                      <a:endParaRPr lang="en-ZA">
                        <a:latin typeface="Calibri Light" panose="020F0302020204030204" pitchFamily="34" charset="0"/>
                        <a:ea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3612186319"/>
                  </a:ext>
                </a:extLst>
              </a:tr>
              <a:tr h="370840">
                <a:tc>
                  <a:txBody>
                    <a:bodyPr/>
                    <a:lstStyle/>
                    <a:p>
                      <a:r>
                        <a:rPr lang="en-US" sz="2000">
                          <a:latin typeface="Calibri" panose="020F0502020204030204" pitchFamily="34" charset="0"/>
                          <a:ea typeface="Calibri" panose="020F0502020204030204" pitchFamily="34" charset="0"/>
                          <a:cs typeface="Calibri" panose="020F0502020204030204" pitchFamily="34" charset="0"/>
                        </a:rPr>
                        <a:t>Is there an existing relationship with the client?</a:t>
                      </a:r>
                      <a:endParaRPr lang="en-ZA" sz="200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endParaRPr lang="en-ZA">
                        <a:latin typeface="Calibri Light" panose="020F0302020204030204" pitchFamily="34" charset="0"/>
                        <a:ea typeface="Calibri Light" panose="020F0302020204030204" pitchFamily="34" charset="0"/>
                        <a:cs typeface="Calibri Light" panose="020F0302020204030204" pitchFamily="34" charset="0"/>
                      </a:endParaRPr>
                    </a:p>
                  </a:txBody>
                  <a:tcPr/>
                </a:tc>
                <a:tc>
                  <a:txBody>
                    <a:bodyPr/>
                    <a:lstStyle/>
                    <a:p>
                      <a:endParaRPr lang="en-ZA">
                        <a:latin typeface="Calibri Light" panose="020F0302020204030204" pitchFamily="34" charset="0"/>
                        <a:ea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74428625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latin typeface="Calibri" panose="020F0502020204030204" pitchFamily="34" charset="0"/>
                          <a:ea typeface="Calibri" panose="020F0502020204030204" pitchFamily="34" charset="0"/>
                          <a:cs typeface="Calibri" panose="020F0502020204030204" pitchFamily="34" charset="0"/>
                        </a:rPr>
                        <a:t>Do you meet their minimum criteria?</a:t>
                      </a:r>
                      <a:endParaRPr lang="en-ZA" sz="200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endParaRPr lang="en-ZA">
                        <a:latin typeface="Calibri Light" panose="020F0302020204030204" pitchFamily="34" charset="0"/>
                        <a:ea typeface="Calibri Light" panose="020F0302020204030204" pitchFamily="34" charset="0"/>
                        <a:cs typeface="Calibri Light" panose="020F0302020204030204" pitchFamily="34" charset="0"/>
                      </a:endParaRPr>
                    </a:p>
                  </a:txBody>
                  <a:tcPr/>
                </a:tc>
                <a:tc>
                  <a:txBody>
                    <a:bodyPr/>
                    <a:lstStyle/>
                    <a:p>
                      <a:endParaRPr lang="en-ZA">
                        <a:latin typeface="Calibri Light" panose="020F0302020204030204" pitchFamily="34" charset="0"/>
                        <a:ea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37130084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latin typeface="Calibri" panose="020F0502020204030204" pitchFamily="34" charset="0"/>
                          <a:ea typeface="Calibri" panose="020F0502020204030204" pitchFamily="34" charset="0"/>
                          <a:cs typeface="Calibri" panose="020F0502020204030204" pitchFamily="34" charset="0"/>
                        </a:rPr>
                        <a:t>Is there sufficient time to write the proposal?</a:t>
                      </a:r>
                      <a:endParaRPr lang="en-ZA" sz="200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endParaRPr lang="en-ZA">
                        <a:latin typeface="Calibri Light" panose="020F0302020204030204" pitchFamily="34" charset="0"/>
                        <a:ea typeface="Calibri Light" panose="020F0302020204030204" pitchFamily="34" charset="0"/>
                        <a:cs typeface="Calibri Light" panose="020F0302020204030204" pitchFamily="34" charset="0"/>
                      </a:endParaRPr>
                    </a:p>
                  </a:txBody>
                  <a:tcPr/>
                </a:tc>
                <a:tc>
                  <a:txBody>
                    <a:bodyPr/>
                    <a:lstStyle/>
                    <a:p>
                      <a:endParaRPr lang="en-ZA">
                        <a:latin typeface="Calibri Light" panose="020F0302020204030204" pitchFamily="34" charset="0"/>
                        <a:ea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350560111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latin typeface="Calibri" panose="020F0502020204030204" pitchFamily="34" charset="0"/>
                          <a:ea typeface="Calibri" panose="020F0502020204030204" pitchFamily="34" charset="0"/>
                          <a:cs typeface="Calibri" panose="020F0502020204030204" pitchFamily="34" charset="0"/>
                        </a:rPr>
                        <a:t>Who are you competing against?</a:t>
                      </a:r>
                      <a:endParaRPr lang="en-ZA" sz="200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endParaRPr lang="en-ZA">
                        <a:latin typeface="Calibri Light" panose="020F0302020204030204" pitchFamily="34" charset="0"/>
                        <a:ea typeface="Calibri Light" panose="020F0302020204030204" pitchFamily="34" charset="0"/>
                        <a:cs typeface="Calibri Light" panose="020F0302020204030204" pitchFamily="34" charset="0"/>
                      </a:endParaRPr>
                    </a:p>
                  </a:txBody>
                  <a:tcPr/>
                </a:tc>
                <a:tc>
                  <a:txBody>
                    <a:bodyPr/>
                    <a:lstStyle/>
                    <a:p>
                      <a:endParaRPr lang="en-ZA">
                        <a:latin typeface="Calibri Light" panose="020F0302020204030204" pitchFamily="34" charset="0"/>
                        <a:ea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408113154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latin typeface="Calibri" panose="020F0502020204030204" pitchFamily="34" charset="0"/>
                          <a:ea typeface="Calibri" panose="020F0502020204030204" pitchFamily="34" charset="0"/>
                          <a:cs typeface="Calibri" panose="020F0502020204030204" pitchFamily="34" charset="0"/>
                        </a:rPr>
                        <a:t>What is motivating the call for proposals?</a:t>
                      </a:r>
                      <a:endParaRPr lang="en-ZA" sz="200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endParaRPr lang="en-ZA">
                        <a:latin typeface="Calibri Light" panose="020F0302020204030204" pitchFamily="34" charset="0"/>
                        <a:ea typeface="Calibri Light" panose="020F0302020204030204" pitchFamily="34" charset="0"/>
                        <a:cs typeface="Calibri Light" panose="020F0302020204030204" pitchFamily="34" charset="0"/>
                      </a:endParaRPr>
                    </a:p>
                  </a:txBody>
                  <a:tcPr/>
                </a:tc>
                <a:tc>
                  <a:txBody>
                    <a:bodyPr/>
                    <a:lstStyle/>
                    <a:p>
                      <a:endParaRPr lang="en-ZA">
                        <a:latin typeface="Calibri Light" panose="020F0302020204030204" pitchFamily="34" charset="0"/>
                        <a:ea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33682826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latin typeface="Calibri" panose="020F0502020204030204" pitchFamily="34" charset="0"/>
                          <a:ea typeface="Calibri" panose="020F0502020204030204" pitchFamily="34" charset="0"/>
                          <a:cs typeface="Calibri" panose="020F0502020204030204" pitchFamily="34" charset="0"/>
                        </a:rPr>
                        <a:t>Do you have the right resources? (personnel, equipment, infrastructure)</a:t>
                      </a:r>
                      <a:endParaRPr lang="en-ZA" sz="200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endParaRPr lang="en-ZA">
                        <a:latin typeface="Calibri Light" panose="020F0302020204030204" pitchFamily="34" charset="0"/>
                        <a:ea typeface="Calibri Light" panose="020F0302020204030204" pitchFamily="34" charset="0"/>
                        <a:cs typeface="Calibri Light" panose="020F0302020204030204" pitchFamily="34" charset="0"/>
                      </a:endParaRPr>
                    </a:p>
                  </a:txBody>
                  <a:tcPr/>
                </a:tc>
                <a:tc>
                  <a:txBody>
                    <a:bodyPr/>
                    <a:lstStyle/>
                    <a:p>
                      <a:endParaRPr lang="en-ZA">
                        <a:latin typeface="Calibri Light" panose="020F0302020204030204" pitchFamily="34" charset="0"/>
                        <a:ea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4277967122"/>
                  </a:ext>
                </a:extLst>
              </a:tr>
              <a:tr h="429768">
                <a:tc>
                  <a:txBody>
                    <a:bodyPr/>
                    <a:lstStyle/>
                    <a:p>
                      <a:pPr>
                        <a:lnSpc>
                          <a:spcPct val="90000"/>
                        </a:lnSpc>
                      </a:pPr>
                      <a:r>
                        <a:rPr lang="en-US" sz="2000">
                          <a:latin typeface="Calibri" panose="020F0502020204030204" pitchFamily="34" charset="0"/>
                          <a:ea typeface="Calibri" panose="020F0502020204030204" pitchFamily="34" charset="0"/>
                          <a:cs typeface="Calibri" panose="020F0502020204030204" pitchFamily="34" charset="0"/>
                        </a:rPr>
                        <a:t>Can you effectively meet their evaluation criteria? </a:t>
                      </a:r>
                      <a:endParaRPr lang="en-ZA" sz="200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endParaRPr lang="en-ZA">
                        <a:latin typeface="Calibri Light" panose="020F0302020204030204" pitchFamily="34" charset="0"/>
                        <a:ea typeface="Calibri Light" panose="020F0302020204030204" pitchFamily="34" charset="0"/>
                        <a:cs typeface="Calibri Light" panose="020F0302020204030204" pitchFamily="34" charset="0"/>
                      </a:endParaRPr>
                    </a:p>
                  </a:txBody>
                  <a:tcPr/>
                </a:tc>
                <a:tc>
                  <a:txBody>
                    <a:bodyPr/>
                    <a:lstStyle/>
                    <a:p>
                      <a:endParaRPr lang="en-ZA">
                        <a:latin typeface="Calibri Light" panose="020F0302020204030204" pitchFamily="34" charset="0"/>
                        <a:ea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3611416212"/>
                  </a:ext>
                </a:extLst>
              </a:tr>
              <a:tr h="429768">
                <a:tc>
                  <a:txBody>
                    <a:bodyPr/>
                    <a:lstStyle/>
                    <a:p>
                      <a:r>
                        <a:rPr lang="en-US" sz="2000">
                          <a:latin typeface="Calibri" panose="020F0502020204030204" pitchFamily="34" charset="0"/>
                          <a:ea typeface="Calibri" panose="020F0502020204030204" pitchFamily="34" charset="0"/>
                          <a:cs typeface="Calibri" panose="020F0502020204030204" pitchFamily="34" charset="0"/>
                        </a:rPr>
                        <a:t>Do the project timelines align with your capacity</a:t>
                      </a:r>
                      <a:endParaRPr lang="en-ZA" sz="200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endParaRPr lang="en-ZA">
                        <a:latin typeface="Calibri Light" panose="020F0302020204030204" pitchFamily="34" charset="0"/>
                        <a:ea typeface="Calibri Light" panose="020F0302020204030204" pitchFamily="34" charset="0"/>
                        <a:cs typeface="Calibri Light" panose="020F0302020204030204" pitchFamily="34" charset="0"/>
                      </a:endParaRPr>
                    </a:p>
                  </a:txBody>
                  <a:tcPr/>
                </a:tc>
                <a:tc>
                  <a:txBody>
                    <a:bodyPr/>
                    <a:lstStyle/>
                    <a:p>
                      <a:endParaRPr lang="en-ZA">
                        <a:latin typeface="Calibri Light" panose="020F0302020204030204" pitchFamily="34" charset="0"/>
                        <a:ea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3736359274"/>
                  </a:ext>
                </a:extLst>
              </a:tr>
            </a:tbl>
          </a:graphicData>
        </a:graphic>
      </p:graphicFrame>
      <p:sp>
        <p:nvSpPr>
          <p:cNvPr id="9" name="TextBox 8">
            <a:extLst>
              <a:ext uri="{FF2B5EF4-FFF2-40B4-BE49-F238E27FC236}">
                <a16:creationId xmlns:a16="http://schemas.microsoft.com/office/drawing/2014/main" id="{D9D208EF-CA03-BE31-D831-A21FE189AFA8}"/>
              </a:ext>
            </a:extLst>
          </p:cNvPr>
          <p:cNvSpPr txBox="1"/>
          <p:nvPr/>
        </p:nvSpPr>
        <p:spPr>
          <a:xfrm>
            <a:off x="2505143" y="5450135"/>
            <a:ext cx="7012929"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 WITHOUT ToR Analysis: Wasted time, poor alignment, rejection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 WITH ToR Mastery: Strategic targeting, competitive advantage, success</a:t>
            </a:r>
            <a:endParaRPr kumimoji="0" lang="en-ZA" sz="1800" b="0" i="0" u="none" strike="noStrike" kern="1200" cap="none" spc="0" normalizeH="0" baseline="0" noProof="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4282281392"/>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F476F-153C-B2FE-13FE-499334AAE669}"/>
              </a:ext>
            </a:extLst>
          </p:cNvPr>
          <p:cNvSpPr>
            <a:spLocks noGrp="1"/>
          </p:cNvSpPr>
          <p:nvPr>
            <p:ph type="title"/>
          </p:nvPr>
        </p:nvSpPr>
        <p:spPr>
          <a:xfrm>
            <a:off x="0" y="-642"/>
            <a:ext cx="12191999" cy="575687"/>
          </a:xfrm>
        </p:spPr>
        <p:txBody>
          <a:bodyPr anchor="ctr">
            <a:normAutofit fontScale="90000"/>
          </a:bodyPr>
          <a:lstStyle/>
          <a:p>
            <a:r>
              <a:rPr lang="en-GB" b="1">
                <a:solidFill>
                  <a:schemeClr val="accent1"/>
                </a:solidFill>
              </a:rPr>
              <a:t>Unpacking the eligibility criteria and institutional capacity considerations: A Checklist </a:t>
            </a:r>
            <a:endParaRPr lang="en-ZA" b="1">
              <a:solidFill>
                <a:schemeClr val="accent1"/>
              </a:solidFill>
            </a:endParaRPr>
          </a:p>
        </p:txBody>
      </p:sp>
      <p:sp>
        <p:nvSpPr>
          <p:cNvPr id="3" name="Content Placeholder 2">
            <a:extLst>
              <a:ext uri="{FF2B5EF4-FFF2-40B4-BE49-F238E27FC236}">
                <a16:creationId xmlns:a16="http://schemas.microsoft.com/office/drawing/2014/main" id="{F578EC07-A18B-60AF-35A3-4706C4CEDFD2}"/>
              </a:ext>
            </a:extLst>
          </p:cNvPr>
          <p:cNvSpPr>
            <a:spLocks noGrp="1"/>
          </p:cNvSpPr>
          <p:nvPr>
            <p:ph sz="half" idx="1"/>
          </p:nvPr>
        </p:nvSpPr>
        <p:spPr>
          <a:xfrm>
            <a:off x="191193" y="1089700"/>
            <a:ext cx="8470669" cy="4923942"/>
          </a:xfrm>
        </p:spPr>
        <p:txBody>
          <a:bodyPr>
            <a:normAutofit lnSpcReduction="10000"/>
          </a:bodyPr>
          <a:lstStyle/>
          <a:p>
            <a:pPr marL="0" indent="0">
              <a:lnSpc>
                <a:spcPct val="110000"/>
              </a:lnSpc>
              <a:buNone/>
            </a:pPr>
            <a:r>
              <a:rPr lang="en-ZA" sz="1600"/>
              <a:t>📋</a:t>
            </a:r>
            <a:r>
              <a:rPr lang="en-US" sz="1600" b="1"/>
              <a:t>Eligibility Verification </a:t>
            </a:r>
          </a:p>
          <a:p>
            <a:pPr marL="0" indent="0">
              <a:lnSpc>
                <a:spcPct val="110000"/>
              </a:lnSpc>
              <a:buNone/>
            </a:pPr>
            <a:r>
              <a:rPr lang="en-US" sz="1600" b="1"/>
              <a:t>✅ Research Alignment: </a:t>
            </a:r>
            <a:r>
              <a:rPr lang="en-US" sz="1600"/>
              <a:t>Does your research expertise match the focus area of the Call?</a:t>
            </a:r>
          </a:p>
          <a:p>
            <a:pPr marL="0" indent="0">
              <a:lnSpc>
                <a:spcPct val="110000"/>
              </a:lnSpc>
              <a:buNone/>
            </a:pPr>
            <a:r>
              <a:rPr lang="en-US" sz="1600" b="1"/>
              <a:t>✅ Institutional Status: </a:t>
            </a:r>
            <a:r>
              <a:rPr lang="en-US" sz="1600"/>
              <a:t>Is your institution eligible? </a:t>
            </a:r>
            <a:r>
              <a:rPr lang="en-US" sz="1600" i="1"/>
              <a:t>(e.g., universities only, emerging researchers, specific geographic regions)</a:t>
            </a:r>
            <a:endParaRPr lang="en-US" sz="1600"/>
          </a:p>
          <a:p>
            <a:pPr marL="0" indent="0">
              <a:lnSpc>
                <a:spcPct val="110000"/>
              </a:lnSpc>
              <a:buNone/>
            </a:pPr>
            <a:r>
              <a:rPr lang="en-US" sz="1600" b="1"/>
              <a:t>✅ Career Stage Requirements: </a:t>
            </a:r>
            <a:r>
              <a:rPr lang="en-US" sz="1600"/>
              <a:t>Do you meet experience thresholds? </a:t>
            </a:r>
            <a:r>
              <a:rPr lang="en-US" sz="1600" i="1"/>
              <a:t>(e.g., PhD + 5 years, early-career researchers, senior scholars only)</a:t>
            </a:r>
            <a:endParaRPr lang="en-US" sz="1600"/>
          </a:p>
          <a:p>
            <a:pPr marL="0" indent="0">
              <a:lnSpc>
                <a:spcPct val="110000"/>
              </a:lnSpc>
              <a:buNone/>
            </a:pPr>
            <a:r>
              <a:rPr lang="en-US" sz="1600" b="1"/>
              <a:t>⏱️ Feasibility Assessment </a:t>
            </a:r>
          </a:p>
          <a:p>
            <a:pPr marL="0" indent="0">
              <a:lnSpc>
                <a:spcPct val="110000"/>
              </a:lnSpc>
              <a:buNone/>
            </a:pPr>
            <a:r>
              <a:rPr lang="en-US" sz="1600" b="1"/>
              <a:t>✅ Timeline Reality Check: </a:t>
            </a:r>
            <a:r>
              <a:rPr lang="en-US" sz="1600"/>
              <a:t>Can you deliver quality work within their timeframe? </a:t>
            </a:r>
            <a:r>
              <a:rPr lang="en-US" sz="1600" i="1"/>
              <a:t>(e.g., 18-month study with 6-month interim report)</a:t>
            </a:r>
            <a:endParaRPr lang="en-US" sz="1600"/>
          </a:p>
          <a:p>
            <a:pPr marL="0" indent="0">
              <a:lnSpc>
                <a:spcPct val="110000"/>
              </a:lnSpc>
              <a:buNone/>
            </a:pPr>
            <a:r>
              <a:rPr lang="en-US" sz="1600" b="1"/>
              <a:t>✅ Budget Constraints: </a:t>
            </a:r>
            <a:r>
              <a:rPr lang="en-US" sz="1600"/>
              <a:t>Does the funding cover your actual costs? </a:t>
            </a:r>
            <a:r>
              <a:rPr lang="en-US" sz="1600" i="1"/>
              <a:t>(Note: salary caps, indirect cost limitations)</a:t>
            </a:r>
            <a:endParaRPr lang="en-US" sz="1600"/>
          </a:p>
          <a:p>
            <a:pPr marL="0" indent="0">
              <a:lnSpc>
                <a:spcPct val="110000"/>
              </a:lnSpc>
              <a:buNone/>
            </a:pPr>
            <a:r>
              <a:rPr lang="en-US" sz="1600" b="1"/>
              <a:t>✅ Team Expertise: </a:t>
            </a:r>
            <a:r>
              <a:rPr lang="en-US" sz="1600"/>
              <a:t>Do you have the required specialists? </a:t>
            </a:r>
            <a:r>
              <a:rPr lang="en-US" sz="1600" i="1"/>
              <a:t>(e.g., statistician, local partners, evaluation expert, subject expert, specific methodological expertise)</a:t>
            </a:r>
          </a:p>
          <a:p>
            <a:pPr marL="0" indent="0">
              <a:buNone/>
            </a:pPr>
            <a:r>
              <a:rPr lang="en-ZA" sz="1600" b="1"/>
              <a:t>✅ Supporting Documentation</a:t>
            </a:r>
            <a:endParaRPr lang="en-ZA" sz="1600"/>
          </a:p>
          <a:p>
            <a:r>
              <a:rPr lang="en-ZA" sz="1600"/>
              <a:t>CVs, institutional letters, reference letters, ethics clearance, budget justifications</a:t>
            </a:r>
          </a:p>
          <a:p>
            <a:pPr marL="0" indent="0">
              <a:lnSpc>
                <a:spcPct val="110000"/>
              </a:lnSpc>
              <a:buNone/>
            </a:pPr>
            <a:endParaRPr lang="en-US" sz="1600" i="1"/>
          </a:p>
          <a:p>
            <a:pPr marL="0" indent="0">
              <a:lnSpc>
                <a:spcPct val="110000"/>
              </a:lnSpc>
              <a:buNone/>
            </a:pPr>
            <a:endParaRPr lang="en-US" sz="1600"/>
          </a:p>
          <a:p>
            <a:pPr>
              <a:lnSpc>
                <a:spcPct val="110000"/>
              </a:lnSpc>
            </a:pPr>
            <a:endParaRPr lang="en-ZA" sz="1600"/>
          </a:p>
          <a:p>
            <a:pPr>
              <a:lnSpc>
                <a:spcPct val="110000"/>
              </a:lnSpc>
            </a:pPr>
            <a:endParaRPr lang="en-ZA" sz="1600"/>
          </a:p>
        </p:txBody>
      </p:sp>
      <p:sp>
        <p:nvSpPr>
          <p:cNvPr id="4" name="Content Placeholder 3">
            <a:extLst>
              <a:ext uri="{FF2B5EF4-FFF2-40B4-BE49-F238E27FC236}">
                <a16:creationId xmlns:a16="http://schemas.microsoft.com/office/drawing/2014/main" id="{3DCA07D9-76B1-D4B8-489A-7FC4D7536199}"/>
              </a:ext>
            </a:extLst>
          </p:cNvPr>
          <p:cNvSpPr>
            <a:spLocks noGrp="1"/>
          </p:cNvSpPr>
          <p:nvPr>
            <p:ph sz="half" idx="2"/>
          </p:nvPr>
        </p:nvSpPr>
        <p:spPr>
          <a:xfrm>
            <a:off x="9168938" y="580301"/>
            <a:ext cx="2948247" cy="5314760"/>
          </a:xfrm>
        </p:spPr>
        <p:txBody>
          <a:bodyPr>
            <a:normAutofit lnSpcReduction="10000"/>
          </a:bodyPr>
          <a:lstStyle/>
          <a:p>
            <a:endParaRPr lang="en-ZA"/>
          </a:p>
          <a:p>
            <a:endParaRPr lang="en-ZA"/>
          </a:p>
          <a:p>
            <a:pPr marL="0" indent="0" algn="ctr">
              <a:buNone/>
            </a:pPr>
            <a:r>
              <a:rPr lang="en-US" sz="2800" b="1" i="1">
                <a:solidFill>
                  <a:schemeClr val="accent1"/>
                </a:solidFill>
              </a:rPr>
              <a:t>If ANY critical requirement is unmet </a:t>
            </a:r>
          </a:p>
          <a:p>
            <a:pPr marL="0" indent="0" algn="ctr">
              <a:buNone/>
            </a:pPr>
            <a:r>
              <a:rPr lang="en-US" sz="2800" b="1">
                <a:solidFill>
                  <a:schemeClr val="accent1"/>
                </a:solidFill>
              </a:rPr>
              <a:t> Consider alternatives. </a:t>
            </a:r>
          </a:p>
          <a:p>
            <a:pPr marL="0" indent="0" algn="ctr">
              <a:buNone/>
            </a:pPr>
            <a:r>
              <a:rPr lang="en-US" sz="2800" b="1" i="1">
                <a:solidFill>
                  <a:schemeClr val="accent1"/>
                </a:solidFill>
              </a:rPr>
              <a:t>If you can demonstrate strong alignment</a:t>
            </a:r>
            <a:r>
              <a:rPr lang="en-US" sz="2800" b="1">
                <a:solidFill>
                  <a:schemeClr val="accent1"/>
                </a:solidFill>
              </a:rPr>
              <a:t>.</a:t>
            </a:r>
          </a:p>
          <a:p>
            <a:pPr marL="0" indent="0" algn="ctr">
              <a:buNone/>
            </a:pPr>
            <a:endParaRPr lang="en-US" sz="2800" b="1">
              <a:solidFill>
                <a:schemeClr val="accent1"/>
              </a:solidFill>
            </a:endParaRPr>
          </a:p>
          <a:p>
            <a:pPr marL="0" indent="0" algn="ctr">
              <a:buNone/>
            </a:pPr>
            <a:r>
              <a:rPr lang="en-US" sz="2800" b="1">
                <a:solidFill>
                  <a:schemeClr val="accent1"/>
                </a:solidFill>
              </a:rPr>
              <a:t>  Proceed strategically</a:t>
            </a:r>
            <a:endParaRPr lang="en-ZA" sz="2800">
              <a:solidFill>
                <a:schemeClr val="accent1"/>
              </a:solidFill>
            </a:endParaRPr>
          </a:p>
        </p:txBody>
      </p:sp>
      <p:sp>
        <p:nvSpPr>
          <p:cNvPr id="5" name="TextBox 4">
            <a:extLst>
              <a:ext uri="{FF2B5EF4-FFF2-40B4-BE49-F238E27FC236}">
                <a16:creationId xmlns:a16="http://schemas.microsoft.com/office/drawing/2014/main" id="{8BCD1069-1E6C-EDA2-DDFB-CEB4162BE801}"/>
              </a:ext>
            </a:extLst>
          </p:cNvPr>
          <p:cNvSpPr txBox="1"/>
          <p:nvPr/>
        </p:nvSpPr>
        <p:spPr>
          <a:xfrm>
            <a:off x="74814" y="575045"/>
            <a:ext cx="5900161" cy="406590"/>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600" b="1" i="0" u="none" strike="noStrike" kern="1200" cap="none" spc="0" normalizeH="0" baseline="0" noProof="0">
                <a:ln>
                  <a:noFill/>
                </a:ln>
                <a:solidFill>
                  <a:srgbClr val="156082">
                    <a:lumMod val="50000"/>
                  </a:srgbClr>
                </a:solidFill>
                <a:effectLst/>
                <a:uLnTx/>
                <a:uFillTx/>
                <a:latin typeface="Calibri Light" panose="020F0302020204030204" pitchFamily="34" charset="0"/>
                <a:ea typeface="+mn-ea"/>
                <a:cs typeface="Calibri Light" panose="020F0302020204030204" pitchFamily="34" charset="0"/>
              </a:rPr>
              <a:t>Before you start preparing the proposal, Ask these critical questions: </a:t>
            </a:r>
          </a:p>
        </p:txBody>
      </p:sp>
      <p:sp>
        <p:nvSpPr>
          <p:cNvPr id="7" name="Arrow: Right 6">
            <a:extLst>
              <a:ext uri="{FF2B5EF4-FFF2-40B4-BE49-F238E27FC236}">
                <a16:creationId xmlns:a16="http://schemas.microsoft.com/office/drawing/2014/main" id="{F6301E9B-CF06-9D2A-DB37-3EFE6B59BC2B}"/>
              </a:ext>
            </a:extLst>
          </p:cNvPr>
          <p:cNvSpPr/>
          <p:nvPr/>
        </p:nvSpPr>
        <p:spPr>
          <a:xfrm>
            <a:off x="9094124" y="4887882"/>
            <a:ext cx="864524"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Arrow: Right 8">
            <a:extLst>
              <a:ext uri="{FF2B5EF4-FFF2-40B4-BE49-F238E27FC236}">
                <a16:creationId xmlns:a16="http://schemas.microsoft.com/office/drawing/2014/main" id="{F8F44CD3-DD59-42DD-EBE1-B87407DE20F7}"/>
              </a:ext>
            </a:extLst>
          </p:cNvPr>
          <p:cNvSpPr/>
          <p:nvPr/>
        </p:nvSpPr>
        <p:spPr>
          <a:xfrm>
            <a:off x="9110749" y="2446713"/>
            <a:ext cx="864524"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1243205470"/>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086C5-5EB3-A496-4AAC-3354DD52E2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B6F27C-32EC-AA8A-CA24-93D2020D4AF6}"/>
              </a:ext>
            </a:extLst>
          </p:cNvPr>
          <p:cNvSpPr>
            <a:spLocks noGrp="1"/>
          </p:cNvSpPr>
          <p:nvPr>
            <p:ph type="title"/>
          </p:nvPr>
        </p:nvSpPr>
        <p:spPr>
          <a:xfrm>
            <a:off x="0" y="7671"/>
            <a:ext cx="12191999" cy="474467"/>
          </a:xfrm>
          <a:solidFill>
            <a:srgbClr val="FFC000"/>
          </a:solidFill>
        </p:spPr>
        <p:txBody>
          <a:bodyPr anchor="ctr">
            <a:noAutofit/>
          </a:bodyPr>
          <a:lstStyle/>
          <a:p>
            <a:r>
              <a:rPr lang="en-GB" sz="2100" b="1">
                <a:solidFill>
                  <a:schemeClr val="accent1"/>
                </a:solidFill>
              </a:rPr>
              <a:t>Evaluation Criteria as outlined in TORs (e.g. 1)</a:t>
            </a:r>
          </a:p>
        </p:txBody>
      </p:sp>
      <p:sp>
        <p:nvSpPr>
          <p:cNvPr id="3" name="Text Placeholder 2">
            <a:extLst>
              <a:ext uri="{FF2B5EF4-FFF2-40B4-BE49-F238E27FC236}">
                <a16:creationId xmlns:a16="http://schemas.microsoft.com/office/drawing/2014/main" id="{FB2A36DA-B486-3ED6-A39B-5541EBD32F8D}"/>
              </a:ext>
            </a:extLst>
          </p:cNvPr>
          <p:cNvSpPr>
            <a:spLocks noGrp="1"/>
          </p:cNvSpPr>
          <p:nvPr>
            <p:ph type="body" sz="quarter" idx="10"/>
          </p:nvPr>
        </p:nvSpPr>
        <p:spPr>
          <a:xfrm>
            <a:off x="1" y="525754"/>
            <a:ext cx="12129154" cy="5496252"/>
          </a:xfrm>
        </p:spPr>
        <p:txBody>
          <a:bodyPr>
            <a:normAutofit/>
          </a:bodyPr>
          <a:lstStyle/>
          <a:p>
            <a:pPr marL="0" indent="0">
              <a:lnSpc>
                <a:spcPct val="90000"/>
              </a:lnSpc>
              <a:buNone/>
            </a:pPr>
            <a:endParaRPr lang="en-GB" b="1"/>
          </a:p>
          <a:p>
            <a:pPr>
              <a:lnSpc>
                <a:spcPct val="90000"/>
              </a:lnSpc>
            </a:pPr>
            <a:endParaRPr lang="en-GB" b="1"/>
          </a:p>
          <a:p>
            <a:pPr marL="0" indent="0">
              <a:lnSpc>
                <a:spcPct val="90000"/>
              </a:lnSpc>
              <a:buNone/>
            </a:pPr>
            <a:endParaRPr lang="en-GB"/>
          </a:p>
        </p:txBody>
      </p:sp>
      <p:pic>
        <p:nvPicPr>
          <p:cNvPr id="4" name="Content Placeholder 7" descr="A document with text and numbers&#10;&#10;Description automatically generated with medium confidence">
            <a:extLst>
              <a:ext uri="{FF2B5EF4-FFF2-40B4-BE49-F238E27FC236}">
                <a16:creationId xmlns:a16="http://schemas.microsoft.com/office/drawing/2014/main" id="{71B05353-B459-183F-7EB4-6092EDACBC3B}"/>
              </a:ext>
            </a:extLst>
          </p:cNvPr>
          <p:cNvPicPr>
            <a:picLocks noChangeAspect="1"/>
          </p:cNvPicPr>
          <p:nvPr/>
        </p:nvPicPr>
        <p:blipFill>
          <a:blip r:embed="rId2"/>
          <a:stretch>
            <a:fillRect/>
          </a:stretch>
        </p:blipFill>
        <p:spPr>
          <a:xfrm>
            <a:off x="113166" y="501288"/>
            <a:ext cx="5603017" cy="5872521"/>
          </a:xfrm>
          <a:prstGeom prst="rect">
            <a:avLst/>
          </a:prstGeom>
        </p:spPr>
      </p:pic>
      <p:pic>
        <p:nvPicPr>
          <p:cNvPr id="6" name="Picture 5" descr="A close-up of a document&#10;&#10;Description automatically generated">
            <a:extLst>
              <a:ext uri="{FF2B5EF4-FFF2-40B4-BE49-F238E27FC236}">
                <a16:creationId xmlns:a16="http://schemas.microsoft.com/office/drawing/2014/main" id="{A634AE5C-B37E-F045-78F0-20A5C149FC29}"/>
              </a:ext>
            </a:extLst>
          </p:cNvPr>
          <p:cNvPicPr>
            <a:picLocks noChangeAspect="1"/>
          </p:cNvPicPr>
          <p:nvPr/>
        </p:nvPicPr>
        <p:blipFill>
          <a:blip r:embed="rId3"/>
          <a:stretch>
            <a:fillRect/>
          </a:stretch>
        </p:blipFill>
        <p:spPr>
          <a:xfrm>
            <a:off x="5829348" y="1076400"/>
            <a:ext cx="5910158" cy="3865877"/>
          </a:xfrm>
          <a:prstGeom prst="rect">
            <a:avLst/>
          </a:prstGeom>
        </p:spPr>
      </p:pic>
    </p:spTree>
    <p:extLst>
      <p:ext uri="{BB962C8B-B14F-4D97-AF65-F5344CB8AC3E}">
        <p14:creationId xmlns:p14="http://schemas.microsoft.com/office/powerpoint/2010/main" val="146383579"/>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1AEC2-A46A-B491-9DA4-6344BA7EC8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1D3221-FA6D-AEC8-9429-CAC22BF8198A}"/>
              </a:ext>
            </a:extLst>
          </p:cNvPr>
          <p:cNvSpPr>
            <a:spLocks noGrp="1"/>
          </p:cNvSpPr>
          <p:nvPr>
            <p:ph type="title"/>
          </p:nvPr>
        </p:nvSpPr>
        <p:spPr>
          <a:xfrm>
            <a:off x="0" y="7671"/>
            <a:ext cx="12192000" cy="474467"/>
          </a:xfrm>
          <a:solidFill>
            <a:srgbClr val="FFC000"/>
          </a:solidFill>
        </p:spPr>
        <p:txBody>
          <a:bodyPr anchor="ctr">
            <a:noAutofit/>
          </a:bodyPr>
          <a:lstStyle/>
          <a:p>
            <a:r>
              <a:rPr lang="en-GB" sz="2100" b="1">
                <a:solidFill>
                  <a:schemeClr val="accent1"/>
                </a:solidFill>
              </a:rPr>
              <a:t>Evaluation Criteria (cont.)</a:t>
            </a:r>
          </a:p>
        </p:txBody>
      </p:sp>
      <p:sp>
        <p:nvSpPr>
          <p:cNvPr id="3" name="Text Placeholder 2">
            <a:extLst>
              <a:ext uri="{FF2B5EF4-FFF2-40B4-BE49-F238E27FC236}">
                <a16:creationId xmlns:a16="http://schemas.microsoft.com/office/drawing/2014/main" id="{D5463E30-FDE1-7732-8A9E-5C12D4B50988}"/>
              </a:ext>
            </a:extLst>
          </p:cNvPr>
          <p:cNvSpPr>
            <a:spLocks noGrp="1"/>
          </p:cNvSpPr>
          <p:nvPr>
            <p:ph type="body" sz="quarter" idx="10"/>
          </p:nvPr>
        </p:nvSpPr>
        <p:spPr>
          <a:xfrm>
            <a:off x="1" y="525754"/>
            <a:ext cx="12129154" cy="5496252"/>
          </a:xfrm>
        </p:spPr>
        <p:txBody>
          <a:bodyPr>
            <a:normAutofit/>
          </a:bodyPr>
          <a:lstStyle/>
          <a:p>
            <a:pPr marL="0" indent="0">
              <a:lnSpc>
                <a:spcPct val="90000"/>
              </a:lnSpc>
              <a:buNone/>
            </a:pPr>
            <a:endParaRPr lang="en-GB" b="1"/>
          </a:p>
          <a:p>
            <a:pPr>
              <a:lnSpc>
                <a:spcPct val="90000"/>
              </a:lnSpc>
            </a:pPr>
            <a:endParaRPr lang="en-GB" b="1"/>
          </a:p>
          <a:p>
            <a:pPr marL="0" indent="0">
              <a:lnSpc>
                <a:spcPct val="90000"/>
              </a:lnSpc>
              <a:buNone/>
            </a:pPr>
            <a:endParaRPr lang="en-GB"/>
          </a:p>
        </p:txBody>
      </p:sp>
      <p:pic>
        <p:nvPicPr>
          <p:cNvPr id="5" name="Content Placeholder 4" descr="A list of tasks with text&#10;&#10;Description automatically generated">
            <a:extLst>
              <a:ext uri="{FF2B5EF4-FFF2-40B4-BE49-F238E27FC236}">
                <a16:creationId xmlns:a16="http://schemas.microsoft.com/office/drawing/2014/main" id="{0CBCBEDB-64FB-19F9-8CAA-A608D680171F}"/>
              </a:ext>
            </a:extLst>
          </p:cNvPr>
          <p:cNvPicPr>
            <a:picLocks noChangeAspect="1"/>
          </p:cNvPicPr>
          <p:nvPr/>
        </p:nvPicPr>
        <p:blipFill>
          <a:blip r:embed="rId2"/>
          <a:stretch>
            <a:fillRect/>
          </a:stretch>
        </p:blipFill>
        <p:spPr>
          <a:xfrm>
            <a:off x="597774" y="689357"/>
            <a:ext cx="4086868" cy="3134784"/>
          </a:xfrm>
          <a:prstGeom prst="rect">
            <a:avLst/>
          </a:prstGeom>
        </p:spPr>
      </p:pic>
      <p:pic>
        <p:nvPicPr>
          <p:cNvPr id="10" name="Picture 9" descr="A close-up of a document&#10;&#10;Description automatically generated">
            <a:extLst>
              <a:ext uri="{FF2B5EF4-FFF2-40B4-BE49-F238E27FC236}">
                <a16:creationId xmlns:a16="http://schemas.microsoft.com/office/drawing/2014/main" id="{C2C5274B-99D0-38FF-F52F-8DC523AEF259}"/>
              </a:ext>
            </a:extLst>
          </p:cNvPr>
          <p:cNvPicPr>
            <a:picLocks noChangeAspect="1"/>
          </p:cNvPicPr>
          <p:nvPr/>
        </p:nvPicPr>
        <p:blipFill>
          <a:blip r:embed="rId3"/>
          <a:stretch>
            <a:fillRect/>
          </a:stretch>
        </p:blipFill>
        <p:spPr>
          <a:xfrm>
            <a:off x="6503351" y="517491"/>
            <a:ext cx="4851010" cy="3478516"/>
          </a:xfrm>
          <a:prstGeom prst="rect">
            <a:avLst/>
          </a:prstGeom>
        </p:spPr>
      </p:pic>
      <p:pic>
        <p:nvPicPr>
          <p:cNvPr id="18" name="Picture 17">
            <a:extLst>
              <a:ext uri="{FF2B5EF4-FFF2-40B4-BE49-F238E27FC236}">
                <a16:creationId xmlns:a16="http://schemas.microsoft.com/office/drawing/2014/main" id="{39558116-6776-F3AD-C57F-ACD3A38403C5}"/>
              </a:ext>
            </a:extLst>
          </p:cNvPr>
          <p:cNvPicPr>
            <a:picLocks noChangeAspect="1"/>
          </p:cNvPicPr>
          <p:nvPr/>
        </p:nvPicPr>
        <p:blipFill>
          <a:blip r:embed="rId4"/>
          <a:stretch>
            <a:fillRect/>
          </a:stretch>
        </p:blipFill>
        <p:spPr>
          <a:xfrm>
            <a:off x="299253" y="3987744"/>
            <a:ext cx="11523879" cy="2034262"/>
          </a:xfrm>
          <a:prstGeom prst="rect">
            <a:avLst/>
          </a:prstGeom>
        </p:spPr>
      </p:pic>
    </p:spTree>
    <p:extLst>
      <p:ext uri="{BB962C8B-B14F-4D97-AF65-F5344CB8AC3E}">
        <p14:creationId xmlns:p14="http://schemas.microsoft.com/office/powerpoint/2010/main" val="1809416839"/>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D6B4B-9531-8500-B6BB-AF48E7786A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448F21-6DB9-DFFD-36DC-68FD9EC1CA5A}"/>
              </a:ext>
            </a:extLst>
          </p:cNvPr>
          <p:cNvSpPr>
            <a:spLocks noGrp="1"/>
          </p:cNvSpPr>
          <p:nvPr>
            <p:ph type="title"/>
          </p:nvPr>
        </p:nvSpPr>
        <p:spPr>
          <a:xfrm>
            <a:off x="765176" y="65867"/>
            <a:ext cx="10515600" cy="915035"/>
          </a:xfrm>
          <a:solidFill>
            <a:srgbClr val="FFC000"/>
          </a:solidFill>
        </p:spPr>
        <p:txBody>
          <a:bodyPr/>
          <a:lstStyle/>
          <a:p>
            <a:r>
              <a:rPr lang="en-GB" b="1">
                <a:solidFill>
                  <a:schemeClr val="accent1"/>
                </a:solidFill>
                <a:latin typeface="Segoe UI"/>
                <a:cs typeface="Segoe UI"/>
              </a:rPr>
              <a:t>Evaluating the </a:t>
            </a:r>
            <a:r>
              <a:rPr lang="en-GB" b="1" err="1">
                <a:solidFill>
                  <a:schemeClr val="accent1"/>
                </a:solidFill>
                <a:latin typeface="Segoe UI"/>
                <a:cs typeface="Segoe UI"/>
              </a:rPr>
              <a:t>ToR</a:t>
            </a:r>
            <a:r>
              <a:rPr lang="en-GB" b="1">
                <a:solidFill>
                  <a:schemeClr val="accent1"/>
                </a:solidFill>
                <a:latin typeface="Segoe UI"/>
                <a:cs typeface="Segoe UI"/>
              </a:rPr>
              <a:t>: Group Exercise (15 min)</a:t>
            </a:r>
          </a:p>
        </p:txBody>
      </p:sp>
      <p:sp>
        <p:nvSpPr>
          <p:cNvPr id="5" name="Text Placeholder 4">
            <a:extLst>
              <a:ext uri="{FF2B5EF4-FFF2-40B4-BE49-F238E27FC236}">
                <a16:creationId xmlns:a16="http://schemas.microsoft.com/office/drawing/2014/main" id="{64526C8F-285F-1C14-C67B-E5C13423A18C}"/>
              </a:ext>
            </a:extLst>
          </p:cNvPr>
          <p:cNvSpPr>
            <a:spLocks noGrp="1"/>
          </p:cNvSpPr>
          <p:nvPr>
            <p:ph type="body" idx="1"/>
          </p:nvPr>
        </p:nvSpPr>
        <p:spPr>
          <a:xfrm>
            <a:off x="765176" y="1263535"/>
            <a:ext cx="10515600" cy="1197032"/>
          </a:xfrm>
        </p:spPr>
        <p:txBody>
          <a:bodyPr>
            <a:normAutofit fontScale="25000" lnSpcReduction="20000"/>
          </a:bodyPr>
          <a:lstStyle/>
          <a:p>
            <a:pPr>
              <a:lnSpc>
                <a:spcPct val="100000"/>
              </a:lnSpc>
            </a:pPr>
            <a:endParaRPr lang="en-US"/>
          </a:p>
          <a:p>
            <a:pPr>
              <a:lnSpc>
                <a:spcPct val="100000"/>
              </a:lnSpc>
            </a:pPr>
            <a:endParaRPr lang="en-US"/>
          </a:p>
          <a:p>
            <a:pPr>
              <a:lnSpc>
                <a:spcPct val="100000"/>
              </a:lnSpc>
            </a:pPr>
            <a:endParaRPr lang="en-US" sz="5600"/>
          </a:p>
          <a:p>
            <a:pPr>
              <a:lnSpc>
                <a:spcPct val="100000"/>
              </a:lnSpc>
            </a:pPr>
            <a:endParaRPr lang="en-US" sz="5600"/>
          </a:p>
          <a:p>
            <a:pPr>
              <a:lnSpc>
                <a:spcPct val="100000"/>
              </a:lnSpc>
            </a:pPr>
            <a:endParaRPr lang="en-US" sz="5600"/>
          </a:p>
          <a:p>
            <a:pPr>
              <a:lnSpc>
                <a:spcPct val="100000"/>
              </a:lnSpc>
            </a:pPr>
            <a:endParaRPr lang="en-US" sz="5600"/>
          </a:p>
          <a:p>
            <a:pPr>
              <a:lnSpc>
                <a:spcPct val="120000"/>
              </a:lnSpc>
              <a:spcBef>
                <a:spcPts val="0"/>
              </a:spcBef>
            </a:pPr>
            <a:r>
              <a:rPr lang="en-US" sz="6400" b="0"/>
              <a:t>You are assessing whether to pursue a funding opportunity. The opportunity is from the ILO Mozambique. Assume you will be submitting it for this country assignment. Your task is to systematically evaluate the ToR to determine eligibility and make a well-informed strategic decision. Consider your own expertise, research interests, and your institution’s capacity. Reflect on whether you meet the eligibility criteria and whether the opportunity aligns with your skills, resources, and strategic goals.</a:t>
            </a:r>
          </a:p>
          <a:p>
            <a:pPr>
              <a:lnSpc>
                <a:spcPct val="100000"/>
              </a:lnSpc>
            </a:pPr>
            <a:endParaRPr lang="en-ZA"/>
          </a:p>
          <a:p>
            <a:endParaRPr lang="en-ZA"/>
          </a:p>
        </p:txBody>
      </p:sp>
      <p:sp>
        <p:nvSpPr>
          <p:cNvPr id="4" name="Content Placeholder 3">
            <a:extLst>
              <a:ext uri="{FF2B5EF4-FFF2-40B4-BE49-F238E27FC236}">
                <a16:creationId xmlns:a16="http://schemas.microsoft.com/office/drawing/2014/main" id="{6D4C4DB8-9FB8-1226-93FD-FD91B5DAA28A}"/>
              </a:ext>
            </a:extLst>
          </p:cNvPr>
          <p:cNvSpPr>
            <a:spLocks noGrp="1"/>
          </p:cNvSpPr>
          <p:nvPr>
            <p:ph sz="quarter" idx="4"/>
          </p:nvPr>
        </p:nvSpPr>
        <p:spPr>
          <a:xfrm>
            <a:off x="8055033" y="2219498"/>
            <a:ext cx="4023360" cy="3790603"/>
          </a:xfrm>
        </p:spPr>
        <p:txBody>
          <a:bodyPr>
            <a:normAutofit fontScale="92500"/>
          </a:bodyPr>
          <a:lstStyle/>
          <a:p>
            <a:pPr marL="0" indent="0">
              <a:buNone/>
            </a:pPr>
            <a:r>
              <a:rPr lang="en-US" sz="1700" b="1">
                <a:solidFill>
                  <a:schemeClr val="accent4"/>
                </a:solidFill>
              </a:rPr>
              <a:t>Phase 2: Small Group Analysis (9 minutes) In your group compare scores and discuss:</a:t>
            </a:r>
          </a:p>
          <a:p>
            <a:pPr>
              <a:lnSpc>
                <a:spcPct val="100000"/>
              </a:lnSpc>
            </a:pPr>
            <a:r>
              <a:rPr lang="en-US" sz="1700">
                <a:latin typeface="Calibri" panose="020F0502020204030204" pitchFamily="34" charset="0"/>
                <a:ea typeface="Calibri" panose="020F0502020204030204" pitchFamily="34" charset="0"/>
                <a:cs typeface="Calibri" panose="020F0502020204030204" pitchFamily="34" charset="0"/>
              </a:rPr>
              <a:t>What made you say GO or NO-GO?</a:t>
            </a:r>
          </a:p>
          <a:p>
            <a:pPr>
              <a:lnSpc>
                <a:spcPct val="100000"/>
              </a:lnSpc>
            </a:pPr>
            <a:r>
              <a:rPr lang="en-US" sz="1700">
                <a:latin typeface="Calibri" panose="020F0502020204030204" pitchFamily="34" charset="0"/>
                <a:ea typeface="Calibri" panose="020F0502020204030204" pitchFamily="34" charset="0"/>
                <a:cs typeface="Calibri" panose="020F0502020204030204" pitchFamily="34" charset="0"/>
              </a:rPr>
              <a:t>What, if any, critical information was missing from the ToR?</a:t>
            </a:r>
          </a:p>
          <a:p>
            <a:pPr>
              <a:lnSpc>
                <a:spcPct val="100000"/>
              </a:lnSpc>
            </a:pPr>
            <a:r>
              <a:rPr lang="en-US" sz="1700">
                <a:latin typeface="Calibri" panose="020F0502020204030204" pitchFamily="34" charset="0"/>
                <a:ea typeface="Calibri" panose="020F0502020204030204" pitchFamily="34" charset="0"/>
                <a:cs typeface="Calibri" panose="020F0502020204030204" pitchFamily="34" charset="0"/>
              </a:rPr>
              <a:t>What would make this opportunity more attractive?</a:t>
            </a:r>
          </a:p>
          <a:p>
            <a:pPr>
              <a:lnSpc>
                <a:spcPct val="100000"/>
              </a:lnSpc>
            </a:pPr>
            <a:r>
              <a:rPr lang="en-US" sz="1700">
                <a:latin typeface="Calibri" panose="020F0502020204030204" pitchFamily="34" charset="0"/>
                <a:ea typeface="Calibri" panose="020F0502020204030204" pitchFamily="34" charset="0"/>
                <a:cs typeface="Calibri" panose="020F0502020204030204" pitchFamily="34" charset="0"/>
              </a:rPr>
              <a:t>What are the biggest risks you identified?</a:t>
            </a:r>
          </a:p>
          <a:p>
            <a:pPr>
              <a:lnSpc>
                <a:spcPct val="100000"/>
              </a:lnSpc>
            </a:pPr>
            <a:r>
              <a:rPr lang="en-US" sz="1700">
                <a:latin typeface="Calibri" panose="020F0502020204030204" pitchFamily="34" charset="0"/>
                <a:ea typeface="Calibri" panose="020F0502020204030204" pitchFamily="34" charset="0"/>
                <a:cs typeface="Calibri" panose="020F0502020204030204" pitchFamily="34" charset="0"/>
              </a:rPr>
              <a:t>What would give you an edge over other applicants?</a:t>
            </a:r>
          </a:p>
          <a:p>
            <a:endParaRPr lang="en-ZA"/>
          </a:p>
        </p:txBody>
      </p:sp>
      <p:sp>
        <p:nvSpPr>
          <p:cNvPr id="9" name="Text Placeholder 2">
            <a:extLst>
              <a:ext uri="{FF2B5EF4-FFF2-40B4-BE49-F238E27FC236}">
                <a16:creationId xmlns:a16="http://schemas.microsoft.com/office/drawing/2014/main" id="{D6D5B837-D81B-D6BC-6FE5-88291C04354B}"/>
              </a:ext>
            </a:extLst>
          </p:cNvPr>
          <p:cNvSpPr>
            <a:spLocks noGrp="1"/>
          </p:cNvSpPr>
          <p:nvPr>
            <p:ph sz="half" idx="2"/>
          </p:nvPr>
        </p:nvSpPr>
        <p:spPr>
          <a:xfrm>
            <a:off x="790719" y="2219499"/>
            <a:ext cx="6989993" cy="4139738"/>
          </a:xfrm>
        </p:spPr>
        <p:txBody>
          <a:bodyPr vert="horz" lIns="91440" tIns="45720" rIns="91440" bIns="45720" numCol="1" rtlCol="0" anchor="t">
            <a:normAutofit fontScale="92500"/>
          </a:bodyPr>
          <a:lstStyle/>
          <a:p>
            <a:pPr marL="0" indent="0">
              <a:buNone/>
            </a:pPr>
            <a:r>
              <a:rPr lang="en-US" sz="1700" b="1">
                <a:solidFill>
                  <a:schemeClr val="accent4"/>
                </a:solidFill>
                <a:latin typeface="Calibri Light"/>
                <a:ea typeface="Calibri Light"/>
                <a:cs typeface="Calibri Light"/>
              </a:rPr>
              <a:t>Phase 1: Individual Assessment (3 minutes). Read the TOR and complete a Quick Eligibility Scorecard: </a:t>
            </a:r>
            <a:endParaRPr lang="en-US"/>
          </a:p>
          <a:p>
            <a:pPr marL="0" indent="0">
              <a:buNone/>
            </a:pPr>
            <a:r>
              <a:rPr lang="en-ZA" sz="1800">
                <a:solidFill>
                  <a:srgbClr val="0B3041"/>
                </a:solidFill>
                <a:latin typeface="Calibri"/>
                <a:ea typeface="Calibri"/>
                <a:cs typeface="Calibri"/>
              </a:rPr>
              <a:t>1=Very Weak; 2=Weak; 3=Moderate; 4=Strong; 5=Very Strong</a:t>
            </a:r>
            <a:endParaRPr lang="en-US"/>
          </a:p>
          <a:p>
            <a:pPr>
              <a:lnSpc>
                <a:spcPct val="100000"/>
              </a:lnSpc>
            </a:pPr>
            <a:r>
              <a:rPr lang="en-US" sz="1700">
                <a:solidFill>
                  <a:srgbClr val="0B3041"/>
                </a:solidFill>
                <a:latin typeface="Calibri"/>
                <a:ea typeface="Calibri"/>
                <a:cs typeface="Calibri"/>
              </a:rPr>
              <a:t>Research alignment (1-5 scale): Does your expertise match the </a:t>
            </a:r>
            <a:r>
              <a:rPr lang="en-US" sz="1700" err="1">
                <a:solidFill>
                  <a:srgbClr val="0B3041"/>
                </a:solidFill>
                <a:latin typeface="Calibri"/>
                <a:ea typeface="Calibri"/>
                <a:cs typeface="Calibri"/>
              </a:rPr>
              <a:t>ToR</a:t>
            </a:r>
            <a:r>
              <a:rPr lang="en-US" sz="1700">
                <a:solidFill>
                  <a:srgbClr val="0B3041"/>
                </a:solidFill>
                <a:latin typeface="Calibri"/>
                <a:ea typeface="Calibri"/>
                <a:cs typeface="Calibri"/>
              </a:rPr>
              <a:t> focus area?</a:t>
            </a:r>
            <a:endParaRPr lang="en-US"/>
          </a:p>
          <a:p>
            <a:pPr>
              <a:lnSpc>
                <a:spcPct val="100000"/>
              </a:lnSpc>
            </a:pPr>
            <a:r>
              <a:rPr lang="en-US" sz="1700">
                <a:solidFill>
                  <a:srgbClr val="0B3041"/>
                </a:solidFill>
                <a:latin typeface="Calibri"/>
                <a:ea typeface="Calibri"/>
                <a:cs typeface="Calibri"/>
              </a:rPr>
              <a:t>Institutional capacity (1-5 scale): Can your institution meet all requirements?</a:t>
            </a:r>
            <a:endParaRPr lang="en-US"/>
          </a:p>
          <a:p>
            <a:pPr>
              <a:lnSpc>
                <a:spcPct val="100000"/>
              </a:lnSpc>
            </a:pPr>
            <a:r>
              <a:rPr lang="en-US" sz="1700">
                <a:solidFill>
                  <a:srgbClr val="0B3041"/>
                </a:solidFill>
                <a:latin typeface="Calibri"/>
                <a:ea typeface="Calibri"/>
                <a:cs typeface="Calibri"/>
              </a:rPr>
              <a:t>Timeline feasibility (1-5 scale): Is the project timeline realistic for quality delivery</a:t>
            </a:r>
            <a:endParaRPr lang="en-US"/>
          </a:p>
          <a:p>
            <a:pPr>
              <a:lnSpc>
                <a:spcPct val="100000"/>
              </a:lnSpc>
            </a:pPr>
            <a:r>
              <a:rPr lang="en-US" sz="1700">
                <a:solidFill>
                  <a:srgbClr val="0B3041"/>
                </a:solidFill>
                <a:latin typeface="Calibri"/>
                <a:ea typeface="Calibri"/>
                <a:cs typeface="Calibri"/>
              </a:rPr>
              <a:t>Resource availability (1-5 scale): Do you have access to required resources/team expertise?</a:t>
            </a:r>
            <a:endParaRPr lang="en-US"/>
          </a:p>
          <a:p>
            <a:pPr>
              <a:lnSpc>
                <a:spcPct val="100000"/>
              </a:lnSpc>
            </a:pPr>
            <a:r>
              <a:rPr lang="en-US" sz="1700">
                <a:solidFill>
                  <a:srgbClr val="0B3041"/>
                </a:solidFill>
                <a:latin typeface="Calibri"/>
                <a:ea typeface="Calibri"/>
                <a:cs typeface="Calibri"/>
              </a:rPr>
              <a:t>Total Score: ___/20 </a:t>
            </a:r>
            <a:endParaRPr lang="en-US"/>
          </a:p>
          <a:p>
            <a:pPr marL="0" indent="0">
              <a:lnSpc>
                <a:spcPct val="100000"/>
              </a:lnSpc>
              <a:buNone/>
            </a:pPr>
            <a:r>
              <a:rPr lang="en-US" sz="1700">
                <a:solidFill>
                  <a:srgbClr val="0B3041"/>
                </a:solidFill>
                <a:latin typeface="Calibri"/>
                <a:ea typeface="Calibri"/>
                <a:cs typeface="Calibri"/>
              </a:rPr>
              <a:t>(don’t need to share your scores if you don’t want to)</a:t>
            </a:r>
            <a:endParaRPr lang="en-US"/>
          </a:p>
          <a:p>
            <a:pPr marL="0" indent="0" algn="ctr">
              <a:lnSpc>
                <a:spcPct val="100000"/>
              </a:lnSpc>
              <a:buNone/>
            </a:pPr>
            <a:r>
              <a:rPr lang="en-US" sz="1700" b="1">
                <a:solidFill>
                  <a:schemeClr val="accent1"/>
                </a:solidFill>
                <a:latin typeface="Calibri" panose="020F0502020204030204" pitchFamily="34" charset="0"/>
                <a:ea typeface="Calibri" panose="020F0502020204030204" pitchFamily="34" charset="0"/>
                <a:cs typeface="Calibri" panose="020F0502020204030204" pitchFamily="34" charset="0"/>
              </a:rPr>
              <a:t>Is it GO AHEAD or NO-GO?</a:t>
            </a:r>
          </a:p>
          <a:p>
            <a:pPr marL="0" indent="0">
              <a:lnSpc>
                <a:spcPct val="100000"/>
              </a:lnSpc>
              <a:buNone/>
            </a:pPr>
            <a:endParaRPr lang="en-US" sz="1700"/>
          </a:p>
          <a:p>
            <a:pPr marL="0" indent="0">
              <a:lnSpc>
                <a:spcPct val="100000"/>
              </a:lnSpc>
              <a:buNone/>
            </a:pPr>
            <a:endParaRPr lang="en-US" sz="1700"/>
          </a:p>
          <a:p>
            <a:pPr marL="0" indent="0">
              <a:lnSpc>
                <a:spcPct val="100000"/>
              </a:lnSpc>
              <a:buNone/>
            </a:pPr>
            <a:endParaRPr lang="en-ZA" sz="1700" b="1"/>
          </a:p>
        </p:txBody>
      </p:sp>
    </p:spTree>
    <p:extLst>
      <p:ext uri="{BB962C8B-B14F-4D97-AF65-F5344CB8AC3E}">
        <p14:creationId xmlns:p14="http://schemas.microsoft.com/office/powerpoint/2010/main" val="1643521726"/>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9992084-170B-D878-4BE2-76A473EE639C}"/>
              </a:ext>
            </a:extLst>
          </p:cNvPr>
          <p:cNvSpPr>
            <a:spLocks noGrp="1"/>
          </p:cNvSpPr>
          <p:nvPr>
            <p:ph type="ctrTitle"/>
          </p:nvPr>
        </p:nvSpPr>
        <p:spPr>
          <a:xfrm>
            <a:off x="2749355" y="5063489"/>
            <a:ext cx="9144000" cy="2279774"/>
          </a:xfrm>
        </p:spPr>
        <p:txBody>
          <a:bodyPr>
            <a:normAutofit fontScale="90000"/>
          </a:bodyPr>
          <a:lstStyle/>
          <a:p>
            <a:br>
              <a:rPr lang="en-ZA" sz="2700" b="0"/>
            </a:br>
            <a:r>
              <a:rPr lang="en-ZA" sz="2700" b="0"/>
              <a:t>🔍Find grant opportunities</a:t>
            </a:r>
            <a:br>
              <a:rPr lang="en-ZA" sz="2700" b="0"/>
            </a:br>
            <a:br>
              <a:rPr lang="en-ZA" sz="2700" b="0"/>
            </a:br>
            <a:r>
              <a:rPr lang="en-ZA" sz="2700" b="0"/>
              <a:t> E</a:t>
            </a:r>
            <a:r>
              <a:rPr lang="en-ZA" sz="2700"/>
              <a:t>valuate</a:t>
            </a:r>
            <a:r>
              <a:rPr lang="en-ZA" sz="2700" b="0"/>
              <a:t> grant opportunities that align with your research goals, expertise, and institutional capabilities.</a:t>
            </a:r>
            <a:br>
              <a:rPr lang="en-ZA" sz="2700" b="0"/>
            </a:br>
            <a:br>
              <a:rPr lang="en-ZA" sz="2700" b="0"/>
            </a:br>
            <a:r>
              <a:rPr lang="en-ZA" sz="2700" b="0"/>
              <a:t>📋</a:t>
            </a:r>
            <a:r>
              <a:rPr lang="en-ZA" sz="2700"/>
              <a:t>Interpret</a:t>
            </a:r>
            <a:r>
              <a:rPr lang="en-ZA" sz="2700" b="0"/>
              <a:t> a funder's scope of work and the criteria your proposal must meet.</a:t>
            </a:r>
            <a:br>
              <a:rPr lang="en-ZA" sz="2700" b="0"/>
            </a:br>
            <a:br>
              <a:rPr lang="en-ZA" sz="2700" b="0"/>
            </a:br>
            <a:r>
              <a:rPr lang="en-ZA" sz="2700" b="0"/>
              <a:t>🧩</a:t>
            </a:r>
            <a:r>
              <a:rPr lang="en-ZA" sz="2700"/>
              <a:t>Structure</a:t>
            </a:r>
            <a:r>
              <a:rPr lang="en-ZA" sz="2700" b="0"/>
              <a:t> the key components of a winning proposal.</a:t>
            </a:r>
            <a:br>
              <a:rPr lang="en-ZA" sz="2700" b="0"/>
            </a:br>
            <a:br>
              <a:rPr lang="en-ZA" sz="2700" b="0"/>
            </a:br>
            <a:r>
              <a:rPr lang="en-ZA" sz="2700" b="0"/>
              <a:t>💰</a:t>
            </a:r>
            <a:r>
              <a:rPr lang="en-ZA" sz="2700"/>
              <a:t>Develop</a:t>
            </a:r>
            <a:r>
              <a:rPr lang="en-ZA" sz="2700" b="0"/>
              <a:t> a budget aligned to the proposal's scope of work.</a:t>
            </a:r>
            <a:br>
              <a:rPr lang="en-ZA" sz="2700" b="0"/>
            </a:br>
            <a:br>
              <a:rPr lang="en-ZA" sz="2700" b="0"/>
            </a:br>
            <a:r>
              <a:rPr lang="en-ZA" sz="2700" b="0"/>
              <a:t>📬</a:t>
            </a:r>
            <a:r>
              <a:rPr lang="en-ZA" sz="2700"/>
              <a:t>Package and submit</a:t>
            </a:r>
            <a:r>
              <a:rPr lang="en-ZA" sz="2700" b="0"/>
              <a:t> a complete grant proposal.</a:t>
            </a:r>
            <a:br>
              <a:rPr lang="en-ZA" sz="2800" b="0"/>
            </a:br>
            <a:br>
              <a:rPr lang="en-ZA" sz="2700" b="0"/>
            </a:br>
            <a:br>
              <a:rPr lang="en-ZA" sz="2700" b="0"/>
            </a:br>
            <a:endParaRPr lang="en-ZA"/>
          </a:p>
        </p:txBody>
      </p:sp>
      <p:sp>
        <p:nvSpPr>
          <p:cNvPr id="8" name="TextBox 7">
            <a:extLst>
              <a:ext uri="{FF2B5EF4-FFF2-40B4-BE49-F238E27FC236}">
                <a16:creationId xmlns:a16="http://schemas.microsoft.com/office/drawing/2014/main" id="{E62EE561-8608-C634-968F-A66688810110}"/>
              </a:ext>
            </a:extLst>
          </p:cNvPr>
          <p:cNvSpPr txBox="1"/>
          <p:nvPr/>
        </p:nvSpPr>
        <p:spPr>
          <a:xfrm>
            <a:off x="4376572" y="304446"/>
            <a:ext cx="6138948" cy="646331"/>
          </a:xfrm>
          <a:prstGeom prst="rect">
            <a:avLst/>
          </a:prstGeom>
          <a:noFill/>
        </p:spPr>
        <p:txBody>
          <a:bodyPr wrap="square">
            <a:spAutoFit/>
          </a:bodyPr>
          <a:lstStyle/>
          <a:p>
            <a:r>
              <a:rPr lang="en-ZA" sz="3600" b="1">
                <a:solidFill>
                  <a:srgbClr val="FFC000"/>
                </a:solidFill>
              </a:rPr>
              <a:t>Module Learning Outcomes</a:t>
            </a:r>
            <a:endParaRPr lang="en-ZA" b="1">
              <a:solidFill>
                <a:srgbClr val="FFC000"/>
              </a:solidFill>
            </a:endParaRPr>
          </a:p>
        </p:txBody>
      </p:sp>
      <p:pic>
        <p:nvPicPr>
          <p:cNvPr id="11" name="Picture 10">
            <a:extLst>
              <a:ext uri="{FF2B5EF4-FFF2-40B4-BE49-F238E27FC236}">
                <a16:creationId xmlns:a16="http://schemas.microsoft.com/office/drawing/2014/main" id="{02DCED2D-989A-55A8-1FBB-006A38FC6649}"/>
              </a:ext>
            </a:extLst>
          </p:cNvPr>
          <p:cNvPicPr>
            <a:picLocks noChangeAspect="1"/>
          </p:cNvPicPr>
          <p:nvPr/>
        </p:nvPicPr>
        <p:blipFill>
          <a:blip r:embed="rId3"/>
          <a:stretch>
            <a:fillRect/>
          </a:stretch>
        </p:blipFill>
        <p:spPr>
          <a:xfrm>
            <a:off x="2859578" y="2112471"/>
            <a:ext cx="298721" cy="422911"/>
          </a:xfrm>
          <a:prstGeom prst="rect">
            <a:avLst/>
          </a:prstGeom>
        </p:spPr>
      </p:pic>
    </p:spTree>
    <p:extLst>
      <p:ext uri="{BB962C8B-B14F-4D97-AF65-F5344CB8AC3E}">
        <p14:creationId xmlns:p14="http://schemas.microsoft.com/office/powerpoint/2010/main" val="5311712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81E4033-ED19-6C1B-831B-F940706D74F4}"/>
              </a:ext>
            </a:extLst>
          </p:cNvPr>
          <p:cNvSpPr>
            <a:spLocks noGrp="1"/>
          </p:cNvSpPr>
          <p:nvPr>
            <p:ph type="title"/>
          </p:nvPr>
        </p:nvSpPr>
        <p:spPr>
          <a:xfrm>
            <a:off x="686608" y="1470720"/>
            <a:ext cx="10515600" cy="3733047"/>
          </a:xfrm>
        </p:spPr>
        <p:txBody>
          <a:bodyPr>
            <a:normAutofit fontScale="90000"/>
          </a:bodyPr>
          <a:lstStyle/>
          <a:p>
            <a:r>
              <a:rPr lang="en-ZA" sz="3600">
                <a:solidFill>
                  <a:schemeClr val="accent1"/>
                </a:solidFill>
              </a:rPr>
              <a:t>1. What was the single most important factor that shaped your </a:t>
            </a:r>
            <a:r>
              <a:rPr lang="en-ZA" sz="3600" b="1">
                <a:solidFill>
                  <a:schemeClr val="accent1"/>
                </a:solidFill>
              </a:rPr>
              <a:t>GO/NO-GO </a:t>
            </a:r>
            <a:r>
              <a:rPr lang="en-ZA" sz="3600">
                <a:solidFill>
                  <a:schemeClr val="accent1"/>
                </a:solidFill>
              </a:rPr>
              <a:t>decision?</a:t>
            </a:r>
            <a:br>
              <a:rPr lang="en-ZA" sz="3600">
                <a:solidFill>
                  <a:schemeClr val="accent1"/>
                </a:solidFill>
              </a:rPr>
            </a:br>
            <a:br>
              <a:rPr lang="en-ZA" sz="3600">
                <a:solidFill>
                  <a:schemeClr val="accent1"/>
                </a:solidFill>
              </a:rPr>
            </a:br>
            <a:r>
              <a:rPr lang="en-ZA" sz="3600">
                <a:solidFill>
                  <a:schemeClr val="accent1"/>
                </a:solidFill>
              </a:rPr>
              <a:t>2. Which aspect of the ToR was hardest to assess, and what missing information would you need to make a confident decision?</a:t>
            </a:r>
            <a:br>
              <a:rPr lang="en-ZA" sz="3600"/>
            </a:br>
            <a:br>
              <a:rPr lang="en-ZA"/>
            </a:br>
            <a:endParaRPr lang="en-ZA"/>
          </a:p>
        </p:txBody>
      </p:sp>
      <p:sp>
        <p:nvSpPr>
          <p:cNvPr id="8" name="Text Placeholder 7">
            <a:extLst>
              <a:ext uri="{FF2B5EF4-FFF2-40B4-BE49-F238E27FC236}">
                <a16:creationId xmlns:a16="http://schemas.microsoft.com/office/drawing/2014/main" id="{2983DA4F-2297-CA02-7DC5-FF5A5516D214}"/>
              </a:ext>
            </a:extLst>
          </p:cNvPr>
          <p:cNvSpPr>
            <a:spLocks noGrp="1"/>
          </p:cNvSpPr>
          <p:nvPr>
            <p:ph type="body" idx="1"/>
          </p:nvPr>
        </p:nvSpPr>
        <p:spPr>
          <a:xfrm>
            <a:off x="838200" y="4955224"/>
            <a:ext cx="10515600" cy="1127756"/>
          </a:xfrm>
        </p:spPr>
        <p:txBody>
          <a:bodyPr>
            <a:noAutofit/>
          </a:bodyPr>
          <a:lstStyle/>
          <a:p>
            <a:pPr algn="ctr"/>
            <a:r>
              <a:rPr lang="en-US" sz="3600" b="1">
                <a:solidFill>
                  <a:schemeClr val="accent1"/>
                </a:solidFill>
                <a:latin typeface="Calibri" panose="020F0502020204030204" pitchFamily="34" charset="0"/>
                <a:ea typeface="Calibri" panose="020F0502020204030204" pitchFamily="34" charset="0"/>
                <a:cs typeface="Calibri" panose="020F0502020204030204" pitchFamily="34" charset="0"/>
              </a:rPr>
              <a:t>REPORT BACK IN PLENARY </a:t>
            </a:r>
          </a:p>
          <a:p>
            <a:pPr algn="ctr"/>
            <a:r>
              <a:rPr lang="en-US" sz="3600" b="1">
                <a:solidFill>
                  <a:schemeClr val="accent1"/>
                </a:solidFill>
                <a:latin typeface="Calibri" panose="020F0502020204030204" pitchFamily="34" charset="0"/>
                <a:ea typeface="Calibri" panose="020F0502020204030204" pitchFamily="34" charset="0"/>
                <a:cs typeface="Calibri" panose="020F0502020204030204" pitchFamily="34" charset="0"/>
              </a:rPr>
              <a:t>(NOT GROUPS- INDIVIDUALS TO REFLECT)</a:t>
            </a:r>
            <a:endParaRPr lang="en-ZA" sz="3600" b="1">
              <a:solidFill>
                <a:schemeClr val="accent4"/>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44850326"/>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48640" y="320040"/>
            <a:ext cx="411480" cy="411480"/>
          </a:xfrm>
          <a:prstGeom prst="rect">
            <a:avLst/>
          </a:prstGeom>
        </p:spPr>
      </p:pic>
      <p:sp>
        <p:nvSpPr>
          <p:cNvPr id="3" name="Text 0"/>
          <p:cNvSpPr/>
          <p:nvPr/>
        </p:nvSpPr>
        <p:spPr>
          <a:xfrm>
            <a:off x="1097280" y="228600"/>
            <a:ext cx="10058400" cy="640080"/>
          </a:xfrm>
          <a:prstGeom prst="rect">
            <a:avLst/>
          </a:prstGeom>
          <a:noFill/>
          <a:ln/>
        </p:spPr>
        <p:txBody>
          <a:bodyPr wrap="square" lIns="0" tIns="0" rIns="0" bIns="0" rtlCol="0" anchor="ctr"/>
          <a:lstStyle/>
          <a:p>
            <a:pPr marL="0" indent="0">
              <a:buNone/>
            </a:pPr>
            <a:r>
              <a:rPr lang="en-US" sz="3000" b="1">
                <a:solidFill>
                  <a:srgbClr val="1B2838"/>
                </a:solidFill>
                <a:latin typeface="Arial" pitchFamily="34" charset="0"/>
                <a:ea typeface="Arial" pitchFamily="34" charset="-122"/>
                <a:cs typeface="Arial" pitchFamily="34" charset="-120"/>
              </a:rPr>
              <a:t>What Donors &amp; Funders Report About Proposal Quality</a:t>
            </a:r>
            <a:endParaRPr lang="en-US" sz="3000"/>
          </a:p>
        </p:txBody>
      </p:sp>
      <p:sp>
        <p:nvSpPr>
          <p:cNvPr id="4" name="Text 1"/>
          <p:cNvSpPr/>
          <p:nvPr/>
        </p:nvSpPr>
        <p:spPr>
          <a:xfrm>
            <a:off x="1097280" y="822960"/>
            <a:ext cx="10058400" cy="320040"/>
          </a:xfrm>
          <a:prstGeom prst="rect">
            <a:avLst/>
          </a:prstGeom>
          <a:noFill/>
          <a:ln/>
        </p:spPr>
        <p:txBody>
          <a:bodyPr wrap="square" lIns="0" tIns="0" rIns="0" bIns="0" rtlCol="0" anchor="ctr"/>
          <a:lstStyle/>
          <a:p>
            <a:pPr marL="0" indent="0">
              <a:buNone/>
            </a:pPr>
            <a:r>
              <a:rPr lang="en-US" sz="1400" i="1">
                <a:solidFill>
                  <a:srgbClr val="2D4059"/>
                </a:solidFill>
                <a:latin typeface="Arial" pitchFamily="34" charset="0"/>
                <a:ea typeface="Arial" pitchFamily="34" charset="-122"/>
                <a:cs typeface="Arial" pitchFamily="34" charset="-120"/>
              </a:rPr>
              <a:t>Evidence from grant review processes on why proposals fail</a:t>
            </a:r>
            <a:endParaRPr lang="en-US" sz="1400"/>
          </a:p>
        </p:txBody>
      </p:sp>
      <p:sp>
        <p:nvSpPr>
          <p:cNvPr id="5" name="Shape 2"/>
          <p:cNvSpPr/>
          <p:nvPr/>
        </p:nvSpPr>
        <p:spPr>
          <a:xfrm>
            <a:off x="548640" y="1417320"/>
            <a:ext cx="3383280" cy="1463040"/>
          </a:xfrm>
          <a:prstGeom prst="roundRect">
            <a:avLst>
              <a:gd name="adj" fmla="val 7500"/>
            </a:avLst>
          </a:prstGeom>
          <a:solidFill>
            <a:srgbClr val="FFFFFF"/>
          </a:solidFill>
          <a:ln w="6350">
            <a:solidFill>
              <a:srgbClr val="D6D6D6"/>
            </a:solidFill>
            <a:prstDash val="solid"/>
          </a:ln>
          <a:effectLst>
            <a:outerShdw blurRad="76200" dist="25400" dir="8100000" algn="bl" rotWithShape="0">
              <a:srgbClr val="000000">
                <a:alpha val="12000"/>
              </a:srgbClr>
            </a:outerShdw>
          </a:effectLst>
        </p:spPr>
        <p:txBody>
          <a:bodyPr/>
          <a:lstStyle/>
          <a:p>
            <a:endParaRPr lang="en-ZA"/>
          </a:p>
        </p:txBody>
      </p:sp>
      <p:pic>
        <p:nvPicPr>
          <p:cNvPr id="6" name="Image 1" descr="preencoded.png"/>
          <p:cNvPicPr>
            <a:picLocks noChangeAspect="1"/>
          </p:cNvPicPr>
          <p:nvPr/>
        </p:nvPicPr>
        <p:blipFill>
          <a:blip r:embed="rId4"/>
          <a:stretch>
            <a:fillRect/>
          </a:stretch>
        </p:blipFill>
        <p:spPr>
          <a:xfrm>
            <a:off x="731520" y="1554480"/>
            <a:ext cx="292608" cy="292608"/>
          </a:xfrm>
          <a:prstGeom prst="rect">
            <a:avLst/>
          </a:prstGeom>
        </p:spPr>
      </p:pic>
      <p:sp>
        <p:nvSpPr>
          <p:cNvPr id="7" name="Text 3"/>
          <p:cNvSpPr/>
          <p:nvPr/>
        </p:nvSpPr>
        <p:spPr>
          <a:xfrm>
            <a:off x="1097280" y="1490472"/>
            <a:ext cx="1371600" cy="411480"/>
          </a:xfrm>
          <a:prstGeom prst="rect">
            <a:avLst/>
          </a:prstGeom>
          <a:noFill/>
          <a:ln/>
        </p:spPr>
        <p:txBody>
          <a:bodyPr wrap="square" lIns="0" tIns="0" rIns="0" bIns="0" rtlCol="0" anchor="ctr"/>
          <a:lstStyle/>
          <a:p>
            <a:pPr marL="0" indent="0">
              <a:buNone/>
            </a:pPr>
            <a:r>
              <a:rPr lang="en-US" sz="3600" b="1">
                <a:solidFill>
                  <a:srgbClr val="C0392B"/>
                </a:solidFill>
                <a:latin typeface="Arial" pitchFamily="34" charset="0"/>
                <a:ea typeface="Arial" pitchFamily="34" charset="-122"/>
                <a:cs typeface="Arial" pitchFamily="34" charset="-120"/>
              </a:rPr>
              <a:t>80%</a:t>
            </a:r>
            <a:endParaRPr lang="en-US" sz="3600"/>
          </a:p>
        </p:txBody>
      </p:sp>
      <p:sp>
        <p:nvSpPr>
          <p:cNvPr id="8" name="Text 4"/>
          <p:cNvSpPr/>
          <p:nvPr/>
        </p:nvSpPr>
        <p:spPr>
          <a:xfrm>
            <a:off x="1097280" y="1828800"/>
            <a:ext cx="2651760" cy="274320"/>
          </a:xfrm>
          <a:prstGeom prst="rect">
            <a:avLst/>
          </a:prstGeom>
          <a:noFill/>
          <a:ln/>
        </p:spPr>
        <p:txBody>
          <a:bodyPr wrap="square" lIns="0" tIns="0" rIns="0" bIns="0" rtlCol="0" anchor="ctr"/>
          <a:lstStyle/>
          <a:p>
            <a:pPr marL="0" indent="0">
              <a:buNone/>
            </a:pPr>
            <a:r>
              <a:rPr lang="en-US" sz="1100" b="1">
                <a:solidFill>
                  <a:srgbClr val="1B2838"/>
                </a:solidFill>
                <a:latin typeface="Arial" pitchFamily="34" charset="0"/>
                <a:ea typeface="Arial" pitchFamily="34" charset="-122"/>
                <a:cs typeface="Arial" pitchFamily="34" charset="-120"/>
              </a:rPr>
              <a:t>of proposals immediately rejected</a:t>
            </a:r>
            <a:endParaRPr lang="en-US" sz="1100"/>
          </a:p>
        </p:txBody>
      </p:sp>
      <p:sp>
        <p:nvSpPr>
          <p:cNvPr id="9" name="Text 5"/>
          <p:cNvSpPr/>
          <p:nvPr/>
        </p:nvSpPr>
        <p:spPr>
          <a:xfrm>
            <a:off x="731520" y="2148840"/>
            <a:ext cx="3017520" cy="502920"/>
          </a:xfrm>
          <a:prstGeom prst="rect">
            <a:avLst/>
          </a:prstGeom>
          <a:noFill/>
          <a:ln/>
        </p:spPr>
        <p:txBody>
          <a:bodyPr wrap="square" lIns="0" tIns="0" rIns="0" bIns="0" rtlCol="0" anchor="ctr"/>
          <a:lstStyle/>
          <a:p>
            <a:pPr marL="0" indent="0">
              <a:lnSpc>
                <a:spcPct val="115000"/>
              </a:lnSpc>
              <a:buNone/>
            </a:pPr>
            <a:r>
              <a:rPr lang="en-US" sz="950">
                <a:solidFill>
                  <a:srgbClr val="2D4059"/>
                </a:solidFill>
                <a:latin typeface="Arial" pitchFamily="34" charset="0"/>
                <a:ea typeface="Arial" pitchFamily="34" charset="-122"/>
                <a:cs typeface="Arial" pitchFamily="34" charset="-120"/>
              </a:rPr>
              <a:t>W.K. Kellogg Foundation reported that 80% of applications crossing its proposals-processing office are rejected on first review.</a:t>
            </a:r>
            <a:endParaRPr lang="en-US" sz="950"/>
          </a:p>
        </p:txBody>
      </p:sp>
      <p:sp>
        <p:nvSpPr>
          <p:cNvPr id="10" name="Text 6"/>
          <p:cNvSpPr/>
          <p:nvPr/>
        </p:nvSpPr>
        <p:spPr>
          <a:xfrm>
            <a:off x="731520" y="2624328"/>
            <a:ext cx="3017520" cy="182880"/>
          </a:xfrm>
          <a:prstGeom prst="rect">
            <a:avLst/>
          </a:prstGeom>
          <a:noFill/>
          <a:ln/>
        </p:spPr>
        <p:txBody>
          <a:bodyPr wrap="square" lIns="0" tIns="0" rIns="0" bIns="0" rtlCol="0" anchor="ctr"/>
          <a:lstStyle/>
          <a:p>
            <a:pPr marL="0" indent="0">
              <a:buNone/>
            </a:pPr>
            <a:r>
              <a:rPr lang="en-US" sz="800" i="1">
                <a:solidFill>
                  <a:srgbClr val="8E9AAF"/>
                </a:solidFill>
                <a:latin typeface="Arial" pitchFamily="34" charset="0"/>
                <a:ea typeface="Arial" pitchFamily="34" charset="-122"/>
                <a:cs typeface="Arial" pitchFamily="34" charset="-120"/>
              </a:rPr>
              <a:t>Chronicle of Philanthropy</a:t>
            </a:r>
            <a:endParaRPr lang="en-US" sz="800"/>
          </a:p>
        </p:txBody>
      </p:sp>
      <p:sp>
        <p:nvSpPr>
          <p:cNvPr id="11" name="Shape 7"/>
          <p:cNvSpPr/>
          <p:nvPr/>
        </p:nvSpPr>
        <p:spPr>
          <a:xfrm>
            <a:off x="4251960" y="1417320"/>
            <a:ext cx="3383280" cy="1463040"/>
          </a:xfrm>
          <a:prstGeom prst="roundRect">
            <a:avLst>
              <a:gd name="adj" fmla="val 7500"/>
            </a:avLst>
          </a:prstGeom>
          <a:solidFill>
            <a:srgbClr val="FFFFFF"/>
          </a:solidFill>
          <a:ln w="6350">
            <a:solidFill>
              <a:srgbClr val="D6D6D6"/>
            </a:solidFill>
            <a:prstDash val="solid"/>
          </a:ln>
          <a:effectLst>
            <a:outerShdw blurRad="76200" dist="25400" dir="8100000" algn="bl" rotWithShape="0">
              <a:srgbClr val="000000">
                <a:alpha val="12000"/>
              </a:srgbClr>
            </a:outerShdw>
          </a:effectLst>
        </p:spPr>
        <p:txBody>
          <a:bodyPr/>
          <a:lstStyle/>
          <a:p>
            <a:endParaRPr lang="en-ZA"/>
          </a:p>
        </p:txBody>
      </p:sp>
      <p:pic>
        <p:nvPicPr>
          <p:cNvPr id="12" name="Image 2" descr="preencoded.png"/>
          <p:cNvPicPr>
            <a:picLocks noChangeAspect="1"/>
          </p:cNvPicPr>
          <p:nvPr/>
        </p:nvPicPr>
        <p:blipFill>
          <a:blip r:embed="rId5"/>
          <a:stretch>
            <a:fillRect/>
          </a:stretch>
        </p:blipFill>
        <p:spPr>
          <a:xfrm>
            <a:off x="4434840" y="1554480"/>
            <a:ext cx="292608" cy="292608"/>
          </a:xfrm>
          <a:prstGeom prst="rect">
            <a:avLst/>
          </a:prstGeom>
        </p:spPr>
      </p:pic>
      <p:sp>
        <p:nvSpPr>
          <p:cNvPr id="13" name="Text 8"/>
          <p:cNvSpPr/>
          <p:nvPr/>
        </p:nvSpPr>
        <p:spPr>
          <a:xfrm>
            <a:off x="4800600" y="1490472"/>
            <a:ext cx="1371600" cy="411480"/>
          </a:xfrm>
          <a:prstGeom prst="rect">
            <a:avLst/>
          </a:prstGeom>
          <a:noFill/>
          <a:ln/>
        </p:spPr>
        <p:txBody>
          <a:bodyPr wrap="square" lIns="0" tIns="0" rIns="0" bIns="0" rtlCol="0" anchor="ctr"/>
          <a:lstStyle/>
          <a:p>
            <a:pPr marL="0" indent="0">
              <a:buNone/>
            </a:pPr>
            <a:r>
              <a:rPr lang="en-US" sz="3600" b="1">
                <a:solidFill>
                  <a:srgbClr val="C0392B"/>
                </a:solidFill>
                <a:latin typeface="Arial" pitchFamily="34" charset="0"/>
                <a:ea typeface="Arial" pitchFamily="34" charset="-122"/>
                <a:cs typeface="Arial" pitchFamily="34" charset="-120"/>
              </a:rPr>
              <a:t>67%</a:t>
            </a:r>
            <a:endParaRPr lang="en-US" sz="3600"/>
          </a:p>
        </p:txBody>
      </p:sp>
      <p:sp>
        <p:nvSpPr>
          <p:cNvPr id="14" name="Text 9"/>
          <p:cNvSpPr/>
          <p:nvPr/>
        </p:nvSpPr>
        <p:spPr>
          <a:xfrm>
            <a:off x="4800600" y="1828800"/>
            <a:ext cx="2651760" cy="274320"/>
          </a:xfrm>
          <a:prstGeom prst="rect">
            <a:avLst/>
          </a:prstGeom>
          <a:noFill/>
          <a:ln/>
        </p:spPr>
        <p:txBody>
          <a:bodyPr wrap="square" lIns="0" tIns="0" rIns="0" bIns="0" rtlCol="0" anchor="ctr"/>
          <a:lstStyle/>
          <a:p>
            <a:pPr marL="0" indent="0">
              <a:buNone/>
            </a:pPr>
            <a:r>
              <a:rPr lang="en-US" sz="1100" b="1">
                <a:solidFill>
                  <a:srgbClr val="1B2838"/>
                </a:solidFill>
                <a:latin typeface="Arial" pitchFamily="34" charset="0"/>
                <a:ea typeface="Arial" pitchFamily="34" charset="-122"/>
                <a:cs typeface="Arial" pitchFamily="34" charset="-120"/>
              </a:rPr>
              <a:t>cite misalignment as #1 mistake</a:t>
            </a:r>
            <a:endParaRPr lang="en-US" sz="1100"/>
          </a:p>
        </p:txBody>
      </p:sp>
      <p:sp>
        <p:nvSpPr>
          <p:cNvPr id="15" name="Text 10"/>
          <p:cNvSpPr/>
          <p:nvPr/>
        </p:nvSpPr>
        <p:spPr>
          <a:xfrm>
            <a:off x="4434840" y="2148840"/>
            <a:ext cx="3017520" cy="502920"/>
          </a:xfrm>
          <a:prstGeom prst="rect">
            <a:avLst/>
          </a:prstGeom>
          <a:noFill/>
          <a:ln/>
        </p:spPr>
        <p:txBody>
          <a:bodyPr wrap="square" lIns="0" tIns="0" rIns="0" bIns="0" rtlCol="0" anchor="ctr"/>
          <a:lstStyle/>
          <a:p>
            <a:pPr marL="0" indent="0">
              <a:lnSpc>
                <a:spcPct val="115000"/>
              </a:lnSpc>
              <a:buNone/>
            </a:pPr>
            <a:r>
              <a:rPr lang="en-US" sz="950">
                <a:solidFill>
                  <a:srgbClr val="2D4059"/>
                </a:solidFill>
                <a:latin typeface="Arial" pitchFamily="34" charset="0"/>
                <a:ea typeface="Arial" pitchFamily="34" charset="-122"/>
                <a:cs typeface="Arial" pitchFamily="34" charset="-120"/>
              </a:rPr>
              <a:t>In a survey of 71 funded grant writers, 67% named failure to align with the funder's theory of change as the most common error in rejected applications.</a:t>
            </a:r>
            <a:endParaRPr lang="en-US" sz="950"/>
          </a:p>
        </p:txBody>
      </p:sp>
      <p:sp>
        <p:nvSpPr>
          <p:cNvPr id="16" name="Text 11"/>
          <p:cNvSpPr/>
          <p:nvPr/>
        </p:nvSpPr>
        <p:spPr>
          <a:xfrm>
            <a:off x="4434840" y="2624328"/>
            <a:ext cx="3017520" cy="182880"/>
          </a:xfrm>
          <a:prstGeom prst="rect">
            <a:avLst/>
          </a:prstGeom>
          <a:noFill/>
          <a:ln/>
        </p:spPr>
        <p:txBody>
          <a:bodyPr wrap="square" lIns="0" tIns="0" rIns="0" bIns="0" rtlCol="0" anchor="ctr"/>
          <a:lstStyle/>
          <a:p>
            <a:pPr marL="0" indent="0">
              <a:buNone/>
            </a:pPr>
            <a:r>
              <a:rPr lang="en-US" sz="800" i="1">
                <a:solidFill>
                  <a:srgbClr val="8E9AAF"/>
                </a:solidFill>
                <a:latin typeface="Arial" pitchFamily="34" charset="0"/>
                <a:ea typeface="Arial" pitchFamily="34" charset="-122"/>
                <a:cs typeface="Arial" pitchFamily="34" charset="-120"/>
              </a:rPr>
              <a:t>FundRobin Survey, 2026</a:t>
            </a:r>
            <a:endParaRPr lang="en-US" sz="800"/>
          </a:p>
        </p:txBody>
      </p:sp>
      <p:sp>
        <p:nvSpPr>
          <p:cNvPr id="17" name="Shape 12"/>
          <p:cNvSpPr/>
          <p:nvPr/>
        </p:nvSpPr>
        <p:spPr>
          <a:xfrm>
            <a:off x="7955280" y="1417320"/>
            <a:ext cx="3383280" cy="1463040"/>
          </a:xfrm>
          <a:prstGeom prst="roundRect">
            <a:avLst>
              <a:gd name="adj" fmla="val 7500"/>
            </a:avLst>
          </a:prstGeom>
          <a:solidFill>
            <a:srgbClr val="FFFFFF"/>
          </a:solidFill>
          <a:ln w="6350">
            <a:solidFill>
              <a:srgbClr val="D6D6D6"/>
            </a:solidFill>
            <a:prstDash val="solid"/>
          </a:ln>
          <a:effectLst>
            <a:outerShdw blurRad="76200" dist="25400" dir="8100000" algn="bl" rotWithShape="0">
              <a:srgbClr val="000000">
                <a:alpha val="12000"/>
              </a:srgbClr>
            </a:outerShdw>
          </a:effectLst>
        </p:spPr>
        <p:txBody>
          <a:bodyPr/>
          <a:lstStyle/>
          <a:p>
            <a:endParaRPr lang="en-ZA"/>
          </a:p>
        </p:txBody>
      </p:sp>
      <p:pic>
        <p:nvPicPr>
          <p:cNvPr id="18" name="Image 3" descr="preencoded.png"/>
          <p:cNvPicPr>
            <a:picLocks noChangeAspect="1"/>
          </p:cNvPicPr>
          <p:nvPr/>
        </p:nvPicPr>
        <p:blipFill>
          <a:blip r:embed="rId6"/>
          <a:stretch>
            <a:fillRect/>
          </a:stretch>
        </p:blipFill>
        <p:spPr>
          <a:xfrm>
            <a:off x="8138160" y="1554480"/>
            <a:ext cx="292608" cy="292608"/>
          </a:xfrm>
          <a:prstGeom prst="rect">
            <a:avLst/>
          </a:prstGeom>
        </p:spPr>
      </p:pic>
      <p:sp>
        <p:nvSpPr>
          <p:cNvPr id="19" name="Text 13"/>
          <p:cNvSpPr/>
          <p:nvPr/>
        </p:nvSpPr>
        <p:spPr>
          <a:xfrm>
            <a:off x="8503920" y="1490472"/>
            <a:ext cx="1371600" cy="411480"/>
          </a:xfrm>
          <a:prstGeom prst="rect">
            <a:avLst/>
          </a:prstGeom>
          <a:noFill/>
          <a:ln/>
        </p:spPr>
        <p:txBody>
          <a:bodyPr wrap="square" lIns="0" tIns="0" rIns="0" bIns="0" rtlCol="0" anchor="ctr"/>
          <a:lstStyle/>
          <a:p>
            <a:pPr marL="0" indent="0">
              <a:buNone/>
            </a:pPr>
            <a:r>
              <a:rPr lang="en-US" sz="3600" b="1">
                <a:solidFill>
                  <a:srgbClr val="C0392B"/>
                </a:solidFill>
                <a:latin typeface="Arial" pitchFamily="34" charset="0"/>
                <a:ea typeface="Arial" pitchFamily="34" charset="-122"/>
                <a:cs typeface="Arial" pitchFamily="34" charset="-120"/>
              </a:rPr>
              <a:t>&gt;50%</a:t>
            </a:r>
            <a:endParaRPr lang="en-US" sz="3600"/>
          </a:p>
        </p:txBody>
      </p:sp>
      <p:sp>
        <p:nvSpPr>
          <p:cNvPr id="20" name="Text 14"/>
          <p:cNvSpPr/>
          <p:nvPr/>
        </p:nvSpPr>
        <p:spPr>
          <a:xfrm>
            <a:off x="8503920" y="1828800"/>
            <a:ext cx="2651760" cy="274320"/>
          </a:xfrm>
          <a:prstGeom prst="rect">
            <a:avLst/>
          </a:prstGeom>
          <a:noFill/>
          <a:ln/>
        </p:spPr>
        <p:txBody>
          <a:bodyPr wrap="square" lIns="0" tIns="0" rIns="0" bIns="0" rtlCol="0" anchor="ctr"/>
          <a:lstStyle/>
          <a:p>
            <a:pPr marL="0" indent="0">
              <a:buNone/>
            </a:pPr>
            <a:r>
              <a:rPr lang="en-US" sz="1100" b="1">
                <a:solidFill>
                  <a:srgbClr val="1B2838"/>
                </a:solidFill>
                <a:latin typeface="Arial" pitchFamily="34" charset="0"/>
                <a:ea typeface="Arial" pitchFamily="34" charset="-122"/>
                <a:cs typeface="Arial" pitchFamily="34" charset="-120"/>
              </a:rPr>
              <a:t>declined for process errors, not ideas</a:t>
            </a:r>
            <a:endParaRPr lang="en-US" sz="1100"/>
          </a:p>
        </p:txBody>
      </p:sp>
      <p:sp>
        <p:nvSpPr>
          <p:cNvPr id="21" name="Text 15"/>
          <p:cNvSpPr/>
          <p:nvPr/>
        </p:nvSpPr>
        <p:spPr>
          <a:xfrm>
            <a:off x="8138160" y="2148840"/>
            <a:ext cx="3017520" cy="502920"/>
          </a:xfrm>
          <a:prstGeom prst="rect">
            <a:avLst/>
          </a:prstGeom>
          <a:noFill/>
          <a:ln/>
        </p:spPr>
        <p:txBody>
          <a:bodyPr wrap="square" lIns="0" tIns="0" rIns="0" bIns="0" rtlCol="0" anchor="ctr"/>
          <a:lstStyle/>
          <a:p>
            <a:pPr marL="0" indent="0">
              <a:lnSpc>
                <a:spcPct val="115000"/>
              </a:lnSpc>
              <a:buNone/>
            </a:pPr>
            <a:r>
              <a:rPr lang="en-US" sz="950">
                <a:solidFill>
                  <a:srgbClr val="2D4059"/>
                </a:solidFill>
                <a:latin typeface="Arial" pitchFamily="34" charset="0"/>
                <a:ea typeface="Arial" pitchFamily="34" charset="-122"/>
                <a:cs typeface="Arial" pitchFamily="34" charset="-120"/>
              </a:rPr>
              <a:t>Research from leading funders shows more than half of unsuccessful applications are declined due to process missteps rather than the strength of the idea.</a:t>
            </a:r>
            <a:endParaRPr lang="en-US" sz="950"/>
          </a:p>
        </p:txBody>
      </p:sp>
      <p:sp>
        <p:nvSpPr>
          <p:cNvPr id="22" name="Text 16"/>
          <p:cNvSpPr/>
          <p:nvPr/>
        </p:nvSpPr>
        <p:spPr>
          <a:xfrm>
            <a:off x="8138160" y="2624328"/>
            <a:ext cx="3017520" cy="182880"/>
          </a:xfrm>
          <a:prstGeom prst="rect">
            <a:avLst/>
          </a:prstGeom>
          <a:noFill/>
          <a:ln/>
        </p:spPr>
        <p:txBody>
          <a:bodyPr wrap="square" lIns="0" tIns="0" rIns="0" bIns="0" rtlCol="0" anchor="ctr"/>
          <a:lstStyle/>
          <a:p>
            <a:pPr marL="0" indent="0">
              <a:buNone/>
            </a:pPr>
            <a:r>
              <a:rPr lang="en-US" sz="800" i="1">
                <a:solidFill>
                  <a:srgbClr val="8E9AAF"/>
                </a:solidFill>
                <a:latin typeface="Arial" pitchFamily="34" charset="0"/>
                <a:ea typeface="Arial" pitchFamily="34" charset="-122"/>
                <a:cs typeface="Arial" pitchFamily="34" charset="-120"/>
              </a:rPr>
              <a:t>Grants.com, 2026</a:t>
            </a:r>
            <a:endParaRPr lang="en-US" sz="800"/>
          </a:p>
        </p:txBody>
      </p:sp>
      <p:sp>
        <p:nvSpPr>
          <p:cNvPr id="23" name="Text 17"/>
          <p:cNvSpPr/>
          <p:nvPr/>
        </p:nvSpPr>
        <p:spPr>
          <a:xfrm>
            <a:off x="548640" y="3026664"/>
            <a:ext cx="10972800" cy="320040"/>
          </a:xfrm>
          <a:prstGeom prst="rect">
            <a:avLst/>
          </a:prstGeom>
          <a:noFill/>
          <a:ln/>
        </p:spPr>
        <p:txBody>
          <a:bodyPr wrap="square" lIns="0" tIns="0" rIns="0" bIns="0" rtlCol="0" anchor="ctr"/>
          <a:lstStyle/>
          <a:p>
            <a:pPr marL="0" indent="0">
              <a:buNone/>
            </a:pPr>
            <a:r>
              <a:rPr lang="en-US" sz="1600" b="1">
                <a:solidFill>
                  <a:srgbClr val="1B2838"/>
                </a:solidFill>
                <a:latin typeface="Arial" pitchFamily="34" charset="0"/>
                <a:ea typeface="Arial" pitchFamily="34" charset="-122"/>
                <a:cs typeface="Arial" pitchFamily="34" charset="-120"/>
              </a:rPr>
              <a:t>Common Funder Complaints in Review Reports</a:t>
            </a:r>
            <a:endParaRPr lang="en-US" sz="1600"/>
          </a:p>
        </p:txBody>
      </p:sp>
      <p:pic>
        <p:nvPicPr>
          <p:cNvPr id="24" name="Image 4" descr="preencoded.png"/>
          <p:cNvPicPr>
            <a:picLocks noChangeAspect="1"/>
          </p:cNvPicPr>
          <p:nvPr/>
        </p:nvPicPr>
        <p:blipFill>
          <a:blip r:embed="rId6"/>
          <a:stretch>
            <a:fillRect/>
          </a:stretch>
        </p:blipFill>
        <p:spPr>
          <a:xfrm>
            <a:off x="594360" y="3611880"/>
            <a:ext cx="219456" cy="219456"/>
          </a:xfrm>
          <a:prstGeom prst="rect">
            <a:avLst/>
          </a:prstGeom>
        </p:spPr>
      </p:pic>
      <p:sp>
        <p:nvSpPr>
          <p:cNvPr id="25" name="Text 18"/>
          <p:cNvSpPr/>
          <p:nvPr/>
        </p:nvSpPr>
        <p:spPr>
          <a:xfrm>
            <a:off x="960120" y="3566160"/>
            <a:ext cx="9601200" cy="384048"/>
          </a:xfrm>
          <a:prstGeom prst="rect">
            <a:avLst/>
          </a:prstGeom>
          <a:noFill/>
          <a:ln/>
        </p:spPr>
        <p:txBody>
          <a:bodyPr wrap="square" lIns="0" tIns="0" rIns="0" bIns="0" rtlCol="0" anchor="ctr"/>
          <a:lstStyle/>
          <a:p>
            <a:pPr marL="0" indent="0">
              <a:lnSpc>
                <a:spcPct val="110000"/>
              </a:lnSpc>
              <a:buNone/>
            </a:pPr>
            <a:r>
              <a:rPr lang="en-US" sz="1150">
                <a:solidFill>
                  <a:srgbClr val="1B2838"/>
                </a:solidFill>
                <a:latin typeface="Arial" pitchFamily="34" charset="0"/>
                <a:ea typeface="Arial" pitchFamily="34" charset="-122"/>
                <a:cs typeface="Arial" pitchFamily="34" charset="-120"/>
              </a:rPr>
              <a:t>Proposals do not align with the funder's stated priorities or theory of change — applicants write to their own mission, not the call</a:t>
            </a:r>
            <a:endParaRPr lang="en-US" sz="1150"/>
          </a:p>
        </p:txBody>
      </p:sp>
      <p:sp>
        <p:nvSpPr>
          <p:cNvPr id="26" name="Text 19"/>
          <p:cNvSpPr/>
          <p:nvPr/>
        </p:nvSpPr>
        <p:spPr>
          <a:xfrm>
            <a:off x="960120" y="3977640"/>
            <a:ext cx="9601200" cy="201168"/>
          </a:xfrm>
          <a:prstGeom prst="rect">
            <a:avLst/>
          </a:prstGeom>
          <a:noFill/>
          <a:ln/>
        </p:spPr>
        <p:txBody>
          <a:bodyPr wrap="square" lIns="0" tIns="0" rIns="0" bIns="0" rtlCol="0" anchor="ctr"/>
          <a:lstStyle/>
          <a:p>
            <a:pPr marL="0" indent="0">
              <a:buNone/>
            </a:pPr>
            <a:r>
              <a:rPr lang="en-US" sz="850" i="1">
                <a:solidFill>
                  <a:srgbClr val="8E9AAF"/>
                </a:solidFill>
                <a:latin typeface="Arial" pitchFamily="34" charset="0"/>
                <a:ea typeface="Arial" pitchFamily="34" charset="-122"/>
                <a:cs typeface="Arial" pitchFamily="34" charset="-120"/>
              </a:rPr>
              <a:t>Funding for Good; FundRobin; Council on Foundations</a:t>
            </a:r>
            <a:endParaRPr lang="en-US" sz="850"/>
          </a:p>
        </p:txBody>
      </p:sp>
      <p:pic>
        <p:nvPicPr>
          <p:cNvPr id="27" name="Image 5" descr="preencoded.png"/>
          <p:cNvPicPr>
            <a:picLocks noChangeAspect="1"/>
          </p:cNvPicPr>
          <p:nvPr/>
        </p:nvPicPr>
        <p:blipFill>
          <a:blip r:embed="rId6"/>
          <a:stretch>
            <a:fillRect/>
          </a:stretch>
        </p:blipFill>
        <p:spPr>
          <a:xfrm>
            <a:off x="594360" y="4389120"/>
            <a:ext cx="219456" cy="219456"/>
          </a:xfrm>
          <a:prstGeom prst="rect">
            <a:avLst/>
          </a:prstGeom>
        </p:spPr>
      </p:pic>
      <p:sp>
        <p:nvSpPr>
          <p:cNvPr id="28" name="Text 20"/>
          <p:cNvSpPr/>
          <p:nvPr/>
        </p:nvSpPr>
        <p:spPr>
          <a:xfrm>
            <a:off x="960120" y="4343400"/>
            <a:ext cx="9601200" cy="384048"/>
          </a:xfrm>
          <a:prstGeom prst="rect">
            <a:avLst/>
          </a:prstGeom>
          <a:noFill/>
          <a:ln/>
        </p:spPr>
        <p:txBody>
          <a:bodyPr wrap="square" lIns="0" tIns="0" rIns="0" bIns="0" rtlCol="0" anchor="ctr"/>
          <a:lstStyle/>
          <a:p>
            <a:pPr marL="0" indent="0">
              <a:lnSpc>
                <a:spcPct val="110000"/>
              </a:lnSpc>
              <a:buNone/>
            </a:pPr>
            <a:r>
              <a:rPr lang="en-US" sz="1150">
                <a:solidFill>
                  <a:srgbClr val="1B2838"/>
                </a:solidFill>
                <a:latin typeface="Arial" pitchFamily="34" charset="0"/>
                <a:ea typeface="Arial" pitchFamily="34" charset="-122"/>
                <a:cs typeface="Arial" pitchFamily="34" charset="-120"/>
              </a:rPr>
              <a:t>Applicants fail to follow basic guidelines: page limits, required formats, eligibility criteria, and submission instructions</a:t>
            </a:r>
            <a:endParaRPr lang="en-US" sz="1150"/>
          </a:p>
        </p:txBody>
      </p:sp>
      <p:sp>
        <p:nvSpPr>
          <p:cNvPr id="29" name="Text 21"/>
          <p:cNvSpPr/>
          <p:nvPr/>
        </p:nvSpPr>
        <p:spPr>
          <a:xfrm>
            <a:off x="960120" y="4754880"/>
            <a:ext cx="9601200" cy="201168"/>
          </a:xfrm>
          <a:prstGeom prst="rect">
            <a:avLst/>
          </a:prstGeom>
          <a:noFill/>
          <a:ln/>
        </p:spPr>
        <p:txBody>
          <a:bodyPr wrap="square" lIns="0" tIns="0" rIns="0" bIns="0" rtlCol="0" anchor="ctr"/>
          <a:lstStyle/>
          <a:p>
            <a:pPr marL="0" indent="0">
              <a:buNone/>
            </a:pPr>
            <a:r>
              <a:rPr lang="en-US" sz="850" i="1">
                <a:solidFill>
                  <a:srgbClr val="8E9AAF"/>
                </a:solidFill>
                <a:latin typeface="Arial" pitchFamily="34" charset="0"/>
                <a:ea typeface="Arial" pitchFamily="34" charset="-122"/>
                <a:cs typeface="Arial" pitchFamily="34" charset="-120"/>
              </a:rPr>
              <a:t>Chronicle of Philanthropy (Kellogg Foundation); Grants Plus</a:t>
            </a:r>
            <a:endParaRPr lang="en-US" sz="850"/>
          </a:p>
        </p:txBody>
      </p:sp>
      <p:pic>
        <p:nvPicPr>
          <p:cNvPr id="30" name="Image 6" descr="preencoded.png"/>
          <p:cNvPicPr>
            <a:picLocks noChangeAspect="1"/>
          </p:cNvPicPr>
          <p:nvPr/>
        </p:nvPicPr>
        <p:blipFill>
          <a:blip r:embed="rId6"/>
          <a:stretch>
            <a:fillRect/>
          </a:stretch>
        </p:blipFill>
        <p:spPr>
          <a:xfrm>
            <a:off x="594360" y="5166360"/>
            <a:ext cx="219456" cy="219456"/>
          </a:xfrm>
          <a:prstGeom prst="rect">
            <a:avLst/>
          </a:prstGeom>
        </p:spPr>
      </p:pic>
      <p:sp>
        <p:nvSpPr>
          <p:cNvPr id="31" name="Text 22"/>
          <p:cNvSpPr/>
          <p:nvPr/>
        </p:nvSpPr>
        <p:spPr>
          <a:xfrm>
            <a:off x="960120" y="5120640"/>
            <a:ext cx="9601200" cy="384048"/>
          </a:xfrm>
          <a:prstGeom prst="rect">
            <a:avLst/>
          </a:prstGeom>
          <a:noFill/>
          <a:ln/>
        </p:spPr>
        <p:txBody>
          <a:bodyPr wrap="square" lIns="0" tIns="0" rIns="0" bIns="0" rtlCol="0" anchor="ctr"/>
          <a:lstStyle/>
          <a:p>
            <a:pPr marL="0" indent="0">
              <a:lnSpc>
                <a:spcPct val="110000"/>
              </a:lnSpc>
              <a:buNone/>
            </a:pPr>
            <a:r>
              <a:rPr lang="en-US" sz="1150">
                <a:solidFill>
                  <a:srgbClr val="1B2838"/>
                </a:solidFill>
                <a:latin typeface="Arial" pitchFamily="34" charset="0"/>
                <a:ea typeface="Arial" pitchFamily="34" charset="-122"/>
                <a:cs typeface="Arial" pitchFamily="34" charset="-120"/>
              </a:rPr>
              <a:t>Weak or absent methodology: no clear research questions, vague objectives, or no evaluation framework addressing the TOR scope</a:t>
            </a:r>
            <a:endParaRPr lang="en-US" sz="1150"/>
          </a:p>
        </p:txBody>
      </p:sp>
      <p:sp>
        <p:nvSpPr>
          <p:cNvPr id="32" name="Text 23"/>
          <p:cNvSpPr/>
          <p:nvPr/>
        </p:nvSpPr>
        <p:spPr>
          <a:xfrm>
            <a:off x="960120" y="5532120"/>
            <a:ext cx="9601200" cy="201168"/>
          </a:xfrm>
          <a:prstGeom prst="rect">
            <a:avLst/>
          </a:prstGeom>
          <a:noFill/>
          <a:ln/>
        </p:spPr>
        <p:txBody>
          <a:bodyPr wrap="square" lIns="0" tIns="0" rIns="0" bIns="0" rtlCol="0" anchor="ctr"/>
          <a:lstStyle/>
          <a:p>
            <a:pPr marL="0" indent="0">
              <a:buNone/>
            </a:pPr>
            <a:r>
              <a:rPr lang="en-US" sz="850" i="1">
                <a:solidFill>
                  <a:srgbClr val="8E9AAF"/>
                </a:solidFill>
                <a:latin typeface="Arial" pitchFamily="34" charset="0"/>
                <a:ea typeface="Arial" pitchFamily="34" charset="-122"/>
                <a:cs typeface="Arial" pitchFamily="34" charset="-120"/>
              </a:rPr>
              <a:t>DFAT Research Selection Committee; AusAID Selection Criteria</a:t>
            </a:r>
            <a:endParaRPr lang="en-US" sz="850"/>
          </a:p>
        </p:txBody>
      </p:sp>
      <p:pic>
        <p:nvPicPr>
          <p:cNvPr id="33" name="Image 7" descr="preencoded.png"/>
          <p:cNvPicPr>
            <a:picLocks noChangeAspect="1"/>
          </p:cNvPicPr>
          <p:nvPr/>
        </p:nvPicPr>
        <p:blipFill>
          <a:blip r:embed="rId6"/>
          <a:stretch>
            <a:fillRect/>
          </a:stretch>
        </p:blipFill>
        <p:spPr>
          <a:xfrm>
            <a:off x="594360" y="5943600"/>
            <a:ext cx="219456" cy="219456"/>
          </a:xfrm>
          <a:prstGeom prst="rect">
            <a:avLst/>
          </a:prstGeom>
        </p:spPr>
      </p:pic>
      <p:sp>
        <p:nvSpPr>
          <p:cNvPr id="34" name="Text 24"/>
          <p:cNvSpPr/>
          <p:nvPr/>
        </p:nvSpPr>
        <p:spPr>
          <a:xfrm>
            <a:off x="960120" y="5897880"/>
            <a:ext cx="9601200" cy="384048"/>
          </a:xfrm>
          <a:prstGeom prst="rect">
            <a:avLst/>
          </a:prstGeom>
          <a:noFill/>
          <a:ln/>
        </p:spPr>
        <p:txBody>
          <a:bodyPr wrap="square" lIns="0" tIns="0" rIns="0" bIns="0" rtlCol="0" anchor="ctr"/>
          <a:lstStyle/>
          <a:p>
            <a:pPr marL="0" indent="0">
              <a:lnSpc>
                <a:spcPct val="110000"/>
              </a:lnSpc>
              <a:buNone/>
            </a:pPr>
            <a:r>
              <a:rPr lang="en-US" sz="1150">
                <a:solidFill>
                  <a:srgbClr val="1B2838"/>
                </a:solidFill>
                <a:latin typeface="Arial" pitchFamily="34" charset="0"/>
                <a:ea typeface="Arial" pitchFamily="34" charset="-122"/>
                <a:cs typeface="Arial" pitchFamily="34" charset="-120"/>
              </a:rPr>
              <a:t>No evidence of local partnerships, relevant experience in the proposed area, or capacity to deliver the work as specified</a:t>
            </a:r>
            <a:endParaRPr lang="en-US" sz="1150"/>
          </a:p>
        </p:txBody>
      </p:sp>
      <p:sp>
        <p:nvSpPr>
          <p:cNvPr id="35" name="Text 25"/>
          <p:cNvSpPr/>
          <p:nvPr/>
        </p:nvSpPr>
        <p:spPr>
          <a:xfrm>
            <a:off x="948482" y="6227895"/>
            <a:ext cx="9601200" cy="201168"/>
          </a:xfrm>
          <a:prstGeom prst="rect">
            <a:avLst/>
          </a:prstGeom>
          <a:noFill/>
          <a:ln/>
        </p:spPr>
        <p:txBody>
          <a:bodyPr wrap="square" lIns="0" tIns="0" rIns="0" bIns="0" rtlCol="0" anchor="ctr"/>
          <a:lstStyle/>
          <a:p>
            <a:pPr marL="0" indent="0">
              <a:buNone/>
            </a:pPr>
            <a:r>
              <a:rPr lang="en-US" sz="850" i="1">
                <a:solidFill>
                  <a:srgbClr val="8E9AAF"/>
                </a:solidFill>
                <a:latin typeface="Arial" pitchFamily="34" charset="0"/>
                <a:ea typeface="Arial" pitchFamily="34" charset="-122"/>
                <a:cs typeface="Arial" pitchFamily="34" charset="-120"/>
              </a:rPr>
              <a:t>DFAT Africa RSC Feedback; Exponent Philanthropy</a:t>
            </a:r>
            <a:endParaRPr lang="en-US" sz="85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57200" y="237744"/>
            <a:ext cx="502920" cy="502920"/>
          </a:xfrm>
          <a:prstGeom prst="ellipse">
            <a:avLst/>
          </a:prstGeom>
          <a:solidFill>
            <a:srgbClr val="1B2838"/>
          </a:solidFill>
          <a:ln/>
        </p:spPr>
        <p:txBody>
          <a:bodyPr/>
          <a:lstStyle/>
          <a:p>
            <a:endParaRPr lang="en-ZA"/>
          </a:p>
        </p:txBody>
      </p:sp>
      <p:pic>
        <p:nvPicPr>
          <p:cNvPr id="3" name="Image 0" descr="preencoded.png"/>
          <p:cNvPicPr>
            <a:picLocks noChangeAspect="1"/>
          </p:cNvPicPr>
          <p:nvPr/>
        </p:nvPicPr>
        <p:blipFill>
          <a:blip r:embed="rId3"/>
          <a:stretch>
            <a:fillRect/>
          </a:stretch>
        </p:blipFill>
        <p:spPr>
          <a:xfrm>
            <a:off x="521208" y="301752"/>
            <a:ext cx="365760" cy="365760"/>
          </a:xfrm>
          <a:prstGeom prst="rect">
            <a:avLst/>
          </a:prstGeom>
        </p:spPr>
      </p:pic>
      <p:sp>
        <p:nvSpPr>
          <p:cNvPr id="4" name="Text 1"/>
          <p:cNvSpPr/>
          <p:nvPr/>
        </p:nvSpPr>
        <p:spPr>
          <a:xfrm>
            <a:off x="1097280" y="256032"/>
            <a:ext cx="10058400" cy="502920"/>
          </a:xfrm>
          <a:prstGeom prst="rect">
            <a:avLst/>
          </a:prstGeom>
          <a:noFill/>
          <a:ln/>
        </p:spPr>
        <p:txBody>
          <a:bodyPr wrap="square" lIns="0" tIns="0" rIns="0" bIns="0" rtlCol="0" anchor="ctr"/>
          <a:lstStyle/>
          <a:p>
            <a:pPr marL="0" indent="0">
              <a:buNone/>
            </a:pPr>
            <a:r>
              <a:rPr lang="en-US" sz="2800" b="1">
                <a:solidFill>
                  <a:srgbClr val="1B2838"/>
                </a:solidFill>
                <a:latin typeface="Arial" pitchFamily="34" charset="0"/>
                <a:ea typeface="Arial" pitchFamily="34" charset="-122"/>
                <a:cs typeface="Arial" pitchFamily="34" charset="-120"/>
              </a:rPr>
              <a:t>What This Tells Us: </a:t>
            </a:r>
            <a:r>
              <a:rPr lang="en-US" sz="2800" b="1" i="1">
                <a:solidFill>
                  <a:srgbClr val="1B2838"/>
                </a:solidFill>
                <a:latin typeface="Arial" pitchFamily="34" charset="0"/>
                <a:ea typeface="Arial" pitchFamily="34" charset="-122"/>
                <a:cs typeface="Arial" pitchFamily="34" charset="-120"/>
              </a:rPr>
              <a:t>Reading the TOR Is a Core Skill</a:t>
            </a:r>
            <a:endParaRPr lang="en-US" sz="2800" i="1"/>
          </a:p>
        </p:txBody>
      </p:sp>
      <p:sp>
        <p:nvSpPr>
          <p:cNvPr id="5" name="Text 2"/>
          <p:cNvSpPr/>
          <p:nvPr/>
        </p:nvSpPr>
        <p:spPr>
          <a:xfrm>
            <a:off x="1097280" y="731520"/>
            <a:ext cx="10058400" cy="274320"/>
          </a:xfrm>
          <a:prstGeom prst="rect">
            <a:avLst/>
          </a:prstGeom>
          <a:noFill/>
          <a:ln/>
        </p:spPr>
        <p:txBody>
          <a:bodyPr wrap="square" lIns="0" tIns="0" rIns="0" bIns="0" rtlCol="0" anchor="ctr"/>
          <a:lstStyle/>
          <a:p>
            <a:pPr marL="0" indent="0">
              <a:buNone/>
            </a:pPr>
            <a:r>
              <a:rPr lang="en-US" sz="1300" i="1">
                <a:solidFill>
                  <a:srgbClr val="2D4059"/>
                </a:solidFill>
                <a:latin typeface="Arial" pitchFamily="34" charset="0"/>
                <a:ea typeface="Arial" pitchFamily="34" charset="-122"/>
                <a:cs typeface="Arial" pitchFamily="34" charset="-120"/>
              </a:rPr>
              <a:t>Concrete examples of how misreading a call leads to rejection</a:t>
            </a:r>
            <a:endParaRPr lang="en-US" sz="1300"/>
          </a:p>
        </p:txBody>
      </p:sp>
      <p:sp>
        <p:nvSpPr>
          <p:cNvPr id="6" name="Text 3"/>
          <p:cNvSpPr/>
          <p:nvPr/>
        </p:nvSpPr>
        <p:spPr>
          <a:xfrm>
            <a:off x="548640" y="1280160"/>
            <a:ext cx="5486400" cy="320040"/>
          </a:xfrm>
          <a:prstGeom prst="rect">
            <a:avLst/>
          </a:prstGeom>
          <a:noFill/>
          <a:ln/>
        </p:spPr>
        <p:txBody>
          <a:bodyPr wrap="square" lIns="0" tIns="0" rIns="0" bIns="0" rtlCol="0" anchor="ctr"/>
          <a:lstStyle/>
          <a:p>
            <a:pPr marL="0" indent="0">
              <a:buNone/>
            </a:pPr>
            <a:r>
              <a:rPr lang="en-US" sz="1500" b="1">
                <a:solidFill>
                  <a:srgbClr val="1B2838"/>
                </a:solidFill>
                <a:latin typeface="Arial" pitchFamily="34" charset="0"/>
                <a:ea typeface="Arial" pitchFamily="34" charset="-122"/>
                <a:cs typeface="Arial" pitchFamily="34" charset="-120"/>
              </a:rPr>
              <a:t>TOR Requirement vs. Common Applicant Error</a:t>
            </a:r>
            <a:endParaRPr lang="en-US" sz="1500"/>
          </a:p>
        </p:txBody>
      </p:sp>
      <p:pic>
        <p:nvPicPr>
          <p:cNvPr id="7" name="Image 1" descr="preencoded.png"/>
          <p:cNvPicPr>
            <a:picLocks noChangeAspect="1"/>
          </p:cNvPicPr>
          <p:nvPr/>
        </p:nvPicPr>
        <p:blipFill>
          <a:blip r:embed="rId4"/>
          <a:stretch>
            <a:fillRect/>
          </a:stretch>
        </p:blipFill>
        <p:spPr>
          <a:xfrm>
            <a:off x="548640" y="1719072"/>
            <a:ext cx="182880" cy="182880"/>
          </a:xfrm>
          <a:prstGeom prst="rect">
            <a:avLst/>
          </a:prstGeom>
        </p:spPr>
      </p:pic>
      <p:sp>
        <p:nvSpPr>
          <p:cNvPr id="8" name="Text 4"/>
          <p:cNvSpPr/>
          <p:nvPr/>
        </p:nvSpPr>
        <p:spPr>
          <a:xfrm>
            <a:off x="822960" y="1691640"/>
            <a:ext cx="5120640" cy="320040"/>
          </a:xfrm>
          <a:prstGeom prst="rect">
            <a:avLst/>
          </a:prstGeom>
          <a:noFill/>
          <a:ln/>
        </p:spPr>
        <p:txBody>
          <a:bodyPr wrap="square" lIns="0" tIns="0" rIns="0" bIns="0" rtlCol="0" anchor="ctr"/>
          <a:lstStyle/>
          <a:p>
            <a:pPr marL="0" indent="0">
              <a:lnSpc>
                <a:spcPct val="110000"/>
              </a:lnSpc>
              <a:buNone/>
            </a:pPr>
            <a:r>
              <a:rPr lang="en-US" sz="1200">
                <a:solidFill>
                  <a:srgbClr val="1B2838"/>
                </a:solidFill>
                <a:latin typeface="Arial" pitchFamily="34" charset="0"/>
                <a:ea typeface="Arial" pitchFamily="34" charset="-122"/>
                <a:cs typeface="Arial" pitchFamily="34" charset="-120"/>
              </a:rPr>
              <a:t>Eligibility: registered non-profit with 3 years' audited financials</a:t>
            </a:r>
            <a:endParaRPr lang="en-US" sz="1200"/>
          </a:p>
        </p:txBody>
      </p:sp>
      <p:pic>
        <p:nvPicPr>
          <p:cNvPr id="9" name="Image 2" descr="preencoded.png"/>
          <p:cNvPicPr>
            <a:picLocks noChangeAspect="1"/>
          </p:cNvPicPr>
          <p:nvPr/>
        </p:nvPicPr>
        <p:blipFill>
          <a:blip r:embed="rId5"/>
          <a:stretch>
            <a:fillRect/>
          </a:stretch>
        </p:blipFill>
        <p:spPr>
          <a:xfrm>
            <a:off x="548640" y="2039112"/>
            <a:ext cx="182880" cy="182880"/>
          </a:xfrm>
          <a:prstGeom prst="rect">
            <a:avLst/>
          </a:prstGeom>
        </p:spPr>
      </p:pic>
      <p:sp>
        <p:nvSpPr>
          <p:cNvPr id="10" name="Text 5"/>
          <p:cNvSpPr/>
          <p:nvPr/>
        </p:nvSpPr>
        <p:spPr>
          <a:xfrm>
            <a:off x="822960" y="2011680"/>
            <a:ext cx="5120640" cy="320040"/>
          </a:xfrm>
          <a:prstGeom prst="rect">
            <a:avLst/>
          </a:prstGeom>
          <a:noFill/>
          <a:ln/>
        </p:spPr>
        <p:txBody>
          <a:bodyPr wrap="square" lIns="0" tIns="0" rIns="0" bIns="0" rtlCol="0" anchor="ctr"/>
          <a:lstStyle/>
          <a:p>
            <a:pPr marL="0" indent="0">
              <a:lnSpc>
                <a:spcPct val="110000"/>
              </a:lnSpc>
              <a:buNone/>
            </a:pPr>
            <a:r>
              <a:rPr lang="en-US" sz="1200" i="1">
                <a:solidFill>
                  <a:srgbClr val="C0392B"/>
                </a:solidFill>
                <a:latin typeface="Arial" pitchFamily="34" charset="0"/>
                <a:ea typeface="Arial" pitchFamily="34" charset="-122"/>
                <a:cs typeface="Arial" pitchFamily="34" charset="-120"/>
              </a:rPr>
              <a:t>New organisation applies without financials, hoping the idea alone will carry it</a:t>
            </a:r>
            <a:endParaRPr lang="en-US" sz="1200"/>
          </a:p>
        </p:txBody>
      </p:sp>
      <p:sp>
        <p:nvSpPr>
          <p:cNvPr id="11" name="Text 6"/>
          <p:cNvSpPr/>
          <p:nvPr/>
        </p:nvSpPr>
        <p:spPr>
          <a:xfrm>
            <a:off x="822960" y="2331720"/>
            <a:ext cx="5120640" cy="164592"/>
          </a:xfrm>
          <a:prstGeom prst="rect">
            <a:avLst/>
          </a:prstGeom>
          <a:noFill/>
          <a:ln/>
        </p:spPr>
        <p:txBody>
          <a:bodyPr wrap="square" lIns="0" tIns="0" rIns="0" bIns="0" rtlCol="0" anchor="ctr"/>
          <a:lstStyle/>
          <a:p>
            <a:pPr marL="0" indent="0">
              <a:buNone/>
            </a:pPr>
            <a:r>
              <a:rPr lang="en-US" sz="800" i="1">
                <a:solidFill>
                  <a:srgbClr val="8E9AAF"/>
                </a:solidFill>
                <a:latin typeface="Arial" pitchFamily="34" charset="0"/>
                <a:ea typeface="Arial" pitchFamily="34" charset="-122"/>
                <a:cs typeface="Arial" pitchFamily="34" charset="-120"/>
              </a:rPr>
              <a:t>GrantWatch</a:t>
            </a:r>
            <a:endParaRPr lang="en-US" sz="800"/>
          </a:p>
        </p:txBody>
      </p:sp>
      <p:pic>
        <p:nvPicPr>
          <p:cNvPr id="12" name="Image 3" descr="preencoded.png"/>
          <p:cNvPicPr>
            <a:picLocks noChangeAspect="1"/>
          </p:cNvPicPr>
          <p:nvPr/>
        </p:nvPicPr>
        <p:blipFill>
          <a:blip r:embed="rId4"/>
          <a:stretch>
            <a:fillRect/>
          </a:stretch>
        </p:blipFill>
        <p:spPr>
          <a:xfrm>
            <a:off x="548640" y="2633472"/>
            <a:ext cx="182880" cy="182880"/>
          </a:xfrm>
          <a:prstGeom prst="rect">
            <a:avLst/>
          </a:prstGeom>
        </p:spPr>
      </p:pic>
      <p:sp>
        <p:nvSpPr>
          <p:cNvPr id="13" name="Text 7"/>
          <p:cNvSpPr/>
          <p:nvPr/>
        </p:nvSpPr>
        <p:spPr>
          <a:xfrm>
            <a:off x="822960" y="2606040"/>
            <a:ext cx="5120640" cy="320040"/>
          </a:xfrm>
          <a:prstGeom prst="rect">
            <a:avLst/>
          </a:prstGeom>
          <a:noFill/>
          <a:ln/>
        </p:spPr>
        <p:txBody>
          <a:bodyPr wrap="square" lIns="0" tIns="0" rIns="0" bIns="0" rtlCol="0" anchor="ctr"/>
          <a:lstStyle/>
          <a:p>
            <a:pPr marL="0" indent="0">
              <a:lnSpc>
                <a:spcPct val="110000"/>
              </a:lnSpc>
              <a:buNone/>
            </a:pPr>
            <a:r>
              <a:rPr lang="en-US" sz="1200">
                <a:solidFill>
                  <a:srgbClr val="1B2838"/>
                </a:solidFill>
                <a:latin typeface="Arial" pitchFamily="34" charset="0"/>
                <a:ea typeface="Arial" pitchFamily="34" charset="-122"/>
                <a:cs typeface="Arial" pitchFamily="34" charset="-120"/>
              </a:rPr>
              <a:t>Scope: proposals must address maternal health in two named provinces</a:t>
            </a:r>
            <a:endParaRPr lang="en-US" sz="1200"/>
          </a:p>
        </p:txBody>
      </p:sp>
      <p:pic>
        <p:nvPicPr>
          <p:cNvPr id="14" name="Image 4" descr="preencoded.png"/>
          <p:cNvPicPr>
            <a:picLocks noChangeAspect="1"/>
          </p:cNvPicPr>
          <p:nvPr/>
        </p:nvPicPr>
        <p:blipFill>
          <a:blip r:embed="rId5"/>
          <a:stretch>
            <a:fillRect/>
          </a:stretch>
        </p:blipFill>
        <p:spPr>
          <a:xfrm>
            <a:off x="548640" y="2953512"/>
            <a:ext cx="182880" cy="182880"/>
          </a:xfrm>
          <a:prstGeom prst="rect">
            <a:avLst/>
          </a:prstGeom>
        </p:spPr>
      </p:pic>
      <p:sp>
        <p:nvSpPr>
          <p:cNvPr id="15" name="Text 8"/>
          <p:cNvSpPr/>
          <p:nvPr/>
        </p:nvSpPr>
        <p:spPr>
          <a:xfrm>
            <a:off x="822960" y="2926080"/>
            <a:ext cx="5120640" cy="320040"/>
          </a:xfrm>
          <a:prstGeom prst="rect">
            <a:avLst/>
          </a:prstGeom>
          <a:noFill/>
          <a:ln/>
        </p:spPr>
        <p:txBody>
          <a:bodyPr wrap="square" lIns="0" tIns="0" rIns="0" bIns="0" rtlCol="0" anchor="ctr"/>
          <a:lstStyle/>
          <a:p>
            <a:pPr marL="0" indent="0">
              <a:lnSpc>
                <a:spcPct val="110000"/>
              </a:lnSpc>
              <a:buNone/>
            </a:pPr>
            <a:r>
              <a:rPr lang="en-US" sz="1200" i="1">
                <a:solidFill>
                  <a:srgbClr val="C0392B"/>
                </a:solidFill>
                <a:latin typeface="Arial" pitchFamily="34" charset="0"/>
                <a:ea typeface="Arial" pitchFamily="34" charset="-122"/>
                <a:cs typeface="Arial" pitchFamily="34" charset="-120"/>
              </a:rPr>
              <a:t>Applicant proposes a national programme across all sectors, ignoring the geographic focus</a:t>
            </a:r>
            <a:endParaRPr lang="en-US" sz="1200"/>
          </a:p>
        </p:txBody>
      </p:sp>
      <p:sp>
        <p:nvSpPr>
          <p:cNvPr id="16" name="Text 9"/>
          <p:cNvSpPr/>
          <p:nvPr/>
        </p:nvSpPr>
        <p:spPr>
          <a:xfrm>
            <a:off x="822960" y="3246120"/>
            <a:ext cx="5120640" cy="164592"/>
          </a:xfrm>
          <a:prstGeom prst="rect">
            <a:avLst/>
          </a:prstGeom>
          <a:noFill/>
          <a:ln/>
        </p:spPr>
        <p:txBody>
          <a:bodyPr wrap="square" lIns="0" tIns="0" rIns="0" bIns="0" rtlCol="0" anchor="ctr"/>
          <a:lstStyle/>
          <a:p>
            <a:pPr marL="0" indent="0">
              <a:buNone/>
            </a:pPr>
            <a:r>
              <a:rPr lang="en-US" sz="800" i="1">
                <a:solidFill>
                  <a:srgbClr val="8E9AAF"/>
                </a:solidFill>
                <a:latin typeface="Arial" pitchFamily="34" charset="0"/>
                <a:ea typeface="Arial" pitchFamily="34" charset="-122"/>
                <a:cs typeface="Arial" pitchFamily="34" charset="-120"/>
              </a:rPr>
              <a:t>Kellogg Foundation / Chronicle</a:t>
            </a:r>
            <a:endParaRPr lang="en-US" sz="800"/>
          </a:p>
        </p:txBody>
      </p:sp>
      <p:pic>
        <p:nvPicPr>
          <p:cNvPr id="17" name="Image 5" descr="preencoded.png"/>
          <p:cNvPicPr>
            <a:picLocks noChangeAspect="1"/>
          </p:cNvPicPr>
          <p:nvPr/>
        </p:nvPicPr>
        <p:blipFill>
          <a:blip r:embed="rId4"/>
          <a:stretch>
            <a:fillRect/>
          </a:stretch>
        </p:blipFill>
        <p:spPr>
          <a:xfrm>
            <a:off x="548640" y="3547872"/>
            <a:ext cx="182880" cy="182880"/>
          </a:xfrm>
          <a:prstGeom prst="rect">
            <a:avLst/>
          </a:prstGeom>
        </p:spPr>
      </p:pic>
      <p:sp>
        <p:nvSpPr>
          <p:cNvPr id="18" name="Text 10"/>
          <p:cNvSpPr/>
          <p:nvPr/>
        </p:nvSpPr>
        <p:spPr>
          <a:xfrm>
            <a:off x="822960" y="3520440"/>
            <a:ext cx="5120640" cy="347472"/>
          </a:xfrm>
          <a:prstGeom prst="rect">
            <a:avLst/>
          </a:prstGeom>
          <a:noFill/>
          <a:ln/>
        </p:spPr>
        <p:txBody>
          <a:bodyPr wrap="square" lIns="0" tIns="0" rIns="0" bIns="0" rtlCol="0" anchor="ctr"/>
          <a:lstStyle/>
          <a:p>
            <a:pPr marL="0" indent="0">
              <a:lnSpc>
                <a:spcPct val="110000"/>
              </a:lnSpc>
              <a:buNone/>
            </a:pPr>
            <a:r>
              <a:rPr lang="en-US" sz="1200">
                <a:solidFill>
                  <a:srgbClr val="1B2838"/>
                </a:solidFill>
                <a:latin typeface="Arial" pitchFamily="34" charset="0"/>
                <a:ea typeface="Arial" pitchFamily="34" charset="-122"/>
                <a:cs typeface="Arial" pitchFamily="34" charset="-120"/>
              </a:rPr>
              <a:t>Methodology: include a mixed-methods evaluation plan with a baseline</a:t>
            </a:r>
            <a:endParaRPr lang="en-US" sz="1200"/>
          </a:p>
        </p:txBody>
      </p:sp>
      <p:pic>
        <p:nvPicPr>
          <p:cNvPr id="19" name="Image 6" descr="preencoded.png"/>
          <p:cNvPicPr>
            <a:picLocks noChangeAspect="1"/>
          </p:cNvPicPr>
          <p:nvPr/>
        </p:nvPicPr>
        <p:blipFill>
          <a:blip r:embed="rId5"/>
          <a:stretch>
            <a:fillRect/>
          </a:stretch>
        </p:blipFill>
        <p:spPr>
          <a:xfrm>
            <a:off x="548640" y="3867912"/>
            <a:ext cx="182880" cy="182880"/>
          </a:xfrm>
          <a:prstGeom prst="rect">
            <a:avLst/>
          </a:prstGeom>
        </p:spPr>
      </p:pic>
      <p:sp>
        <p:nvSpPr>
          <p:cNvPr id="20" name="Text 11"/>
          <p:cNvSpPr/>
          <p:nvPr/>
        </p:nvSpPr>
        <p:spPr>
          <a:xfrm>
            <a:off x="822960" y="3840480"/>
            <a:ext cx="5120640" cy="320040"/>
          </a:xfrm>
          <a:prstGeom prst="rect">
            <a:avLst/>
          </a:prstGeom>
          <a:noFill/>
          <a:ln/>
        </p:spPr>
        <p:txBody>
          <a:bodyPr wrap="square" lIns="0" tIns="0" rIns="0" bIns="0" rtlCol="0" anchor="ctr"/>
          <a:lstStyle/>
          <a:p>
            <a:pPr marL="0" indent="0">
              <a:lnSpc>
                <a:spcPct val="110000"/>
              </a:lnSpc>
              <a:buNone/>
            </a:pPr>
            <a:r>
              <a:rPr lang="en-US" sz="1200" i="1">
                <a:solidFill>
                  <a:srgbClr val="C0392B"/>
                </a:solidFill>
                <a:latin typeface="Arial" pitchFamily="34" charset="0"/>
                <a:ea typeface="Arial" pitchFamily="34" charset="-122"/>
                <a:cs typeface="Arial" pitchFamily="34" charset="-120"/>
              </a:rPr>
              <a:t>Proposal lists activities but no evaluation framework, no theory of change</a:t>
            </a:r>
            <a:endParaRPr lang="en-US" sz="1200"/>
          </a:p>
        </p:txBody>
      </p:sp>
      <p:sp>
        <p:nvSpPr>
          <p:cNvPr id="21" name="Text 12"/>
          <p:cNvSpPr/>
          <p:nvPr/>
        </p:nvSpPr>
        <p:spPr>
          <a:xfrm>
            <a:off x="822960" y="4160520"/>
            <a:ext cx="5120640" cy="164592"/>
          </a:xfrm>
          <a:prstGeom prst="rect">
            <a:avLst/>
          </a:prstGeom>
          <a:noFill/>
          <a:ln/>
        </p:spPr>
        <p:txBody>
          <a:bodyPr wrap="square" lIns="0" tIns="0" rIns="0" bIns="0" rtlCol="0" anchor="ctr"/>
          <a:lstStyle/>
          <a:p>
            <a:pPr marL="0" indent="0">
              <a:buNone/>
            </a:pPr>
            <a:r>
              <a:rPr lang="en-US" sz="800" i="1">
                <a:solidFill>
                  <a:srgbClr val="8E9AAF"/>
                </a:solidFill>
                <a:latin typeface="Arial" pitchFamily="34" charset="0"/>
                <a:ea typeface="Arial" pitchFamily="34" charset="-122"/>
                <a:cs typeface="Arial" pitchFamily="34" charset="-120"/>
              </a:rPr>
              <a:t>DFAT RSC; AusAID criteria</a:t>
            </a:r>
            <a:endParaRPr lang="en-US" sz="800"/>
          </a:p>
        </p:txBody>
      </p:sp>
      <p:pic>
        <p:nvPicPr>
          <p:cNvPr id="22" name="Image 7" descr="preencoded.png"/>
          <p:cNvPicPr>
            <a:picLocks noChangeAspect="1"/>
          </p:cNvPicPr>
          <p:nvPr/>
        </p:nvPicPr>
        <p:blipFill>
          <a:blip r:embed="rId4"/>
          <a:stretch>
            <a:fillRect/>
          </a:stretch>
        </p:blipFill>
        <p:spPr>
          <a:xfrm>
            <a:off x="548640" y="4462272"/>
            <a:ext cx="182880" cy="182880"/>
          </a:xfrm>
          <a:prstGeom prst="rect">
            <a:avLst/>
          </a:prstGeom>
        </p:spPr>
      </p:pic>
      <p:sp>
        <p:nvSpPr>
          <p:cNvPr id="23" name="Text 13"/>
          <p:cNvSpPr/>
          <p:nvPr/>
        </p:nvSpPr>
        <p:spPr>
          <a:xfrm>
            <a:off x="822960" y="4434840"/>
            <a:ext cx="5120640" cy="320040"/>
          </a:xfrm>
          <a:prstGeom prst="rect">
            <a:avLst/>
          </a:prstGeom>
          <a:noFill/>
          <a:ln/>
        </p:spPr>
        <p:txBody>
          <a:bodyPr wrap="square" lIns="0" tIns="0" rIns="0" bIns="0" rtlCol="0" anchor="ctr"/>
          <a:lstStyle/>
          <a:p>
            <a:pPr marL="0" indent="0">
              <a:lnSpc>
                <a:spcPct val="110000"/>
              </a:lnSpc>
              <a:buNone/>
            </a:pPr>
            <a:r>
              <a:rPr lang="en-US" sz="1200">
                <a:latin typeface="Arial" pitchFamily="34" charset="0"/>
                <a:ea typeface="Arial" pitchFamily="34" charset="-122"/>
                <a:cs typeface="Arial" pitchFamily="34" charset="-120"/>
              </a:rPr>
              <a:t>Budget ceiling: ZAR 2 million over 18 months</a:t>
            </a:r>
            <a:endParaRPr lang="en-US" sz="1200"/>
          </a:p>
        </p:txBody>
      </p:sp>
      <p:pic>
        <p:nvPicPr>
          <p:cNvPr id="24" name="Image 8" descr="preencoded.png"/>
          <p:cNvPicPr>
            <a:picLocks noChangeAspect="1"/>
          </p:cNvPicPr>
          <p:nvPr/>
        </p:nvPicPr>
        <p:blipFill>
          <a:blip r:embed="rId5"/>
          <a:stretch>
            <a:fillRect/>
          </a:stretch>
        </p:blipFill>
        <p:spPr>
          <a:xfrm>
            <a:off x="548640" y="4782312"/>
            <a:ext cx="182880" cy="182880"/>
          </a:xfrm>
          <a:prstGeom prst="rect">
            <a:avLst/>
          </a:prstGeom>
        </p:spPr>
      </p:pic>
      <p:sp>
        <p:nvSpPr>
          <p:cNvPr id="25" name="Text 14"/>
          <p:cNvSpPr/>
          <p:nvPr/>
        </p:nvSpPr>
        <p:spPr>
          <a:xfrm>
            <a:off x="822960" y="4754880"/>
            <a:ext cx="5120640" cy="320040"/>
          </a:xfrm>
          <a:prstGeom prst="rect">
            <a:avLst/>
          </a:prstGeom>
          <a:noFill/>
          <a:ln/>
        </p:spPr>
        <p:txBody>
          <a:bodyPr wrap="square" lIns="0" tIns="0" rIns="0" bIns="0" rtlCol="0" anchor="ctr"/>
          <a:lstStyle/>
          <a:p>
            <a:pPr marL="0" indent="0">
              <a:lnSpc>
                <a:spcPct val="110000"/>
              </a:lnSpc>
              <a:buNone/>
            </a:pPr>
            <a:r>
              <a:rPr lang="en-US" sz="1200" i="1">
                <a:solidFill>
                  <a:srgbClr val="C0392B"/>
                </a:solidFill>
                <a:latin typeface="Arial" pitchFamily="34" charset="0"/>
                <a:ea typeface="Arial" pitchFamily="34" charset="-122"/>
                <a:cs typeface="Arial" pitchFamily="34" charset="-120"/>
              </a:rPr>
              <a:t>Applicant submits a ZAR 8 million budget hoping for negotiation</a:t>
            </a:r>
            <a:endParaRPr lang="en-US" sz="1200"/>
          </a:p>
        </p:txBody>
      </p:sp>
      <p:sp>
        <p:nvSpPr>
          <p:cNvPr id="26" name="Text 15"/>
          <p:cNvSpPr/>
          <p:nvPr/>
        </p:nvSpPr>
        <p:spPr>
          <a:xfrm>
            <a:off x="822960" y="5074920"/>
            <a:ext cx="5120640" cy="164592"/>
          </a:xfrm>
          <a:prstGeom prst="rect">
            <a:avLst/>
          </a:prstGeom>
          <a:noFill/>
          <a:ln/>
        </p:spPr>
        <p:txBody>
          <a:bodyPr wrap="square" lIns="0" tIns="0" rIns="0" bIns="0" rtlCol="0" anchor="ctr"/>
          <a:lstStyle/>
          <a:p>
            <a:pPr marL="0" indent="0">
              <a:buNone/>
            </a:pPr>
            <a:r>
              <a:rPr lang="en-US" sz="800" i="1">
                <a:solidFill>
                  <a:srgbClr val="8E9AAF"/>
                </a:solidFill>
                <a:latin typeface="Arial" pitchFamily="34" charset="0"/>
                <a:ea typeface="Arial" pitchFamily="34" charset="-122"/>
                <a:cs typeface="Arial" pitchFamily="34" charset="-120"/>
              </a:rPr>
              <a:t>Funding for Good</a:t>
            </a:r>
            <a:endParaRPr lang="en-US" sz="800"/>
          </a:p>
        </p:txBody>
      </p:sp>
      <p:pic>
        <p:nvPicPr>
          <p:cNvPr id="27" name="Image 9" descr="preencoded.png"/>
          <p:cNvPicPr>
            <a:picLocks noChangeAspect="1"/>
          </p:cNvPicPr>
          <p:nvPr/>
        </p:nvPicPr>
        <p:blipFill>
          <a:blip r:embed="rId4"/>
          <a:stretch>
            <a:fillRect/>
          </a:stretch>
        </p:blipFill>
        <p:spPr>
          <a:xfrm>
            <a:off x="548640" y="5376672"/>
            <a:ext cx="182880" cy="182880"/>
          </a:xfrm>
          <a:prstGeom prst="rect">
            <a:avLst/>
          </a:prstGeom>
        </p:spPr>
      </p:pic>
      <p:sp>
        <p:nvSpPr>
          <p:cNvPr id="28" name="Text 16"/>
          <p:cNvSpPr/>
          <p:nvPr/>
        </p:nvSpPr>
        <p:spPr>
          <a:xfrm>
            <a:off x="822960" y="5349240"/>
            <a:ext cx="5120640" cy="320040"/>
          </a:xfrm>
          <a:prstGeom prst="rect">
            <a:avLst/>
          </a:prstGeom>
          <a:noFill/>
          <a:ln/>
        </p:spPr>
        <p:txBody>
          <a:bodyPr wrap="square" lIns="0" tIns="0" rIns="0" bIns="0" rtlCol="0" anchor="ctr"/>
          <a:lstStyle/>
          <a:p>
            <a:pPr marL="0" indent="0">
              <a:lnSpc>
                <a:spcPct val="110000"/>
              </a:lnSpc>
              <a:buNone/>
            </a:pPr>
            <a:r>
              <a:rPr lang="en-US" sz="1200">
                <a:latin typeface="Arial" pitchFamily="34" charset="0"/>
                <a:ea typeface="Arial" pitchFamily="34" charset="-122"/>
                <a:cs typeface="Arial" pitchFamily="34" charset="-120"/>
              </a:rPr>
              <a:t>Format: 10-page narrative, 12pt font, PDF only</a:t>
            </a:r>
            <a:endParaRPr lang="en-US" sz="1200"/>
          </a:p>
        </p:txBody>
      </p:sp>
      <p:pic>
        <p:nvPicPr>
          <p:cNvPr id="29" name="Image 10" descr="preencoded.png"/>
          <p:cNvPicPr>
            <a:picLocks noChangeAspect="1"/>
          </p:cNvPicPr>
          <p:nvPr/>
        </p:nvPicPr>
        <p:blipFill>
          <a:blip r:embed="rId5"/>
          <a:stretch>
            <a:fillRect/>
          </a:stretch>
        </p:blipFill>
        <p:spPr>
          <a:xfrm>
            <a:off x="548640" y="5696712"/>
            <a:ext cx="182880" cy="182880"/>
          </a:xfrm>
          <a:prstGeom prst="rect">
            <a:avLst/>
          </a:prstGeom>
        </p:spPr>
      </p:pic>
      <p:sp>
        <p:nvSpPr>
          <p:cNvPr id="30" name="Text 17"/>
          <p:cNvSpPr/>
          <p:nvPr/>
        </p:nvSpPr>
        <p:spPr>
          <a:xfrm>
            <a:off x="822960" y="5669280"/>
            <a:ext cx="5120640" cy="320040"/>
          </a:xfrm>
          <a:prstGeom prst="rect">
            <a:avLst/>
          </a:prstGeom>
          <a:noFill/>
          <a:ln/>
        </p:spPr>
        <p:txBody>
          <a:bodyPr wrap="square" lIns="0" tIns="0" rIns="0" bIns="0" rtlCol="0" anchor="ctr"/>
          <a:lstStyle/>
          <a:p>
            <a:pPr marL="0" indent="0">
              <a:lnSpc>
                <a:spcPct val="110000"/>
              </a:lnSpc>
              <a:buNone/>
            </a:pPr>
            <a:r>
              <a:rPr lang="en-US" sz="1200" i="1">
                <a:solidFill>
                  <a:srgbClr val="C0392B"/>
                </a:solidFill>
                <a:latin typeface="Arial" pitchFamily="34" charset="0"/>
                <a:ea typeface="Arial" pitchFamily="34" charset="-122"/>
                <a:cs typeface="Arial" pitchFamily="34" charset="-120"/>
              </a:rPr>
              <a:t>Submits 18 pages in Word with 10pt font, assuming content overrides format</a:t>
            </a:r>
            <a:endParaRPr lang="en-US" sz="1200"/>
          </a:p>
        </p:txBody>
      </p:sp>
      <p:sp>
        <p:nvSpPr>
          <p:cNvPr id="31" name="Text 18"/>
          <p:cNvSpPr/>
          <p:nvPr/>
        </p:nvSpPr>
        <p:spPr>
          <a:xfrm>
            <a:off x="822960" y="5989320"/>
            <a:ext cx="5120640" cy="164592"/>
          </a:xfrm>
          <a:prstGeom prst="rect">
            <a:avLst/>
          </a:prstGeom>
          <a:noFill/>
          <a:ln/>
        </p:spPr>
        <p:txBody>
          <a:bodyPr wrap="square" lIns="0" tIns="0" rIns="0" bIns="0" rtlCol="0" anchor="ctr"/>
          <a:lstStyle/>
          <a:p>
            <a:pPr marL="0" indent="0">
              <a:buNone/>
            </a:pPr>
            <a:r>
              <a:rPr lang="en-US" sz="800" i="1">
                <a:solidFill>
                  <a:srgbClr val="8E9AAF"/>
                </a:solidFill>
                <a:latin typeface="Arial" pitchFamily="34" charset="0"/>
                <a:ea typeface="Arial" pitchFamily="34" charset="-122"/>
                <a:cs typeface="Arial" pitchFamily="34" charset="-120"/>
              </a:rPr>
              <a:t>Chronicle of Philanthropy</a:t>
            </a:r>
            <a:endParaRPr lang="en-US" sz="800"/>
          </a:p>
        </p:txBody>
      </p:sp>
      <p:sp>
        <p:nvSpPr>
          <p:cNvPr id="32" name="Shape 19"/>
          <p:cNvSpPr/>
          <p:nvPr/>
        </p:nvSpPr>
        <p:spPr>
          <a:xfrm>
            <a:off x="6400800" y="1280160"/>
            <a:ext cx="5212080" cy="5120640"/>
          </a:xfrm>
          <a:prstGeom prst="roundRect">
            <a:avLst>
              <a:gd name="adj" fmla="val 2679"/>
            </a:avLst>
          </a:prstGeom>
          <a:solidFill>
            <a:schemeClr val="bg1"/>
          </a:solidFill>
          <a:ln/>
          <a:effectLst>
            <a:outerShdw blurRad="101600" dist="38100" dir="8100000" algn="bl" rotWithShape="0">
              <a:srgbClr val="000000">
                <a:alpha val="20000"/>
              </a:srgbClr>
            </a:outerShdw>
          </a:effectLst>
        </p:spPr>
        <p:txBody>
          <a:bodyPr/>
          <a:lstStyle/>
          <a:p>
            <a:endParaRPr lang="en-ZA"/>
          </a:p>
        </p:txBody>
      </p:sp>
      <p:pic>
        <p:nvPicPr>
          <p:cNvPr id="33" name="Image 11" descr="preencoded.png"/>
          <p:cNvPicPr>
            <a:picLocks noChangeAspect="1"/>
          </p:cNvPicPr>
          <p:nvPr/>
        </p:nvPicPr>
        <p:blipFill>
          <a:blip r:embed="rId6"/>
          <a:stretch>
            <a:fillRect/>
          </a:stretch>
        </p:blipFill>
        <p:spPr>
          <a:xfrm>
            <a:off x="6675120" y="1508760"/>
            <a:ext cx="320040" cy="320040"/>
          </a:xfrm>
          <a:prstGeom prst="rect">
            <a:avLst/>
          </a:prstGeom>
        </p:spPr>
      </p:pic>
      <p:sp>
        <p:nvSpPr>
          <p:cNvPr id="34" name="Text 20"/>
          <p:cNvSpPr/>
          <p:nvPr/>
        </p:nvSpPr>
        <p:spPr>
          <a:xfrm>
            <a:off x="7086600" y="1508760"/>
            <a:ext cx="4114800" cy="320040"/>
          </a:xfrm>
          <a:prstGeom prst="rect">
            <a:avLst/>
          </a:prstGeom>
          <a:noFill/>
          <a:ln/>
        </p:spPr>
        <p:txBody>
          <a:bodyPr wrap="square" lIns="0" tIns="0" rIns="0" bIns="0" rtlCol="0" anchor="ctr"/>
          <a:lstStyle/>
          <a:p>
            <a:pPr marL="0" indent="0">
              <a:buNone/>
            </a:pPr>
            <a:r>
              <a:rPr lang="en-US" sz="1700" b="1">
                <a:solidFill>
                  <a:srgbClr val="E8A838"/>
                </a:solidFill>
                <a:latin typeface="Arial" pitchFamily="34" charset="0"/>
                <a:ea typeface="Arial" pitchFamily="34" charset="-122"/>
                <a:cs typeface="Arial" pitchFamily="34" charset="-120"/>
              </a:rPr>
              <a:t>Key Takeaways for Researchers</a:t>
            </a:r>
            <a:endParaRPr lang="en-US" sz="1700"/>
          </a:p>
        </p:txBody>
      </p:sp>
      <p:sp>
        <p:nvSpPr>
          <p:cNvPr id="35" name="Shape 21"/>
          <p:cNvSpPr/>
          <p:nvPr/>
        </p:nvSpPr>
        <p:spPr>
          <a:xfrm>
            <a:off x="6675120" y="2057400"/>
            <a:ext cx="274320" cy="274320"/>
          </a:xfrm>
          <a:prstGeom prst="ellipse">
            <a:avLst/>
          </a:prstGeom>
          <a:solidFill>
            <a:srgbClr val="E8A838"/>
          </a:solidFill>
          <a:ln/>
        </p:spPr>
        <p:txBody>
          <a:bodyPr/>
          <a:lstStyle/>
          <a:p>
            <a:endParaRPr lang="en-ZA"/>
          </a:p>
        </p:txBody>
      </p:sp>
      <p:sp>
        <p:nvSpPr>
          <p:cNvPr id="36" name="Text 22"/>
          <p:cNvSpPr/>
          <p:nvPr/>
        </p:nvSpPr>
        <p:spPr>
          <a:xfrm>
            <a:off x="6675120" y="2057400"/>
            <a:ext cx="274320" cy="274320"/>
          </a:xfrm>
          <a:prstGeom prst="rect">
            <a:avLst/>
          </a:prstGeom>
          <a:noFill/>
          <a:ln/>
        </p:spPr>
        <p:txBody>
          <a:bodyPr wrap="square" lIns="0" tIns="0" rIns="0" bIns="0" rtlCol="0" anchor="ctr"/>
          <a:lstStyle/>
          <a:p>
            <a:pPr marL="0" indent="0" algn="ctr">
              <a:buNone/>
            </a:pPr>
            <a:r>
              <a:rPr lang="en-US" sz="1400" b="1">
                <a:solidFill>
                  <a:srgbClr val="1B2838"/>
                </a:solidFill>
                <a:latin typeface="Arial" pitchFamily="34" charset="0"/>
                <a:ea typeface="Arial" pitchFamily="34" charset="-122"/>
                <a:cs typeface="Arial" pitchFamily="34" charset="-120"/>
              </a:rPr>
              <a:t>1</a:t>
            </a:r>
            <a:endParaRPr lang="en-US" sz="1400"/>
          </a:p>
        </p:txBody>
      </p:sp>
      <p:sp>
        <p:nvSpPr>
          <p:cNvPr id="37" name="Text 23"/>
          <p:cNvSpPr/>
          <p:nvPr/>
        </p:nvSpPr>
        <p:spPr>
          <a:xfrm>
            <a:off x="7040880" y="2011680"/>
            <a:ext cx="4206240" cy="228600"/>
          </a:xfrm>
          <a:prstGeom prst="rect">
            <a:avLst/>
          </a:prstGeom>
          <a:noFill/>
          <a:ln/>
        </p:spPr>
        <p:txBody>
          <a:bodyPr wrap="square" lIns="0" tIns="0" rIns="0" bIns="0" rtlCol="0" anchor="ctr"/>
          <a:lstStyle/>
          <a:p>
            <a:pPr marL="0" indent="0">
              <a:buNone/>
            </a:pPr>
            <a:r>
              <a:rPr lang="en-US" sz="1250" b="1">
                <a:solidFill>
                  <a:srgbClr val="FFFFFF"/>
                </a:solidFill>
                <a:latin typeface="Arial" pitchFamily="34" charset="0"/>
                <a:ea typeface="Arial" pitchFamily="34" charset="-122"/>
                <a:cs typeface="Arial" pitchFamily="34" charset="-120"/>
              </a:rPr>
              <a:t>Read every word of the TOR</a:t>
            </a:r>
            <a:endParaRPr lang="en-US" sz="1250"/>
          </a:p>
        </p:txBody>
      </p:sp>
      <p:sp>
        <p:nvSpPr>
          <p:cNvPr id="38" name="Text 24"/>
          <p:cNvSpPr/>
          <p:nvPr/>
        </p:nvSpPr>
        <p:spPr>
          <a:xfrm>
            <a:off x="7040880" y="2267712"/>
            <a:ext cx="4206240" cy="502920"/>
          </a:xfrm>
          <a:prstGeom prst="rect">
            <a:avLst/>
          </a:prstGeom>
          <a:noFill/>
          <a:ln/>
        </p:spPr>
        <p:txBody>
          <a:bodyPr wrap="square" lIns="0" tIns="0" rIns="0" bIns="0" rtlCol="0" anchor="ctr"/>
          <a:lstStyle/>
          <a:p>
            <a:pPr marL="0" indent="0">
              <a:lnSpc>
                <a:spcPct val="115000"/>
              </a:lnSpc>
              <a:buNone/>
            </a:pPr>
            <a:r>
              <a:rPr lang="en-US" sz="1200">
                <a:latin typeface="Arial" pitchFamily="34" charset="0"/>
                <a:ea typeface="Arial" pitchFamily="34" charset="-122"/>
                <a:cs typeface="Arial" pitchFamily="34" charset="-120"/>
              </a:rPr>
              <a:t>Funders design calls deliberately. Each criterion filters for fit. Treating the brief as a suggestion is the single most common reason for desk-rejection</a:t>
            </a:r>
            <a:r>
              <a:rPr lang="en-US" sz="950">
                <a:solidFill>
                  <a:srgbClr val="8E9AAF"/>
                </a:solidFill>
                <a:latin typeface="Arial" pitchFamily="34" charset="0"/>
                <a:ea typeface="Arial" pitchFamily="34" charset="-122"/>
                <a:cs typeface="Arial" pitchFamily="34" charset="-120"/>
              </a:rPr>
              <a:t>.</a:t>
            </a:r>
            <a:endParaRPr lang="en-US" sz="950"/>
          </a:p>
        </p:txBody>
      </p:sp>
      <p:sp>
        <p:nvSpPr>
          <p:cNvPr id="39" name="Shape 25"/>
          <p:cNvSpPr/>
          <p:nvPr/>
        </p:nvSpPr>
        <p:spPr>
          <a:xfrm>
            <a:off x="6675120" y="2898648"/>
            <a:ext cx="274320" cy="274320"/>
          </a:xfrm>
          <a:prstGeom prst="ellipse">
            <a:avLst/>
          </a:prstGeom>
          <a:solidFill>
            <a:srgbClr val="E8A838"/>
          </a:solidFill>
          <a:ln/>
        </p:spPr>
        <p:txBody>
          <a:bodyPr/>
          <a:lstStyle/>
          <a:p>
            <a:endParaRPr lang="en-ZA"/>
          </a:p>
        </p:txBody>
      </p:sp>
      <p:sp>
        <p:nvSpPr>
          <p:cNvPr id="40" name="Text 26"/>
          <p:cNvSpPr/>
          <p:nvPr/>
        </p:nvSpPr>
        <p:spPr>
          <a:xfrm>
            <a:off x="6675120" y="2898648"/>
            <a:ext cx="274320" cy="274320"/>
          </a:xfrm>
          <a:prstGeom prst="rect">
            <a:avLst/>
          </a:prstGeom>
          <a:noFill/>
          <a:ln/>
        </p:spPr>
        <p:txBody>
          <a:bodyPr wrap="square" lIns="0" tIns="0" rIns="0" bIns="0" rtlCol="0" anchor="ctr"/>
          <a:lstStyle/>
          <a:p>
            <a:pPr marL="0" indent="0" algn="ctr">
              <a:buNone/>
            </a:pPr>
            <a:r>
              <a:rPr lang="en-US" sz="1400" b="1">
                <a:solidFill>
                  <a:srgbClr val="1B2838"/>
                </a:solidFill>
                <a:latin typeface="Arial" pitchFamily="34" charset="0"/>
                <a:ea typeface="Arial" pitchFamily="34" charset="-122"/>
                <a:cs typeface="Arial" pitchFamily="34" charset="-120"/>
              </a:rPr>
              <a:t>2</a:t>
            </a:r>
            <a:endParaRPr lang="en-US" sz="1400"/>
          </a:p>
        </p:txBody>
      </p:sp>
      <p:sp>
        <p:nvSpPr>
          <p:cNvPr id="41" name="Text 27"/>
          <p:cNvSpPr/>
          <p:nvPr/>
        </p:nvSpPr>
        <p:spPr>
          <a:xfrm>
            <a:off x="7040880" y="2852928"/>
            <a:ext cx="4206240" cy="228600"/>
          </a:xfrm>
          <a:prstGeom prst="rect">
            <a:avLst/>
          </a:prstGeom>
          <a:noFill/>
          <a:ln/>
        </p:spPr>
        <p:txBody>
          <a:bodyPr wrap="square" lIns="0" tIns="0" rIns="0" bIns="0" rtlCol="0" anchor="ctr"/>
          <a:lstStyle/>
          <a:p>
            <a:pPr marL="0" indent="0">
              <a:buNone/>
            </a:pPr>
            <a:r>
              <a:rPr lang="en-US" sz="1250" b="1">
                <a:solidFill>
                  <a:srgbClr val="FFFFFF"/>
                </a:solidFill>
                <a:latin typeface="Arial" pitchFamily="34" charset="0"/>
                <a:ea typeface="Arial" pitchFamily="34" charset="-122"/>
                <a:cs typeface="Arial" pitchFamily="34" charset="-120"/>
              </a:rPr>
              <a:t>Self-assess eligibility honestly</a:t>
            </a:r>
            <a:endParaRPr lang="en-US" sz="1250"/>
          </a:p>
        </p:txBody>
      </p:sp>
      <p:sp>
        <p:nvSpPr>
          <p:cNvPr id="42" name="Text 28"/>
          <p:cNvSpPr/>
          <p:nvPr/>
        </p:nvSpPr>
        <p:spPr>
          <a:xfrm>
            <a:off x="7040880" y="3108960"/>
            <a:ext cx="4206240" cy="502920"/>
          </a:xfrm>
          <a:prstGeom prst="rect">
            <a:avLst/>
          </a:prstGeom>
          <a:noFill/>
          <a:ln/>
        </p:spPr>
        <p:txBody>
          <a:bodyPr wrap="square" lIns="0" tIns="0" rIns="0" bIns="0" rtlCol="0" anchor="ctr"/>
          <a:lstStyle/>
          <a:p>
            <a:pPr marL="0" indent="0">
              <a:lnSpc>
                <a:spcPct val="115000"/>
              </a:lnSpc>
              <a:buNone/>
            </a:pPr>
            <a:r>
              <a:rPr lang="en-US" sz="1200">
                <a:latin typeface="Arial" pitchFamily="34" charset="0"/>
                <a:ea typeface="Arial" pitchFamily="34" charset="-122"/>
                <a:cs typeface="Arial" pitchFamily="34" charset="-120"/>
              </a:rPr>
              <a:t>If you don't meet a mandatory criterion, don't apply. The Kellogg Foundation rejects 80% at first pass — most for basic ineligibility or misalignment.</a:t>
            </a:r>
            <a:endParaRPr lang="en-US" sz="1200"/>
          </a:p>
        </p:txBody>
      </p:sp>
      <p:sp>
        <p:nvSpPr>
          <p:cNvPr id="43" name="Shape 29"/>
          <p:cNvSpPr/>
          <p:nvPr/>
        </p:nvSpPr>
        <p:spPr>
          <a:xfrm>
            <a:off x="6675120" y="3739896"/>
            <a:ext cx="274320" cy="274320"/>
          </a:xfrm>
          <a:prstGeom prst="ellipse">
            <a:avLst/>
          </a:prstGeom>
          <a:solidFill>
            <a:srgbClr val="E8A838"/>
          </a:solidFill>
          <a:ln/>
        </p:spPr>
        <p:txBody>
          <a:bodyPr/>
          <a:lstStyle/>
          <a:p>
            <a:endParaRPr lang="en-ZA"/>
          </a:p>
        </p:txBody>
      </p:sp>
      <p:sp>
        <p:nvSpPr>
          <p:cNvPr id="44" name="Text 30"/>
          <p:cNvSpPr/>
          <p:nvPr/>
        </p:nvSpPr>
        <p:spPr>
          <a:xfrm>
            <a:off x="6675120" y="3739896"/>
            <a:ext cx="274320" cy="274320"/>
          </a:xfrm>
          <a:prstGeom prst="rect">
            <a:avLst/>
          </a:prstGeom>
          <a:noFill/>
          <a:ln/>
        </p:spPr>
        <p:txBody>
          <a:bodyPr wrap="square" lIns="0" tIns="0" rIns="0" bIns="0" rtlCol="0" anchor="ctr"/>
          <a:lstStyle/>
          <a:p>
            <a:pPr marL="0" indent="0" algn="ctr">
              <a:buNone/>
            </a:pPr>
            <a:r>
              <a:rPr lang="en-US" sz="1400" b="1">
                <a:solidFill>
                  <a:srgbClr val="1B2838"/>
                </a:solidFill>
                <a:latin typeface="Arial" pitchFamily="34" charset="0"/>
                <a:ea typeface="Arial" pitchFamily="34" charset="-122"/>
                <a:cs typeface="Arial" pitchFamily="34" charset="-120"/>
              </a:rPr>
              <a:t>3</a:t>
            </a:r>
            <a:endParaRPr lang="en-US" sz="1400"/>
          </a:p>
        </p:txBody>
      </p:sp>
      <p:sp>
        <p:nvSpPr>
          <p:cNvPr id="45" name="Text 31"/>
          <p:cNvSpPr/>
          <p:nvPr/>
        </p:nvSpPr>
        <p:spPr>
          <a:xfrm>
            <a:off x="7040880" y="3694176"/>
            <a:ext cx="4206240" cy="228600"/>
          </a:xfrm>
          <a:prstGeom prst="rect">
            <a:avLst/>
          </a:prstGeom>
          <a:noFill/>
          <a:ln/>
        </p:spPr>
        <p:txBody>
          <a:bodyPr wrap="square" lIns="0" tIns="0" rIns="0" bIns="0" rtlCol="0" anchor="ctr"/>
          <a:lstStyle/>
          <a:p>
            <a:pPr marL="0" indent="0">
              <a:buNone/>
            </a:pPr>
            <a:r>
              <a:rPr lang="en-US" sz="1250" b="1">
                <a:solidFill>
                  <a:srgbClr val="FFFFFF"/>
                </a:solidFill>
                <a:latin typeface="Arial" pitchFamily="34" charset="0"/>
                <a:ea typeface="Arial" pitchFamily="34" charset="-122"/>
                <a:cs typeface="Arial" pitchFamily="34" charset="-120"/>
              </a:rPr>
              <a:t>Mirror the TOR structure in your response</a:t>
            </a:r>
            <a:endParaRPr lang="en-US" sz="1250"/>
          </a:p>
        </p:txBody>
      </p:sp>
      <p:sp>
        <p:nvSpPr>
          <p:cNvPr id="46" name="Text 32"/>
          <p:cNvSpPr/>
          <p:nvPr/>
        </p:nvSpPr>
        <p:spPr>
          <a:xfrm>
            <a:off x="7040880" y="3950208"/>
            <a:ext cx="4206240" cy="502920"/>
          </a:xfrm>
          <a:prstGeom prst="rect">
            <a:avLst/>
          </a:prstGeom>
          <a:noFill/>
          <a:ln/>
        </p:spPr>
        <p:txBody>
          <a:bodyPr wrap="square" lIns="0" tIns="0" rIns="0" bIns="0" rtlCol="0" anchor="ctr"/>
          <a:lstStyle/>
          <a:p>
            <a:pPr marL="0" indent="0">
              <a:lnSpc>
                <a:spcPct val="115000"/>
              </a:lnSpc>
              <a:buNone/>
            </a:pPr>
            <a:r>
              <a:rPr lang="en-US" sz="1200">
                <a:latin typeface="Arial" pitchFamily="34" charset="0"/>
                <a:ea typeface="Arial" pitchFamily="34" charset="-122"/>
                <a:cs typeface="Arial" pitchFamily="34" charset="-120"/>
              </a:rPr>
              <a:t>Address each section the call asks for, in the order it asks for it. Reviewers reading 250 proposals won't search for your answer.</a:t>
            </a:r>
            <a:endParaRPr lang="en-US" sz="1200"/>
          </a:p>
        </p:txBody>
      </p:sp>
      <p:sp>
        <p:nvSpPr>
          <p:cNvPr id="47" name="Shape 33"/>
          <p:cNvSpPr/>
          <p:nvPr/>
        </p:nvSpPr>
        <p:spPr>
          <a:xfrm>
            <a:off x="6675120" y="4581144"/>
            <a:ext cx="274320" cy="274320"/>
          </a:xfrm>
          <a:prstGeom prst="ellipse">
            <a:avLst/>
          </a:prstGeom>
          <a:solidFill>
            <a:srgbClr val="E8A838"/>
          </a:solidFill>
          <a:ln/>
        </p:spPr>
        <p:txBody>
          <a:bodyPr/>
          <a:lstStyle/>
          <a:p>
            <a:endParaRPr lang="en-ZA"/>
          </a:p>
        </p:txBody>
      </p:sp>
      <p:sp>
        <p:nvSpPr>
          <p:cNvPr id="48" name="Text 34"/>
          <p:cNvSpPr/>
          <p:nvPr/>
        </p:nvSpPr>
        <p:spPr>
          <a:xfrm>
            <a:off x="6675120" y="4581144"/>
            <a:ext cx="274320" cy="274320"/>
          </a:xfrm>
          <a:prstGeom prst="rect">
            <a:avLst/>
          </a:prstGeom>
          <a:noFill/>
          <a:ln/>
        </p:spPr>
        <p:txBody>
          <a:bodyPr wrap="square" lIns="0" tIns="0" rIns="0" bIns="0" rtlCol="0" anchor="ctr"/>
          <a:lstStyle/>
          <a:p>
            <a:pPr marL="0" indent="0" algn="ctr">
              <a:buNone/>
            </a:pPr>
            <a:r>
              <a:rPr lang="en-US" sz="1400" b="1">
                <a:solidFill>
                  <a:srgbClr val="1B2838"/>
                </a:solidFill>
                <a:latin typeface="Arial" pitchFamily="34" charset="0"/>
                <a:ea typeface="Arial" pitchFamily="34" charset="-122"/>
                <a:cs typeface="Arial" pitchFamily="34" charset="-120"/>
              </a:rPr>
              <a:t>4</a:t>
            </a:r>
            <a:endParaRPr lang="en-US" sz="1400"/>
          </a:p>
        </p:txBody>
      </p:sp>
      <p:sp>
        <p:nvSpPr>
          <p:cNvPr id="49" name="Text 35"/>
          <p:cNvSpPr/>
          <p:nvPr/>
        </p:nvSpPr>
        <p:spPr>
          <a:xfrm>
            <a:off x="7040880" y="4535424"/>
            <a:ext cx="4206240" cy="228600"/>
          </a:xfrm>
          <a:prstGeom prst="rect">
            <a:avLst/>
          </a:prstGeom>
          <a:noFill/>
          <a:ln/>
        </p:spPr>
        <p:txBody>
          <a:bodyPr wrap="square" lIns="0" tIns="0" rIns="0" bIns="0" rtlCol="0" anchor="ctr"/>
          <a:lstStyle/>
          <a:p>
            <a:pPr marL="0" indent="0">
              <a:buNone/>
            </a:pPr>
            <a:r>
              <a:rPr lang="en-US" sz="1250" b="1">
                <a:solidFill>
                  <a:srgbClr val="FFFFFF"/>
                </a:solidFill>
                <a:latin typeface="Arial" pitchFamily="34" charset="0"/>
                <a:ea typeface="Arial" pitchFamily="34" charset="-122"/>
                <a:cs typeface="Arial" pitchFamily="34" charset="-120"/>
              </a:rPr>
              <a:t>Demonstrate, don't assert</a:t>
            </a:r>
            <a:endParaRPr lang="en-US" sz="1250"/>
          </a:p>
        </p:txBody>
      </p:sp>
      <p:sp>
        <p:nvSpPr>
          <p:cNvPr id="50" name="Text 36"/>
          <p:cNvSpPr/>
          <p:nvPr/>
        </p:nvSpPr>
        <p:spPr>
          <a:xfrm>
            <a:off x="7040880" y="4791456"/>
            <a:ext cx="4206240" cy="502920"/>
          </a:xfrm>
          <a:prstGeom prst="rect">
            <a:avLst/>
          </a:prstGeom>
          <a:noFill/>
          <a:ln/>
        </p:spPr>
        <p:txBody>
          <a:bodyPr wrap="square" lIns="0" tIns="0" rIns="0" bIns="0" rtlCol="0" anchor="ctr"/>
          <a:lstStyle/>
          <a:p>
            <a:pPr marL="0" indent="0">
              <a:lnSpc>
                <a:spcPct val="115000"/>
              </a:lnSpc>
              <a:buNone/>
            </a:pPr>
            <a:r>
              <a:rPr lang="en-US" sz="1200">
                <a:latin typeface="Arial" pitchFamily="34" charset="0"/>
                <a:ea typeface="Arial" pitchFamily="34" charset="-122"/>
                <a:cs typeface="Arial" pitchFamily="34" charset="-120"/>
              </a:rPr>
              <a:t>67% of rejected proposals fail on alignment. Show exactly how your work maps to the funder's theory of change — with evidence, not claims.</a:t>
            </a:r>
            <a:endParaRPr lang="en-US" sz="1200"/>
          </a:p>
        </p:txBody>
      </p:sp>
      <p:sp>
        <p:nvSpPr>
          <p:cNvPr id="51" name="Shape 37"/>
          <p:cNvSpPr/>
          <p:nvPr/>
        </p:nvSpPr>
        <p:spPr>
          <a:xfrm>
            <a:off x="6675120" y="5422392"/>
            <a:ext cx="274320" cy="274320"/>
          </a:xfrm>
          <a:prstGeom prst="ellipse">
            <a:avLst/>
          </a:prstGeom>
          <a:solidFill>
            <a:srgbClr val="E8A838"/>
          </a:solidFill>
          <a:ln/>
        </p:spPr>
        <p:txBody>
          <a:bodyPr/>
          <a:lstStyle/>
          <a:p>
            <a:endParaRPr lang="en-ZA"/>
          </a:p>
        </p:txBody>
      </p:sp>
      <p:sp>
        <p:nvSpPr>
          <p:cNvPr id="52" name="Text 38"/>
          <p:cNvSpPr/>
          <p:nvPr/>
        </p:nvSpPr>
        <p:spPr>
          <a:xfrm>
            <a:off x="6675120" y="5422392"/>
            <a:ext cx="274320" cy="274320"/>
          </a:xfrm>
          <a:prstGeom prst="rect">
            <a:avLst/>
          </a:prstGeom>
          <a:noFill/>
          <a:ln/>
        </p:spPr>
        <p:txBody>
          <a:bodyPr wrap="square" lIns="0" tIns="0" rIns="0" bIns="0" rtlCol="0" anchor="ctr"/>
          <a:lstStyle/>
          <a:p>
            <a:pPr marL="0" indent="0" algn="ctr">
              <a:buNone/>
            </a:pPr>
            <a:r>
              <a:rPr lang="en-US" sz="1400" b="1">
                <a:solidFill>
                  <a:srgbClr val="1B2838"/>
                </a:solidFill>
                <a:latin typeface="Arial" pitchFamily="34" charset="0"/>
                <a:ea typeface="Arial" pitchFamily="34" charset="-122"/>
                <a:cs typeface="Arial" pitchFamily="34" charset="-120"/>
              </a:rPr>
              <a:t>5</a:t>
            </a:r>
            <a:endParaRPr lang="en-US" sz="1400"/>
          </a:p>
        </p:txBody>
      </p:sp>
      <p:sp>
        <p:nvSpPr>
          <p:cNvPr id="53" name="Text 39"/>
          <p:cNvSpPr/>
          <p:nvPr/>
        </p:nvSpPr>
        <p:spPr>
          <a:xfrm>
            <a:off x="7040880" y="5376672"/>
            <a:ext cx="4206240" cy="228600"/>
          </a:xfrm>
          <a:prstGeom prst="rect">
            <a:avLst/>
          </a:prstGeom>
          <a:noFill/>
          <a:ln/>
        </p:spPr>
        <p:txBody>
          <a:bodyPr wrap="square" lIns="0" tIns="0" rIns="0" bIns="0" rtlCol="0" anchor="ctr"/>
          <a:lstStyle/>
          <a:p>
            <a:pPr marL="0" indent="0">
              <a:buNone/>
            </a:pPr>
            <a:r>
              <a:rPr lang="en-US" sz="1250" b="1">
                <a:solidFill>
                  <a:srgbClr val="FFFFFF"/>
                </a:solidFill>
                <a:latin typeface="Arial" pitchFamily="34" charset="0"/>
                <a:ea typeface="Arial" pitchFamily="34" charset="-122"/>
                <a:cs typeface="Arial" pitchFamily="34" charset="-120"/>
              </a:rPr>
              <a:t>Obey the format requirements</a:t>
            </a:r>
            <a:endParaRPr lang="en-US" sz="1250"/>
          </a:p>
        </p:txBody>
      </p:sp>
      <p:sp>
        <p:nvSpPr>
          <p:cNvPr id="54" name="Text 40"/>
          <p:cNvSpPr/>
          <p:nvPr/>
        </p:nvSpPr>
        <p:spPr>
          <a:xfrm>
            <a:off x="7040880" y="5632704"/>
            <a:ext cx="4206240" cy="502920"/>
          </a:xfrm>
          <a:prstGeom prst="rect">
            <a:avLst/>
          </a:prstGeom>
          <a:noFill/>
          <a:ln/>
        </p:spPr>
        <p:txBody>
          <a:bodyPr wrap="square" lIns="0" tIns="0" rIns="0" bIns="0" rtlCol="0" anchor="ctr"/>
          <a:lstStyle/>
          <a:p>
            <a:pPr marL="0" indent="0">
              <a:lnSpc>
                <a:spcPct val="115000"/>
              </a:lnSpc>
              <a:buNone/>
            </a:pPr>
            <a:r>
              <a:rPr lang="en-US" sz="1200">
                <a:latin typeface="Arial" pitchFamily="34" charset="0"/>
                <a:ea typeface="Arial" pitchFamily="34" charset="-122"/>
                <a:cs typeface="Arial" pitchFamily="34" charset="-120"/>
              </a:rPr>
              <a:t>Page limits, font sizes, required documents — these are screening criteria, not suggestions. Non-compliant proposals are eliminated without review.</a:t>
            </a:r>
            <a:endParaRPr lang="en-US" sz="12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D2075-807B-E1C2-E6E7-F3325DD71C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C5EB6C-F724-37DD-D8A6-602D12B7E128}"/>
              </a:ext>
            </a:extLst>
          </p:cNvPr>
          <p:cNvSpPr>
            <a:spLocks noGrp="1"/>
          </p:cNvSpPr>
          <p:nvPr>
            <p:ph type="title"/>
          </p:nvPr>
        </p:nvSpPr>
        <p:spPr>
          <a:xfrm>
            <a:off x="831850" y="842167"/>
            <a:ext cx="10515600" cy="2852737"/>
          </a:xfrm>
        </p:spPr>
        <p:txBody>
          <a:bodyPr>
            <a:normAutofit/>
          </a:bodyPr>
          <a:lstStyle/>
          <a:p>
            <a:r>
              <a:rPr lang="en-ZA" b="1">
                <a:solidFill>
                  <a:schemeClr val="accent1"/>
                </a:solidFill>
                <a:effectLst/>
              </a:rPr>
              <a:t>Developing a Funding Proposal</a:t>
            </a:r>
            <a:endParaRPr lang="en-GB">
              <a:solidFill>
                <a:schemeClr val="accent1"/>
              </a:solidFill>
            </a:endParaRPr>
          </a:p>
        </p:txBody>
      </p:sp>
      <p:sp>
        <p:nvSpPr>
          <p:cNvPr id="3" name="Text Placeholder 2">
            <a:extLst>
              <a:ext uri="{FF2B5EF4-FFF2-40B4-BE49-F238E27FC236}">
                <a16:creationId xmlns:a16="http://schemas.microsoft.com/office/drawing/2014/main" id="{6BA0F6D1-9F6C-1075-E960-423042813F61}"/>
              </a:ext>
            </a:extLst>
          </p:cNvPr>
          <p:cNvSpPr>
            <a:spLocks noGrp="1"/>
          </p:cNvSpPr>
          <p:nvPr>
            <p:ph type="body" idx="1"/>
          </p:nvPr>
        </p:nvSpPr>
        <p:spPr>
          <a:xfrm>
            <a:off x="831850" y="3837109"/>
            <a:ext cx="10515600" cy="1127756"/>
          </a:xfrm>
        </p:spPr>
        <p:txBody>
          <a:bodyPr/>
          <a:lstStyle/>
          <a:p>
            <a:pPr algn="ctr"/>
            <a:r>
              <a:rPr lang="en-ZA" b="1">
                <a:solidFill>
                  <a:schemeClr val="bg1">
                    <a:lumMod val="50000"/>
                  </a:schemeClr>
                </a:solidFill>
                <a:effectLst/>
              </a:rPr>
              <a:t>﻿Best Practices and Common Pitfalls for Each Proposal Section</a:t>
            </a:r>
            <a:endParaRPr lang="en-ZA">
              <a:solidFill>
                <a:schemeClr val="bg1">
                  <a:lumMod val="50000"/>
                </a:schemeClr>
              </a:solidFill>
              <a:effectLst/>
            </a:endParaRPr>
          </a:p>
        </p:txBody>
      </p:sp>
    </p:spTree>
    <p:extLst>
      <p:ext uri="{BB962C8B-B14F-4D97-AF65-F5344CB8AC3E}">
        <p14:creationId xmlns:p14="http://schemas.microsoft.com/office/powerpoint/2010/main" val="2341512831"/>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A297D-923D-A504-7116-170EE88D49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E0B0D5-321C-2523-E1F0-8176FEFE480E}"/>
              </a:ext>
            </a:extLst>
          </p:cNvPr>
          <p:cNvSpPr>
            <a:spLocks noGrp="1"/>
          </p:cNvSpPr>
          <p:nvPr>
            <p:ph type="title"/>
          </p:nvPr>
        </p:nvSpPr>
        <p:spPr>
          <a:xfrm>
            <a:off x="831850" y="842167"/>
            <a:ext cx="10515600" cy="2852737"/>
          </a:xfrm>
        </p:spPr>
        <p:txBody>
          <a:bodyPr>
            <a:normAutofit/>
          </a:bodyPr>
          <a:lstStyle/>
          <a:p>
            <a:r>
              <a:rPr lang="en-ZA" b="1">
                <a:solidFill>
                  <a:schemeClr val="accent1"/>
                </a:solidFill>
                <a:effectLst/>
              </a:rPr>
              <a:t>TEA BREAK</a:t>
            </a:r>
            <a:br>
              <a:rPr lang="en-ZA" b="1">
                <a:solidFill>
                  <a:schemeClr val="accent1"/>
                </a:solidFill>
                <a:effectLst/>
              </a:rPr>
            </a:br>
            <a:r>
              <a:rPr lang="en-ZA" b="1">
                <a:solidFill>
                  <a:schemeClr val="accent1"/>
                </a:solidFill>
                <a:effectLst/>
              </a:rPr>
              <a:t>BACK AT 11:00</a:t>
            </a:r>
            <a:endParaRPr lang="en-GB">
              <a:solidFill>
                <a:schemeClr val="accent1"/>
              </a:solidFill>
            </a:endParaRPr>
          </a:p>
        </p:txBody>
      </p:sp>
      <p:sp>
        <p:nvSpPr>
          <p:cNvPr id="3" name="Text Placeholder 2">
            <a:extLst>
              <a:ext uri="{FF2B5EF4-FFF2-40B4-BE49-F238E27FC236}">
                <a16:creationId xmlns:a16="http://schemas.microsoft.com/office/drawing/2014/main" id="{0640E55D-BD76-1D83-9F67-67560A4769C0}"/>
              </a:ext>
            </a:extLst>
          </p:cNvPr>
          <p:cNvSpPr>
            <a:spLocks noGrp="1"/>
          </p:cNvSpPr>
          <p:nvPr>
            <p:ph type="body" idx="1"/>
          </p:nvPr>
        </p:nvSpPr>
        <p:spPr>
          <a:xfrm>
            <a:off x="831850" y="3837109"/>
            <a:ext cx="10515600" cy="1127756"/>
          </a:xfrm>
        </p:spPr>
        <p:txBody>
          <a:bodyPr/>
          <a:lstStyle/>
          <a:p>
            <a:pPr algn="ctr"/>
            <a:r>
              <a:rPr lang="en-ZA" b="1">
                <a:solidFill>
                  <a:schemeClr val="bg1">
                    <a:lumMod val="50000"/>
                  </a:schemeClr>
                </a:solidFill>
              </a:rPr>
              <a:t>UNLOCKING RESEARCH FUNDS</a:t>
            </a:r>
            <a:endParaRPr lang="en-ZA">
              <a:solidFill>
                <a:schemeClr val="bg1">
                  <a:lumMod val="50000"/>
                </a:schemeClr>
              </a:solidFill>
              <a:effectLst/>
            </a:endParaRPr>
          </a:p>
        </p:txBody>
      </p:sp>
    </p:spTree>
    <p:extLst>
      <p:ext uri="{BB962C8B-B14F-4D97-AF65-F5344CB8AC3E}">
        <p14:creationId xmlns:p14="http://schemas.microsoft.com/office/powerpoint/2010/main" val="248166873"/>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C637E-BF72-7038-EB4B-91A7976F4F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3D0069-DE80-DC3C-2B44-4F9F5EFCDE5C}"/>
              </a:ext>
            </a:extLst>
          </p:cNvPr>
          <p:cNvSpPr>
            <a:spLocks noGrp="1"/>
          </p:cNvSpPr>
          <p:nvPr>
            <p:ph type="title"/>
          </p:nvPr>
        </p:nvSpPr>
        <p:spPr/>
        <p:txBody>
          <a:bodyPr/>
          <a:lstStyle/>
          <a:p>
            <a:r>
              <a:rPr lang="en-GB" b="1">
                <a:solidFill>
                  <a:schemeClr val="accent1"/>
                </a:solidFill>
              </a:rPr>
              <a:t>Introduction: </a:t>
            </a:r>
            <a:r>
              <a:rPr lang="en-US" b="1">
                <a:solidFill>
                  <a:schemeClr val="accent1"/>
                </a:solidFill>
              </a:rPr>
              <a:t>The Funding Imperative</a:t>
            </a:r>
            <a:endParaRPr lang="en-GB" b="1">
              <a:solidFill>
                <a:schemeClr val="accent1"/>
              </a:solidFill>
            </a:endParaRPr>
          </a:p>
        </p:txBody>
      </p:sp>
      <p:sp>
        <p:nvSpPr>
          <p:cNvPr id="3" name="Text Placeholder 2">
            <a:extLst>
              <a:ext uri="{FF2B5EF4-FFF2-40B4-BE49-F238E27FC236}">
                <a16:creationId xmlns:a16="http://schemas.microsoft.com/office/drawing/2014/main" id="{D94FE704-4796-20FA-80EC-EE1DA844873E}"/>
              </a:ext>
            </a:extLst>
          </p:cNvPr>
          <p:cNvSpPr>
            <a:spLocks noGrp="1"/>
          </p:cNvSpPr>
          <p:nvPr>
            <p:ph type="body" sz="quarter" idx="10"/>
          </p:nvPr>
        </p:nvSpPr>
        <p:spPr/>
        <p:txBody>
          <a:bodyPr>
            <a:normAutofit/>
          </a:bodyPr>
          <a:lstStyle/>
          <a:p>
            <a:pPr>
              <a:lnSpc>
                <a:spcPct val="150000"/>
              </a:lnSpc>
            </a:pPr>
            <a:r>
              <a:rPr lang="en-US" sz="2400"/>
              <a:t>In research, great ideas are essential, but </a:t>
            </a:r>
            <a:r>
              <a:rPr lang="en-US" sz="2400" b="1"/>
              <a:t>funded ideas are transformative</a:t>
            </a:r>
            <a:r>
              <a:rPr lang="en-US" sz="2400"/>
              <a:t>.</a:t>
            </a:r>
          </a:p>
          <a:p>
            <a:pPr>
              <a:lnSpc>
                <a:spcPct val="150000"/>
              </a:lnSpc>
            </a:pPr>
            <a:r>
              <a:rPr lang="en-US" sz="2400"/>
              <a:t>Funding is the key that unlocks research </a:t>
            </a:r>
            <a:r>
              <a:rPr lang="en-US" sz="2400" b="1"/>
              <a:t>independence, leadership, and impact</a:t>
            </a:r>
            <a:r>
              <a:rPr lang="en-US" sz="2400"/>
              <a:t>.</a:t>
            </a:r>
          </a:p>
          <a:p>
            <a:pPr>
              <a:lnSpc>
                <a:spcPct val="150000"/>
              </a:lnSpc>
            </a:pPr>
            <a:r>
              <a:rPr lang="en-US" sz="2400"/>
              <a:t>The Opportunity - The NRF alone invested over </a:t>
            </a:r>
            <a:r>
              <a:rPr lang="en-US" sz="2400" b="1"/>
              <a:t>R1.1 billion</a:t>
            </a:r>
            <a:r>
              <a:rPr lang="en-US" sz="2400"/>
              <a:t> in research and innovation last year.</a:t>
            </a:r>
          </a:p>
          <a:p>
            <a:pPr>
              <a:lnSpc>
                <a:spcPct val="150000"/>
              </a:lnSpc>
            </a:pPr>
            <a:r>
              <a:rPr lang="en-US" sz="2400"/>
              <a:t>The Challenge - How do you persuade funders that your project is the one to back?</a:t>
            </a:r>
          </a:p>
          <a:p>
            <a:pPr>
              <a:lnSpc>
                <a:spcPct val="150000"/>
              </a:lnSpc>
            </a:pPr>
            <a:r>
              <a:rPr lang="en-US" sz="2400"/>
              <a:t>Today's Goal - To demystify the process and provide practical skills for writing winning proposals.</a:t>
            </a:r>
          </a:p>
          <a:p>
            <a:pPr>
              <a:lnSpc>
                <a:spcPct val="150000"/>
              </a:lnSpc>
            </a:pPr>
            <a:r>
              <a:rPr lang="en-US" sz="2400"/>
              <a:t>Our Aim - To help you turn your compelling research vision into a funded reality.</a:t>
            </a:r>
          </a:p>
          <a:p>
            <a:pPr>
              <a:lnSpc>
                <a:spcPct val="150000"/>
              </a:lnSpc>
            </a:pPr>
            <a:endParaRPr lang="en-GB" sz="2400"/>
          </a:p>
        </p:txBody>
      </p:sp>
    </p:spTree>
    <p:extLst>
      <p:ext uri="{BB962C8B-B14F-4D97-AF65-F5344CB8AC3E}">
        <p14:creationId xmlns:p14="http://schemas.microsoft.com/office/powerpoint/2010/main" val="147331444"/>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61803-942B-2C12-54B3-0255DF4C95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847697-3282-8FC5-F556-7F2CA716DF74}"/>
              </a:ext>
            </a:extLst>
          </p:cNvPr>
          <p:cNvSpPr>
            <a:spLocks noGrp="1"/>
          </p:cNvSpPr>
          <p:nvPr>
            <p:ph type="title"/>
          </p:nvPr>
        </p:nvSpPr>
        <p:spPr/>
        <p:txBody>
          <a:bodyPr>
            <a:normAutofit/>
          </a:bodyPr>
          <a:lstStyle/>
          <a:p>
            <a:r>
              <a:rPr lang="en-GB"/>
              <a:t>Agenda - From Blank Page to Winning Proposal</a:t>
            </a:r>
          </a:p>
        </p:txBody>
      </p:sp>
      <p:sp>
        <p:nvSpPr>
          <p:cNvPr id="3" name="Text Placeholder 2">
            <a:extLst>
              <a:ext uri="{FF2B5EF4-FFF2-40B4-BE49-F238E27FC236}">
                <a16:creationId xmlns:a16="http://schemas.microsoft.com/office/drawing/2014/main" id="{3E31533E-8692-7D56-960E-633EC36B5CC5}"/>
              </a:ext>
            </a:extLst>
          </p:cNvPr>
          <p:cNvSpPr>
            <a:spLocks noGrp="1"/>
          </p:cNvSpPr>
          <p:nvPr>
            <p:ph type="body" sz="quarter" idx="10"/>
          </p:nvPr>
        </p:nvSpPr>
        <p:spPr/>
        <p:txBody>
          <a:bodyPr>
            <a:normAutofit/>
          </a:bodyPr>
          <a:lstStyle/>
          <a:p>
            <a:pPr>
              <a:lnSpc>
                <a:spcPct val="150000"/>
              </a:lnSpc>
            </a:pPr>
            <a:r>
              <a:rPr lang="en-US" b="1"/>
              <a:t>Our Goal:</a:t>
            </a:r>
            <a:r>
              <a:rPr lang="en-US"/>
              <a:t> To master the art of writing a compelling research proposal that is clear, feasible, and directly aligned with a funder's priorities.</a:t>
            </a:r>
          </a:p>
          <a:p>
            <a:pPr>
              <a:lnSpc>
                <a:spcPct val="150000"/>
              </a:lnSpc>
            </a:pPr>
            <a:endParaRPr lang="en-US"/>
          </a:p>
          <a:p>
            <a:pPr>
              <a:lnSpc>
                <a:spcPct val="150000"/>
              </a:lnSpc>
            </a:pPr>
            <a:r>
              <a:rPr lang="en-US" b="1"/>
              <a:t>Part 1: The Anatomy of a Proposal:</a:t>
            </a:r>
            <a:r>
              <a:rPr lang="en-US"/>
              <a:t> A deep dive into the core sections, from the Abstract and Problem Statement to the Budget and Dissemination Plan.</a:t>
            </a:r>
          </a:p>
          <a:p>
            <a:pPr>
              <a:lnSpc>
                <a:spcPct val="150000"/>
              </a:lnSpc>
            </a:pPr>
            <a:endParaRPr lang="en-US"/>
          </a:p>
          <a:p>
            <a:pPr>
              <a:lnSpc>
                <a:spcPct val="150000"/>
              </a:lnSpc>
            </a:pPr>
            <a:r>
              <a:rPr lang="en-US" b="1"/>
              <a:t>Part 2: Strategic Writing:</a:t>
            </a:r>
            <a:r>
              <a:rPr lang="en-US"/>
              <a:t> We will cover the best practices and, crucially, the common pitfalls to avoid in each section of your proposal.</a:t>
            </a:r>
          </a:p>
          <a:p>
            <a:pPr>
              <a:lnSpc>
                <a:spcPct val="150000"/>
              </a:lnSpc>
            </a:pPr>
            <a:endParaRPr lang="en-US"/>
          </a:p>
          <a:p>
            <a:pPr>
              <a:lnSpc>
                <a:spcPct val="150000"/>
              </a:lnSpc>
            </a:pPr>
            <a:endParaRPr lang="en-GB"/>
          </a:p>
        </p:txBody>
      </p:sp>
    </p:spTree>
    <p:extLst>
      <p:ext uri="{BB962C8B-B14F-4D97-AF65-F5344CB8AC3E}">
        <p14:creationId xmlns:p14="http://schemas.microsoft.com/office/powerpoint/2010/main" val="3451972037"/>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2D3A7-A659-E14A-EBA9-849AFAB0E8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C2F451-F619-2395-33E8-B46F84BE0368}"/>
              </a:ext>
            </a:extLst>
          </p:cNvPr>
          <p:cNvSpPr>
            <a:spLocks noGrp="1"/>
          </p:cNvSpPr>
          <p:nvPr>
            <p:ph type="title"/>
          </p:nvPr>
        </p:nvSpPr>
        <p:spPr/>
        <p:txBody>
          <a:bodyPr/>
          <a:lstStyle/>
          <a:p>
            <a:r>
              <a:rPr lang="en-GB" b="1"/>
              <a:t>The Anatomy of a Winning Proposal: The Golden Rules of Grant Writing</a:t>
            </a:r>
          </a:p>
        </p:txBody>
      </p:sp>
      <p:sp>
        <p:nvSpPr>
          <p:cNvPr id="3" name="Text Placeholder 2">
            <a:extLst>
              <a:ext uri="{FF2B5EF4-FFF2-40B4-BE49-F238E27FC236}">
                <a16:creationId xmlns:a16="http://schemas.microsoft.com/office/drawing/2014/main" id="{71F8EC64-8ACC-E068-1433-105A2594C54A}"/>
              </a:ext>
            </a:extLst>
          </p:cNvPr>
          <p:cNvSpPr>
            <a:spLocks noGrp="1"/>
          </p:cNvSpPr>
          <p:nvPr>
            <p:ph type="body" sz="quarter" idx="10"/>
          </p:nvPr>
        </p:nvSpPr>
        <p:spPr>
          <a:xfrm>
            <a:off x="125413" y="665163"/>
            <a:ext cx="12003087" cy="5333855"/>
          </a:xfrm>
        </p:spPr>
        <p:txBody>
          <a:bodyPr>
            <a:normAutofit fontScale="85000" lnSpcReduction="20000"/>
          </a:bodyPr>
          <a:lstStyle/>
          <a:p>
            <a:pPr>
              <a:lnSpc>
                <a:spcPct val="150000"/>
              </a:lnSpc>
            </a:pPr>
            <a:r>
              <a:rPr lang="en-US" sz="2400"/>
              <a:t>The single most important rule: </a:t>
            </a:r>
            <a:r>
              <a:rPr lang="en-US" sz="2400" b="1"/>
              <a:t>Answer the question the funder is asking.</a:t>
            </a:r>
            <a:endParaRPr lang="en-US" sz="2400"/>
          </a:p>
          <a:p>
            <a:pPr>
              <a:lnSpc>
                <a:spcPct val="150000"/>
              </a:lnSpc>
            </a:pPr>
            <a:r>
              <a:rPr lang="en-US" sz="2400"/>
              <a:t>Think of the Call for Proposals as your </a:t>
            </a:r>
            <a:r>
              <a:rPr lang="en-US" sz="2400" b="1"/>
              <a:t>exam paper</a:t>
            </a:r>
            <a:r>
              <a:rPr lang="en-US" sz="2400"/>
              <a:t>, </a:t>
            </a:r>
            <a:r>
              <a:rPr lang="en-US" sz="2400" i="1" u="sng"/>
              <a:t>not just a suggestion box for your ideas</a:t>
            </a:r>
            <a:r>
              <a:rPr lang="en-US" sz="2400"/>
              <a:t>.</a:t>
            </a:r>
          </a:p>
          <a:p>
            <a:pPr>
              <a:lnSpc>
                <a:spcPct val="150000"/>
              </a:lnSpc>
            </a:pPr>
            <a:r>
              <a:rPr lang="en-US" sz="2400"/>
              <a:t>Every call is designed to meet the funder's specific strategic goals, priorities, and mission.</a:t>
            </a:r>
          </a:p>
          <a:p>
            <a:pPr>
              <a:lnSpc>
                <a:spcPct val="150000"/>
              </a:lnSpc>
            </a:pPr>
            <a:r>
              <a:rPr lang="en-US" sz="2400"/>
              <a:t>The most common mistake is writing the proposal </a:t>
            </a:r>
            <a:r>
              <a:rPr lang="en-US" sz="2400" b="1" u="sng"/>
              <a:t>you want to write</a:t>
            </a:r>
            <a:r>
              <a:rPr lang="en-US" sz="2400"/>
              <a:t>, instead of the </a:t>
            </a:r>
            <a:r>
              <a:rPr lang="en-US" sz="2400" b="1" u="sng"/>
              <a:t>one the funder has asked for</a:t>
            </a:r>
            <a:r>
              <a:rPr lang="en-US" sz="2400"/>
              <a:t>.</a:t>
            </a:r>
          </a:p>
          <a:p>
            <a:pPr>
              <a:lnSpc>
                <a:spcPct val="150000"/>
              </a:lnSpc>
            </a:pPr>
            <a:r>
              <a:rPr lang="en-US" sz="2400"/>
              <a:t>Your proposal must explicitly mirror the call’s </a:t>
            </a:r>
            <a:r>
              <a:rPr lang="en-US" sz="2400" b="1"/>
              <a:t>language, structure, and evaluation criteria</a:t>
            </a:r>
            <a:r>
              <a:rPr lang="en-US" sz="2400"/>
              <a:t>.</a:t>
            </a:r>
          </a:p>
          <a:p>
            <a:pPr>
              <a:lnSpc>
                <a:spcPct val="150000"/>
              </a:lnSpc>
            </a:pPr>
            <a:r>
              <a:rPr lang="en-US" sz="2400"/>
              <a:t>Perfect alignment makes your proposal easy for reviewers to understand, score highly, and ultimately, to fund.</a:t>
            </a:r>
          </a:p>
          <a:p>
            <a:pPr>
              <a:lnSpc>
                <a:spcPct val="150000"/>
              </a:lnSpc>
            </a:pPr>
            <a:r>
              <a:rPr lang="en-US" sz="2400" b="1">
                <a:solidFill>
                  <a:srgbClr val="FF0000"/>
                </a:solidFill>
              </a:rPr>
              <a:t>What is the key difference between a traditional academic proposal and a funding proposal? </a:t>
            </a:r>
          </a:p>
          <a:p>
            <a:pPr>
              <a:lnSpc>
                <a:spcPct val="150000"/>
              </a:lnSpc>
            </a:pPr>
            <a:r>
              <a:rPr lang="en-US" sz="2400" b="1">
                <a:solidFill>
                  <a:srgbClr val="FF0000"/>
                </a:solidFill>
              </a:rPr>
              <a:t>Research funding proposals tend to be more stringent and require a higher degree of specificity than academic proposals.</a:t>
            </a:r>
          </a:p>
          <a:p>
            <a:pPr>
              <a:lnSpc>
                <a:spcPct val="150000"/>
              </a:lnSpc>
            </a:pPr>
            <a:r>
              <a:rPr lang="en-US" sz="2400" b="1">
                <a:solidFill>
                  <a:srgbClr val="FF0000"/>
                </a:solidFill>
              </a:rPr>
              <a:t>Why is specificity important in a funding proposal?</a:t>
            </a:r>
            <a:endParaRPr lang="en-GB" sz="2400" b="1">
              <a:solidFill>
                <a:srgbClr val="FF0000"/>
              </a:solidFill>
            </a:endParaRPr>
          </a:p>
        </p:txBody>
      </p:sp>
    </p:spTree>
    <p:extLst>
      <p:ext uri="{BB962C8B-B14F-4D97-AF65-F5344CB8AC3E}">
        <p14:creationId xmlns:p14="http://schemas.microsoft.com/office/powerpoint/2010/main" val="3860119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59C81-C65B-6359-F66E-AF70517A67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695595-6C35-AC87-D720-067913CDF256}"/>
              </a:ext>
            </a:extLst>
          </p:cNvPr>
          <p:cNvSpPr>
            <a:spLocks noGrp="1"/>
          </p:cNvSpPr>
          <p:nvPr>
            <p:ph type="title"/>
          </p:nvPr>
        </p:nvSpPr>
        <p:spPr/>
        <p:txBody>
          <a:bodyPr>
            <a:normAutofit/>
          </a:bodyPr>
          <a:lstStyle/>
          <a:p>
            <a:r>
              <a:rPr lang="en-GB" sz="2100" b="1"/>
              <a:t>The Anatomy of a Winning Proposal: The </a:t>
            </a:r>
            <a:r>
              <a:rPr lang="en-GB" sz="2100" b="1" u="sng"/>
              <a:t>ABSTRACT</a:t>
            </a:r>
            <a:r>
              <a:rPr lang="en-GB" sz="2100" b="1"/>
              <a:t>: Your Project's First Impression</a:t>
            </a:r>
          </a:p>
        </p:txBody>
      </p:sp>
      <p:sp>
        <p:nvSpPr>
          <p:cNvPr id="3" name="Text Placeholder 2">
            <a:extLst>
              <a:ext uri="{FF2B5EF4-FFF2-40B4-BE49-F238E27FC236}">
                <a16:creationId xmlns:a16="http://schemas.microsoft.com/office/drawing/2014/main" id="{00F35EA4-4DC8-63D9-3B4C-8A952A3DA02B}"/>
              </a:ext>
            </a:extLst>
          </p:cNvPr>
          <p:cNvSpPr>
            <a:spLocks noGrp="1"/>
          </p:cNvSpPr>
          <p:nvPr>
            <p:ph type="body" sz="quarter" idx="10"/>
          </p:nvPr>
        </p:nvSpPr>
        <p:spPr/>
        <p:txBody>
          <a:bodyPr>
            <a:normAutofit fontScale="85000" lnSpcReduction="20000"/>
          </a:bodyPr>
          <a:lstStyle/>
          <a:p>
            <a:pPr>
              <a:lnSpc>
                <a:spcPct val="150000"/>
              </a:lnSpc>
            </a:pPr>
            <a:r>
              <a:rPr lang="en-US" b="1"/>
              <a:t>What It Is:</a:t>
            </a:r>
          </a:p>
          <a:p>
            <a:pPr>
              <a:lnSpc>
                <a:spcPct val="150000"/>
              </a:lnSpc>
            </a:pPr>
            <a:r>
              <a:rPr lang="en-US"/>
              <a:t>A powerful, self-contained summary of your entire project, typically 250-300 words. </a:t>
            </a:r>
          </a:p>
          <a:p>
            <a:pPr>
              <a:lnSpc>
                <a:spcPct val="150000"/>
              </a:lnSpc>
            </a:pPr>
            <a:r>
              <a:rPr lang="en-US"/>
              <a:t>It is often the first, and sometimes the </a:t>
            </a:r>
            <a:r>
              <a:rPr lang="en-US" b="1" u="sng"/>
              <a:t>ONLY</a:t>
            </a:r>
            <a:r>
              <a:rPr lang="en-US"/>
              <a:t>, section a reviewer reads in detail. </a:t>
            </a:r>
          </a:p>
          <a:p>
            <a:pPr>
              <a:lnSpc>
                <a:spcPct val="150000"/>
              </a:lnSpc>
            </a:pPr>
            <a:r>
              <a:rPr lang="en-US"/>
              <a:t>Its job is to grab their attention and communicate the entire value of your project concisely. It must encapsulate four key elements:</a:t>
            </a:r>
          </a:p>
          <a:p>
            <a:pPr lvl="1">
              <a:lnSpc>
                <a:spcPct val="150000"/>
              </a:lnSpc>
            </a:pPr>
            <a:r>
              <a:rPr lang="en-US"/>
              <a:t>The research </a:t>
            </a:r>
            <a:r>
              <a:rPr lang="en-US" b="1"/>
              <a:t>PROBLEM</a:t>
            </a:r>
            <a:r>
              <a:rPr lang="en-US"/>
              <a:t> or gap.</a:t>
            </a:r>
          </a:p>
          <a:p>
            <a:pPr lvl="1">
              <a:lnSpc>
                <a:spcPct val="150000"/>
              </a:lnSpc>
            </a:pPr>
            <a:r>
              <a:rPr lang="en-US"/>
              <a:t>The main </a:t>
            </a:r>
            <a:r>
              <a:rPr lang="en-US" b="1"/>
              <a:t>OBJECTIVE</a:t>
            </a:r>
            <a:r>
              <a:rPr lang="en-US"/>
              <a:t> or research question.</a:t>
            </a:r>
          </a:p>
          <a:p>
            <a:pPr lvl="1">
              <a:lnSpc>
                <a:spcPct val="150000"/>
              </a:lnSpc>
            </a:pPr>
            <a:r>
              <a:rPr lang="en-US"/>
              <a:t>The </a:t>
            </a:r>
            <a:r>
              <a:rPr lang="en-US" b="1"/>
              <a:t>METHODOLOGY</a:t>
            </a:r>
            <a:r>
              <a:rPr lang="en-US"/>
              <a:t> you will use.</a:t>
            </a:r>
          </a:p>
          <a:p>
            <a:pPr lvl="1">
              <a:lnSpc>
                <a:spcPct val="150000"/>
              </a:lnSpc>
            </a:pPr>
            <a:r>
              <a:rPr lang="en-US"/>
              <a:t>The anticipated </a:t>
            </a:r>
            <a:r>
              <a:rPr lang="en-US" b="1"/>
              <a:t>SIGNIFICANCE</a:t>
            </a:r>
            <a:r>
              <a:rPr lang="en-US"/>
              <a:t> and </a:t>
            </a:r>
            <a:r>
              <a:rPr lang="en-US" b="1"/>
              <a:t>IMPACT</a:t>
            </a:r>
            <a:r>
              <a:rPr lang="en-US"/>
              <a:t>.</a:t>
            </a:r>
          </a:p>
          <a:p>
            <a:pPr>
              <a:lnSpc>
                <a:spcPct val="150000"/>
              </a:lnSpc>
            </a:pPr>
            <a:r>
              <a:rPr lang="en-US" b="1"/>
              <a:t>Best Practices:</a:t>
            </a:r>
            <a:endParaRPr lang="en-US"/>
          </a:p>
          <a:p>
            <a:pPr lvl="1">
              <a:lnSpc>
                <a:spcPct val="150000"/>
              </a:lnSpc>
            </a:pPr>
            <a:r>
              <a:rPr lang="en-US"/>
              <a:t>Be Specific &amp; Confident - Use clear, declarative language. Instead of </a:t>
            </a:r>
            <a:r>
              <a:rPr lang="en-US" i="1"/>
              <a:t>"I hope to look into..."</a:t>
            </a:r>
            <a:r>
              <a:rPr lang="en-US"/>
              <a:t>, write </a:t>
            </a:r>
            <a:r>
              <a:rPr lang="en-US" i="1"/>
              <a:t>"This study will determine..."</a:t>
            </a:r>
            <a:r>
              <a:rPr lang="en-US"/>
              <a:t>.</a:t>
            </a:r>
          </a:p>
          <a:p>
            <a:pPr lvl="1">
              <a:lnSpc>
                <a:spcPct val="150000"/>
              </a:lnSpc>
            </a:pPr>
            <a:r>
              <a:rPr lang="en-US"/>
              <a:t>Stay Jargon-Free - Write for an intelligent,</a:t>
            </a:r>
            <a:r>
              <a:rPr lang="en-US" b="1" u="sng"/>
              <a:t> NON-SPECIALIST REVIEWER</a:t>
            </a:r>
            <a:r>
              <a:rPr lang="en-US"/>
              <a:t>. Avoid acronyms or overly technical terms that would require a deep dive into your specific field.</a:t>
            </a:r>
          </a:p>
          <a:p>
            <a:pPr lvl="1">
              <a:lnSpc>
                <a:spcPct val="150000"/>
              </a:lnSpc>
            </a:pPr>
            <a:r>
              <a:rPr lang="en-US"/>
              <a:t>Mirror the Proposal - The abstract must be a perfect miniature of your full proposal. Every key component you mention in the abstract must be explained in detail later.</a:t>
            </a:r>
          </a:p>
          <a:p>
            <a:pPr>
              <a:lnSpc>
                <a:spcPct val="150000"/>
              </a:lnSpc>
            </a:pPr>
            <a:endParaRPr lang="en-GB"/>
          </a:p>
        </p:txBody>
      </p:sp>
    </p:spTree>
    <p:extLst>
      <p:ext uri="{BB962C8B-B14F-4D97-AF65-F5344CB8AC3E}">
        <p14:creationId xmlns:p14="http://schemas.microsoft.com/office/powerpoint/2010/main" val="3568471833"/>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7EE17-2413-1FAC-6F00-7418B6B807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1134F8-9B71-7940-BB4C-B9781B6D31B0}"/>
              </a:ext>
            </a:extLst>
          </p:cNvPr>
          <p:cNvSpPr>
            <a:spLocks noGrp="1"/>
          </p:cNvSpPr>
          <p:nvPr>
            <p:ph type="title"/>
          </p:nvPr>
        </p:nvSpPr>
        <p:spPr/>
        <p:txBody>
          <a:bodyPr/>
          <a:lstStyle/>
          <a:p>
            <a:r>
              <a:rPr lang="en-GB"/>
              <a:t>The Anatomy of a Winning Proposal: Abstract - Avoiding Common Pitfalls</a:t>
            </a:r>
          </a:p>
        </p:txBody>
      </p:sp>
      <p:sp>
        <p:nvSpPr>
          <p:cNvPr id="3" name="Text Placeholder 2">
            <a:extLst>
              <a:ext uri="{FF2B5EF4-FFF2-40B4-BE49-F238E27FC236}">
                <a16:creationId xmlns:a16="http://schemas.microsoft.com/office/drawing/2014/main" id="{A162B98D-4BD0-372D-FB02-AE6A143FBA36}"/>
              </a:ext>
            </a:extLst>
          </p:cNvPr>
          <p:cNvSpPr>
            <a:spLocks noGrp="1"/>
          </p:cNvSpPr>
          <p:nvPr>
            <p:ph type="body" sz="quarter" idx="10"/>
          </p:nvPr>
        </p:nvSpPr>
        <p:spPr/>
        <p:txBody>
          <a:bodyPr>
            <a:normAutofit fontScale="77500" lnSpcReduction="20000"/>
          </a:bodyPr>
          <a:lstStyle/>
          <a:p>
            <a:pPr>
              <a:lnSpc>
                <a:spcPct val="150000"/>
              </a:lnSpc>
            </a:pPr>
            <a:r>
              <a:rPr lang="en-US" b="1"/>
              <a:t>Common Pitfall 1: Vagueness &amp; Grandiosity</a:t>
            </a:r>
          </a:p>
          <a:p>
            <a:pPr>
              <a:lnSpc>
                <a:spcPct val="150000"/>
              </a:lnSpc>
              <a:buFont typeface="Courier New" panose="02070309020205020404" pitchFamily="49" charset="0"/>
              <a:buChar char="o"/>
            </a:pPr>
            <a:r>
              <a:rPr lang="en-US"/>
              <a:t>This is the most frequent mistake made by early-career researchers. The abstract makes big promises with no specific details, using buzzwords instead of substance. This confuses reviewers and undermines your credibility.</a:t>
            </a:r>
          </a:p>
          <a:p>
            <a:pPr>
              <a:lnSpc>
                <a:spcPct val="150000"/>
              </a:lnSpc>
              <a:buFont typeface="Courier New" panose="02070309020205020404" pitchFamily="49" charset="0"/>
              <a:buChar char="o"/>
            </a:pPr>
            <a:r>
              <a:rPr lang="en-US" i="1"/>
              <a:t>Weak Example:</a:t>
            </a:r>
          </a:p>
          <a:p>
            <a:pPr lvl="1">
              <a:lnSpc>
                <a:spcPct val="150000"/>
              </a:lnSpc>
              <a:buFont typeface="Courier New" panose="02070309020205020404" pitchFamily="49" charset="0"/>
              <a:buChar char="o"/>
            </a:pPr>
            <a:r>
              <a:rPr lang="en-US" b="1" i="1">
                <a:solidFill>
                  <a:srgbClr val="FF0000"/>
                </a:solidFill>
              </a:rPr>
              <a:t>"This research will investigate the economic challenges facing entrepreneurs in South Africa. It will </a:t>
            </a:r>
            <a:r>
              <a:rPr lang="en-US" b="1" i="1" err="1">
                <a:solidFill>
                  <a:srgbClr val="FF0000"/>
                </a:solidFill>
              </a:rPr>
              <a:t>utilise</a:t>
            </a:r>
            <a:r>
              <a:rPr lang="en-US" b="1" i="1">
                <a:solidFill>
                  <a:srgbClr val="FF0000"/>
                </a:solidFill>
              </a:rPr>
              <a:t> innovative, mixed-methodologies to create a paradigm shift in understanding the informal sector and will provide groundbreaking solutions for poverty."</a:t>
            </a:r>
          </a:p>
          <a:p>
            <a:pPr>
              <a:lnSpc>
                <a:spcPct val="150000"/>
              </a:lnSpc>
              <a:buFont typeface="Courier New" panose="02070309020205020404" pitchFamily="49" charset="0"/>
              <a:buChar char="o"/>
            </a:pPr>
            <a:r>
              <a:rPr lang="en-US" b="1"/>
              <a:t>Why it's weak:</a:t>
            </a:r>
            <a:r>
              <a:rPr lang="en-US"/>
              <a:t> Which challenges? Which entrepreneurs? What specific methods? What paradigm? It is all promise and no concrete plan.</a:t>
            </a:r>
          </a:p>
          <a:p>
            <a:pPr>
              <a:lnSpc>
                <a:spcPct val="150000"/>
              </a:lnSpc>
            </a:pPr>
            <a:r>
              <a:rPr lang="en-US" b="1"/>
              <a:t>Common Pitfall 2: Mismatch &amp; Missing Funder Requirements</a:t>
            </a:r>
          </a:p>
          <a:p>
            <a:pPr>
              <a:lnSpc>
                <a:spcPct val="150000"/>
              </a:lnSpc>
            </a:pPr>
            <a:r>
              <a:rPr lang="en-US"/>
              <a:t>The abstract introduces ideas not found in the main proposal, or it omits key components required by the funder. This signals carelessness.</a:t>
            </a:r>
          </a:p>
          <a:p>
            <a:pPr>
              <a:lnSpc>
                <a:spcPct val="150000"/>
              </a:lnSpc>
            </a:pPr>
            <a:r>
              <a:rPr lang="en-US" b="1"/>
              <a:t>Practical Tip:</a:t>
            </a:r>
            <a:r>
              <a:rPr lang="en-US"/>
              <a:t> Always check the funder's guidelines. </a:t>
            </a:r>
          </a:p>
          <a:p>
            <a:pPr>
              <a:lnSpc>
                <a:spcPct val="150000"/>
              </a:lnSpc>
            </a:pPr>
            <a:r>
              <a:rPr lang="en-US"/>
              <a:t>The U.S. National Science Foundation requires separate statements on "Intellectual Merit" and "Broader Impacts" </a:t>
            </a:r>
            <a:r>
              <a:rPr lang="en-US" i="1"/>
              <a:t>within the abstract</a:t>
            </a:r>
            <a:r>
              <a:rPr lang="en-US"/>
              <a:t>. </a:t>
            </a:r>
          </a:p>
          <a:p>
            <a:pPr>
              <a:lnSpc>
                <a:spcPct val="150000"/>
              </a:lnSpc>
            </a:pPr>
            <a:r>
              <a:rPr lang="en-US"/>
              <a:t>The South African NRF will look for alignment with national priorities or evidence of human capacity development (student training). Ignoring these is a fatal flaw.</a:t>
            </a:r>
          </a:p>
          <a:p>
            <a:pPr>
              <a:lnSpc>
                <a:spcPct val="150000"/>
              </a:lnSpc>
            </a:pPr>
            <a:endParaRPr lang="en-GB" sz="2400"/>
          </a:p>
        </p:txBody>
      </p:sp>
    </p:spTree>
    <p:extLst>
      <p:ext uri="{BB962C8B-B14F-4D97-AF65-F5344CB8AC3E}">
        <p14:creationId xmlns:p14="http://schemas.microsoft.com/office/powerpoint/2010/main" val="2658785871"/>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2589349" y="43543"/>
            <a:ext cx="9631680" cy="6144768"/>
          </a:xfrm>
          <a:prstGeom prst="rect">
            <a:avLst/>
          </a:prstGeom>
          <a:solidFill>
            <a:srgbClr val="222B56"/>
          </a:solidFill>
          <a:ln/>
        </p:spPr>
        <p:txBody>
          <a:bodyPr/>
          <a:lstStyle/>
          <a:p>
            <a:pPr defTabSz="457200"/>
            <a:endParaRPr lang="en-ZA">
              <a:solidFill>
                <a:prstClr val="black"/>
              </a:solidFill>
              <a:latin typeface="Aptos" panose="02110004020202020204"/>
            </a:endParaRPr>
          </a:p>
        </p:txBody>
      </p:sp>
      <p:sp>
        <p:nvSpPr>
          <p:cNvPr id="3" name="Shape 1"/>
          <p:cNvSpPr/>
          <p:nvPr/>
        </p:nvSpPr>
        <p:spPr>
          <a:xfrm>
            <a:off x="0" y="14110"/>
            <a:ext cx="2560320" cy="6144768"/>
          </a:xfrm>
          <a:prstGeom prst="rect">
            <a:avLst/>
          </a:prstGeom>
          <a:solidFill>
            <a:srgbClr val="D69610"/>
          </a:solidFill>
          <a:ln/>
        </p:spPr>
        <p:txBody>
          <a:bodyPr/>
          <a:lstStyle/>
          <a:p>
            <a:pPr defTabSz="457200"/>
            <a:endParaRPr lang="en-ZA">
              <a:solidFill>
                <a:prstClr val="black"/>
              </a:solidFill>
              <a:latin typeface="Aptos" panose="02110004020202020204"/>
            </a:endParaRPr>
          </a:p>
        </p:txBody>
      </p:sp>
      <p:sp>
        <p:nvSpPr>
          <p:cNvPr id="4" name="Shape 2"/>
          <p:cNvSpPr/>
          <p:nvPr/>
        </p:nvSpPr>
        <p:spPr>
          <a:xfrm>
            <a:off x="0" y="1591056"/>
            <a:ext cx="2560320" cy="2724912"/>
          </a:xfrm>
          <a:prstGeom prst="rect">
            <a:avLst/>
          </a:prstGeom>
          <a:solidFill>
            <a:srgbClr val="FFFFFF"/>
          </a:solidFill>
          <a:ln/>
        </p:spPr>
        <p:txBody>
          <a:bodyPr/>
          <a:lstStyle/>
          <a:p>
            <a:pPr defTabSz="457200"/>
            <a:endParaRPr lang="en-ZA">
              <a:solidFill>
                <a:prstClr val="black"/>
              </a:solidFill>
              <a:latin typeface="Aptos" panose="02110004020202020204"/>
            </a:endParaRPr>
          </a:p>
        </p:txBody>
      </p:sp>
      <p:sp>
        <p:nvSpPr>
          <p:cNvPr id="5" name="Text 3"/>
          <p:cNvSpPr/>
          <p:nvPr/>
        </p:nvSpPr>
        <p:spPr>
          <a:xfrm>
            <a:off x="137160" y="201168"/>
            <a:ext cx="2286000" cy="1280160"/>
          </a:xfrm>
          <a:prstGeom prst="rect">
            <a:avLst/>
          </a:prstGeom>
          <a:noFill/>
          <a:ln/>
        </p:spPr>
        <p:txBody>
          <a:bodyPr wrap="square" lIns="0" tIns="0" rIns="0" bIns="0" rtlCol="0" anchor="ctr"/>
          <a:lstStyle/>
          <a:p>
            <a:pPr algn="ctr" defTabSz="457200">
              <a:lnSpc>
                <a:spcPct val="102000"/>
              </a:lnSpc>
            </a:pPr>
            <a:r>
              <a:rPr lang="en-US" b="1">
                <a:solidFill>
                  <a:srgbClr val="FFFFFF"/>
                </a:solidFill>
                <a:latin typeface="Poppins" pitchFamily="34" charset="0"/>
                <a:ea typeface="Poppins" pitchFamily="34" charset="-122"/>
                <a:cs typeface="Poppins" pitchFamily="34" charset="-120"/>
              </a:rPr>
              <a:t>7th Annual Emerging African Researcher Training Academy 2026</a:t>
            </a:r>
            <a:endParaRPr lang="en-US">
              <a:solidFill>
                <a:prstClr val="black"/>
              </a:solidFill>
              <a:latin typeface="Aptos" panose="02110004020202020204"/>
            </a:endParaRPr>
          </a:p>
        </p:txBody>
      </p:sp>
      <p:pic>
        <p:nvPicPr>
          <p:cNvPr id="6" name="Image 0" descr="/home/claude/assets/academy_logo.png"/>
          <p:cNvPicPr>
            <a:picLocks noChangeAspect="1"/>
          </p:cNvPicPr>
          <p:nvPr/>
        </p:nvPicPr>
        <p:blipFill>
          <a:blip r:embed="rId3"/>
          <a:stretch>
            <a:fillRect/>
          </a:stretch>
        </p:blipFill>
        <p:spPr>
          <a:xfrm>
            <a:off x="356616" y="1733619"/>
            <a:ext cx="1847088" cy="2203704"/>
          </a:xfrm>
          <a:prstGeom prst="rect">
            <a:avLst/>
          </a:prstGeom>
        </p:spPr>
      </p:pic>
      <p:sp>
        <p:nvSpPr>
          <p:cNvPr id="7" name="Text 4"/>
          <p:cNvSpPr/>
          <p:nvPr/>
        </p:nvSpPr>
        <p:spPr>
          <a:xfrm>
            <a:off x="192024" y="4447309"/>
            <a:ext cx="2231136" cy="1664208"/>
          </a:xfrm>
          <a:prstGeom prst="rect">
            <a:avLst/>
          </a:prstGeom>
          <a:noFill/>
          <a:ln/>
        </p:spPr>
        <p:txBody>
          <a:bodyPr wrap="square" lIns="0" tIns="0" rIns="0" bIns="0" rtlCol="0" anchor="ctr"/>
          <a:lstStyle/>
          <a:p>
            <a:pPr algn="ctr" defTabSz="457200">
              <a:lnSpc>
                <a:spcPct val="105000"/>
              </a:lnSpc>
            </a:pPr>
            <a:r>
              <a:rPr lang="en-US" sz="1500" i="1">
                <a:solidFill>
                  <a:srgbClr val="FFFFFF"/>
                </a:solidFill>
                <a:latin typeface="Poppins" pitchFamily="34" charset="0"/>
                <a:ea typeface="Poppins" pitchFamily="34" charset="-122"/>
                <a:cs typeface="Poppins" pitchFamily="34" charset="-120"/>
              </a:rPr>
              <a:t>African Research Voices in the Age of Artificial Intelligence</a:t>
            </a:r>
            <a:endParaRPr lang="en-US" sz="1500">
              <a:solidFill>
                <a:prstClr val="black"/>
              </a:solidFill>
              <a:latin typeface="Aptos" panose="02110004020202020204"/>
            </a:endParaRPr>
          </a:p>
        </p:txBody>
      </p:sp>
      <p:sp>
        <p:nvSpPr>
          <p:cNvPr id="8" name="Text 5"/>
          <p:cNvSpPr/>
          <p:nvPr/>
        </p:nvSpPr>
        <p:spPr>
          <a:xfrm>
            <a:off x="3273552" y="201749"/>
            <a:ext cx="6126480" cy="731520"/>
          </a:xfrm>
          <a:prstGeom prst="rect">
            <a:avLst/>
          </a:prstGeom>
          <a:noFill/>
          <a:ln/>
        </p:spPr>
        <p:txBody>
          <a:bodyPr wrap="square" lIns="0" tIns="0" rIns="0" bIns="0" rtlCol="0" anchor="ctr"/>
          <a:lstStyle/>
          <a:p>
            <a:pPr defTabSz="457200"/>
            <a:r>
              <a:rPr lang="en-US" sz="3000" b="1">
                <a:solidFill>
                  <a:srgbClr val="FFFFFF"/>
                </a:solidFill>
                <a:latin typeface="Poppins" pitchFamily="34" charset="0"/>
                <a:ea typeface="Poppins" pitchFamily="34" charset="-122"/>
                <a:cs typeface="Poppins" pitchFamily="34" charset="-120"/>
              </a:rPr>
              <a:t>Interactive exercise</a:t>
            </a:r>
            <a:endParaRPr lang="en-US" sz="3000">
              <a:solidFill>
                <a:prstClr val="black"/>
              </a:solidFill>
              <a:latin typeface="Aptos" panose="02110004020202020204"/>
            </a:endParaRPr>
          </a:p>
        </p:txBody>
      </p:sp>
      <p:sp>
        <p:nvSpPr>
          <p:cNvPr id="9" name="Text 6"/>
          <p:cNvSpPr/>
          <p:nvPr/>
        </p:nvSpPr>
        <p:spPr>
          <a:xfrm>
            <a:off x="3273842" y="1169851"/>
            <a:ext cx="6016752" cy="4937760"/>
          </a:xfrm>
          <a:prstGeom prst="rect">
            <a:avLst/>
          </a:prstGeom>
          <a:noFill/>
          <a:ln/>
        </p:spPr>
        <p:txBody>
          <a:bodyPr wrap="square" lIns="0" tIns="0" rIns="0" bIns="0" rtlCol="0" anchor="t"/>
          <a:lstStyle/>
          <a:p>
            <a:pPr defTabSz="457200">
              <a:lnSpc>
                <a:spcPct val="103000"/>
              </a:lnSpc>
              <a:spcAft>
                <a:spcPts val="200"/>
              </a:spcAft>
            </a:pPr>
            <a:r>
              <a:rPr lang="en-US" b="1">
                <a:solidFill>
                  <a:srgbClr val="FFFFFF"/>
                </a:solidFill>
                <a:latin typeface="Poppins" pitchFamily="34" charset="0"/>
                <a:ea typeface="Poppins" pitchFamily="34" charset="-122"/>
                <a:cs typeface="Poppins" pitchFamily="34" charset="-120"/>
              </a:rPr>
              <a:t>Let's hear from you!</a:t>
            </a:r>
            <a:endParaRPr lang="en-US">
              <a:solidFill>
                <a:prstClr val="black"/>
              </a:solidFill>
              <a:latin typeface="Aptos" panose="02110004020202020204"/>
            </a:endParaRPr>
          </a:p>
          <a:p>
            <a:pPr defTabSz="457200">
              <a:lnSpc>
                <a:spcPct val="103000"/>
              </a:lnSpc>
              <a:spcAft>
                <a:spcPts val="1400"/>
              </a:spcAft>
            </a:pPr>
            <a:r>
              <a:rPr lang="en-US">
                <a:solidFill>
                  <a:srgbClr val="FFFFFF"/>
                </a:solidFill>
                <a:latin typeface="Poppins" pitchFamily="34" charset="0"/>
                <a:ea typeface="Poppins" pitchFamily="34" charset="-122"/>
                <a:cs typeface="Poppins" pitchFamily="34" charset="-120"/>
              </a:rPr>
              <a:t>Use your phone or laptop to participate.</a:t>
            </a:r>
          </a:p>
          <a:p>
            <a:pPr defTabSz="457200">
              <a:lnSpc>
                <a:spcPct val="103000"/>
              </a:lnSpc>
              <a:spcAft>
                <a:spcPts val="800"/>
              </a:spcAft>
            </a:pPr>
            <a:endParaRPr lang="en-US" b="1">
              <a:solidFill>
                <a:srgbClr val="FFFFFF"/>
              </a:solidFill>
              <a:latin typeface="Poppins" pitchFamily="34" charset="0"/>
              <a:ea typeface="Poppins" pitchFamily="34" charset="-122"/>
              <a:cs typeface="Poppins" pitchFamily="34" charset="-120"/>
            </a:endParaRPr>
          </a:p>
          <a:p>
            <a:pPr defTabSz="457200">
              <a:lnSpc>
                <a:spcPct val="103000"/>
              </a:lnSpc>
              <a:spcAft>
                <a:spcPts val="800"/>
              </a:spcAft>
            </a:pPr>
            <a:r>
              <a:rPr lang="en-US" b="1">
                <a:solidFill>
                  <a:srgbClr val="FFFFFF"/>
                </a:solidFill>
                <a:latin typeface="Poppins" pitchFamily="34" charset="0"/>
                <a:ea typeface="Poppins" pitchFamily="34" charset="-122"/>
                <a:cs typeface="Poppins" pitchFamily="34" charset="-120"/>
              </a:rPr>
              <a:t>Please answer:</a:t>
            </a:r>
            <a:endParaRPr lang="en-US">
              <a:solidFill>
                <a:prstClr val="black"/>
              </a:solidFill>
              <a:latin typeface="Aptos" panose="02110004020202020204"/>
            </a:endParaRPr>
          </a:p>
          <a:p>
            <a:pPr defTabSz="457200">
              <a:lnSpc>
                <a:spcPct val="103000"/>
              </a:lnSpc>
              <a:spcAft>
                <a:spcPts val="800"/>
              </a:spcAft>
            </a:pPr>
            <a:r>
              <a:rPr lang="en-US" b="1">
                <a:solidFill>
                  <a:srgbClr val="D69610"/>
                </a:solidFill>
                <a:latin typeface="Poppins" pitchFamily="34" charset="0"/>
                <a:ea typeface="Poppins" pitchFamily="34" charset="-122"/>
                <a:cs typeface="Poppins" pitchFamily="34" charset="-120"/>
              </a:rPr>
              <a:t>1.  How would you rate your experience in grant writing?</a:t>
            </a:r>
            <a:endParaRPr lang="en-US">
              <a:solidFill>
                <a:prstClr val="black"/>
              </a:solidFill>
              <a:latin typeface="Aptos" panose="02110004020202020204"/>
            </a:endParaRPr>
          </a:p>
          <a:p>
            <a:pPr defTabSz="457200">
              <a:lnSpc>
                <a:spcPct val="103000"/>
              </a:lnSpc>
              <a:spcAft>
                <a:spcPts val="1600"/>
              </a:spcAft>
            </a:pPr>
            <a:r>
              <a:rPr lang="en-US" b="1">
                <a:solidFill>
                  <a:srgbClr val="D69610"/>
                </a:solidFill>
                <a:latin typeface="Poppins" pitchFamily="34" charset="0"/>
                <a:ea typeface="Poppins" pitchFamily="34" charset="-122"/>
                <a:cs typeface="Poppins" pitchFamily="34" charset="-120"/>
              </a:rPr>
              <a:t>2.  What challenges, if any, have you experienced in securing research grants?</a:t>
            </a:r>
            <a:endParaRPr lang="en-US">
              <a:solidFill>
                <a:prstClr val="black"/>
              </a:solidFill>
              <a:latin typeface="Aptos" panose="02110004020202020204"/>
            </a:endParaRPr>
          </a:p>
          <a:p>
            <a:pPr defTabSz="457200">
              <a:lnSpc>
                <a:spcPct val="103000"/>
              </a:lnSpc>
              <a:spcAft>
                <a:spcPts val="1400"/>
              </a:spcAft>
            </a:pPr>
            <a:endParaRPr lang="en-US">
              <a:solidFill>
                <a:prstClr val="black"/>
              </a:solidFill>
              <a:latin typeface="Aptos" panose="02110004020202020204"/>
            </a:endParaRPr>
          </a:p>
          <a:p>
            <a:pPr defTabSz="457200">
              <a:lnSpc>
                <a:spcPct val="103000"/>
              </a:lnSpc>
            </a:pPr>
            <a:r>
              <a:rPr lang="en-US" sz="1600" b="1">
                <a:solidFill>
                  <a:srgbClr val="FFFFFF"/>
                </a:solidFill>
                <a:latin typeface="Poppins"/>
                <a:ea typeface="Poppins" pitchFamily="34" charset="-122"/>
                <a:cs typeface="Poppins"/>
              </a:rPr>
              <a:t>Option 1  </a:t>
            </a:r>
            <a:r>
              <a:rPr lang="en-US" sz="1600">
                <a:solidFill>
                  <a:srgbClr val="FFFFFF"/>
                </a:solidFill>
                <a:latin typeface="Poppins"/>
                <a:ea typeface="Poppins" pitchFamily="34" charset="-122"/>
                <a:cs typeface="Poppins"/>
              </a:rPr>
              <a:t>C</a:t>
            </a:r>
            <a:r>
              <a:rPr lang="en-US" sz="1600">
                <a:solidFill>
                  <a:srgbClr val="FFFFFF"/>
                </a:solidFill>
                <a:latin typeface="Poppins"/>
                <a:cs typeface="Poppins"/>
              </a:rPr>
              <a:t>lick on the link </a:t>
            </a:r>
            <a:r>
              <a:rPr lang="en-US" sz="1600">
                <a:solidFill>
                  <a:srgbClr val="FFFFFF"/>
                </a:solidFill>
                <a:latin typeface="Poppins"/>
                <a:cs typeface="Poppins"/>
                <a:hlinkClick r:id="rId4">
                  <a:extLst>
                    <a:ext uri="{A12FA001-AC4F-418D-AE19-62706E023703}">
                      <ahyp:hlinkClr xmlns:ahyp="http://schemas.microsoft.com/office/drawing/2018/hyperlinkcolor" val="tx"/>
                    </a:ext>
                  </a:extLst>
                </a:hlinkClick>
              </a:rPr>
              <a:t>https://www.menti.com/al49trarpfvf</a:t>
            </a:r>
            <a:endParaRPr lang="en-US" sz="1600">
              <a:solidFill>
                <a:srgbClr val="FFFFFF"/>
              </a:solidFill>
              <a:latin typeface="Poppins"/>
              <a:cs typeface="Poppins"/>
            </a:endParaRPr>
          </a:p>
          <a:p>
            <a:pPr defTabSz="457200">
              <a:lnSpc>
                <a:spcPct val="103000"/>
              </a:lnSpc>
            </a:pPr>
            <a:r>
              <a:rPr lang="en-US" sz="1600" b="1">
                <a:solidFill>
                  <a:srgbClr val="FFFFFF"/>
                </a:solidFill>
                <a:latin typeface="Poppins"/>
                <a:ea typeface="Poppins" pitchFamily="34" charset="-122"/>
                <a:cs typeface="Poppins"/>
              </a:rPr>
              <a:t>Option 2 </a:t>
            </a:r>
            <a:r>
              <a:rPr lang="en-US" sz="1600">
                <a:solidFill>
                  <a:srgbClr val="FFFFFF"/>
                </a:solidFill>
                <a:latin typeface="Poppins"/>
                <a:ea typeface="Poppins" pitchFamily="34" charset="-122"/>
                <a:cs typeface="Poppins"/>
              </a:rPr>
              <a:t>Visit menti.com and enter code </a:t>
            </a:r>
            <a:r>
              <a:rPr lang="en-US" sz="1600" b="1">
                <a:solidFill>
                  <a:srgbClr val="FFFFFF"/>
                </a:solidFill>
                <a:latin typeface="Poppins"/>
                <a:ea typeface="Poppins" pitchFamily="34" charset="-122"/>
                <a:cs typeface="Poppins"/>
              </a:rPr>
              <a:t>1556 6413</a:t>
            </a:r>
            <a:endParaRPr lang="en-US" sz="1600">
              <a:solidFill>
                <a:prstClr val="black"/>
              </a:solidFill>
              <a:latin typeface="Poppins"/>
              <a:cs typeface="Poppins"/>
            </a:endParaRPr>
          </a:p>
          <a:p>
            <a:pPr defTabSz="457200">
              <a:lnSpc>
                <a:spcPct val="103000"/>
              </a:lnSpc>
            </a:pPr>
            <a:r>
              <a:rPr lang="en-US" sz="1600" b="1">
                <a:solidFill>
                  <a:srgbClr val="FFFFFF"/>
                </a:solidFill>
                <a:latin typeface="Poppins"/>
                <a:ea typeface="Poppins" pitchFamily="34" charset="-122"/>
                <a:cs typeface="Poppins"/>
              </a:rPr>
              <a:t>Option 3</a:t>
            </a:r>
            <a:r>
              <a:rPr lang="en-US" sz="1600">
                <a:solidFill>
                  <a:srgbClr val="FFFFFF"/>
                </a:solidFill>
                <a:latin typeface="Poppins"/>
                <a:ea typeface="Poppins" pitchFamily="34" charset="-122"/>
                <a:cs typeface="Poppins"/>
              </a:rPr>
              <a:t> Scan the QR code on the screen</a:t>
            </a:r>
            <a:endParaRPr lang="en-US" sz="1600">
              <a:solidFill>
                <a:srgbClr val="000000"/>
              </a:solidFill>
              <a:latin typeface="Poppins"/>
              <a:ea typeface="Poppins" pitchFamily="34" charset="-122"/>
              <a:cs typeface="Poppins"/>
            </a:endParaRPr>
          </a:p>
          <a:p>
            <a:pPr defTabSz="457200">
              <a:lnSpc>
                <a:spcPct val="103000"/>
              </a:lnSpc>
              <a:spcAft>
                <a:spcPts val="800"/>
              </a:spcAft>
            </a:pPr>
            <a:endParaRPr lang="en-US" sz="1500">
              <a:solidFill>
                <a:srgbClr val="000000"/>
              </a:solidFill>
              <a:latin typeface="Poppins"/>
              <a:ea typeface="Poppins" pitchFamily="34" charset="-122"/>
              <a:cs typeface="Poppins"/>
            </a:endParaRPr>
          </a:p>
          <a:p>
            <a:pPr defTabSz="457200">
              <a:lnSpc>
                <a:spcPct val="103000"/>
              </a:lnSpc>
            </a:pPr>
            <a:endParaRPr lang="en-US">
              <a:solidFill>
                <a:srgbClr val="FFFFFF"/>
              </a:solidFill>
              <a:latin typeface="Poppins"/>
              <a:cs typeface="Poppins"/>
            </a:endParaRPr>
          </a:p>
          <a:p>
            <a:pPr defTabSz="457200">
              <a:lnSpc>
                <a:spcPct val="103000"/>
              </a:lnSpc>
              <a:spcAft>
                <a:spcPts val="800"/>
              </a:spcAft>
            </a:pPr>
            <a:endParaRPr lang="en-US" sz="1500" b="1">
              <a:solidFill>
                <a:srgbClr val="FFFFFF"/>
              </a:solidFill>
              <a:latin typeface="Poppins" pitchFamily="34" charset="0"/>
              <a:ea typeface="Poppins" pitchFamily="34" charset="-122"/>
              <a:cs typeface="Poppins" pitchFamily="34" charset="-120"/>
            </a:endParaRPr>
          </a:p>
          <a:p>
            <a:pPr defTabSz="457200">
              <a:lnSpc>
                <a:spcPct val="103000"/>
              </a:lnSpc>
              <a:spcAft>
                <a:spcPts val="800"/>
              </a:spcAft>
            </a:pPr>
            <a:endParaRPr lang="en-US" sz="1500" b="1">
              <a:solidFill>
                <a:srgbClr val="FFFFFF"/>
              </a:solidFill>
              <a:latin typeface="Poppins" pitchFamily="34" charset="0"/>
              <a:ea typeface="Poppins" pitchFamily="34" charset="-122"/>
              <a:cs typeface="Poppins" pitchFamily="34" charset="-120"/>
            </a:endParaRPr>
          </a:p>
          <a:p>
            <a:pPr defTabSz="457200">
              <a:lnSpc>
                <a:spcPct val="103000"/>
              </a:lnSpc>
              <a:spcAft>
                <a:spcPts val="800"/>
              </a:spcAft>
            </a:pPr>
            <a:endParaRPr lang="en-US" sz="1500" b="1">
              <a:solidFill>
                <a:srgbClr val="FFFFFF"/>
              </a:solidFill>
              <a:latin typeface="Poppins" pitchFamily="34" charset="0"/>
              <a:ea typeface="Poppins" pitchFamily="34" charset="-122"/>
              <a:cs typeface="Poppins" pitchFamily="34" charset="-120"/>
            </a:endParaRPr>
          </a:p>
          <a:p>
            <a:pPr defTabSz="457200">
              <a:lnSpc>
                <a:spcPct val="103000"/>
              </a:lnSpc>
              <a:spcAft>
                <a:spcPts val="800"/>
              </a:spcAft>
            </a:pPr>
            <a:endParaRPr lang="en-US" sz="1500" b="1">
              <a:solidFill>
                <a:srgbClr val="FFFFFF"/>
              </a:solidFill>
              <a:latin typeface="Poppins" pitchFamily="34" charset="0"/>
              <a:ea typeface="Poppins" pitchFamily="34" charset="-122"/>
              <a:cs typeface="Poppins" pitchFamily="34" charset="-120"/>
            </a:endParaRPr>
          </a:p>
          <a:p>
            <a:pPr defTabSz="457200">
              <a:lnSpc>
                <a:spcPct val="103000"/>
              </a:lnSpc>
              <a:spcAft>
                <a:spcPts val="800"/>
              </a:spcAft>
            </a:pPr>
            <a:endParaRPr lang="en-US" sz="1500" b="1">
              <a:solidFill>
                <a:srgbClr val="FFFFFF"/>
              </a:solidFill>
              <a:latin typeface="Poppins" pitchFamily="34" charset="0"/>
              <a:ea typeface="Poppins" pitchFamily="34" charset="-122"/>
              <a:cs typeface="Poppins" pitchFamily="34" charset="-120"/>
            </a:endParaRPr>
          </a:p>
          <a:p>
            <a:pPr defTabSz="457200">
              <a:lnSpc>
                <a:spcPct val="103000"/>
              </a:lnSpc>
            </a:pPr>
            <a:r>
              <a:rPr lang="en-US" sz="1400" i="1">
                <a:solidFill>
                  <a:srgbClr val="FFFFFF"/>
                </a:solidFill>
                <a:latin typeface="Poppins" pitchFamily="34" charset="0"/>
                <a:ea typeface="Poppins" pitchFamily="34" charset="-122"/>
                <a:cs typeface="Poppins" pitchFamily="34" charset="-120"/>
              </a:rPr>
              <a:t>We'll discuss the results together before moving on</a:t>
            </a:r>
            <a:r>
              <a:rPr lang="en-US" sz="1350" i="1">
                <a:solidFill>
                  <a:srgbClr val="FFFFFF"/>
                </a:solidFill>
                <a:latin typeface="Poppins" pitchFamily="34" charset="0"/>
                <a:ea typeface="Poppins" pitchFamily="34" charset="-122"/>
                <a:cs typeface="Poppins" pitchFamily="34" charset="-120"/>
              </a:rPr>
              <a:t>.</a:t>
            </a:r>
            <a:endParaRPr lang="en-US" sz="1600">
              <a:solidFill>
                <a:prstClr val="black"/>
              </a:solidFill>
              <a:latin typeface="Aptos" panose="02110004020202020204"/>
            </a:endParaRPr>
          </a:p>
        </p:txBody>
      </p:sp>
      <p:sp>
        <p:nvSpPr>
          <p:cNvPr id="10" name="Shape 7"/>
          <p:cNvSpPr/>
          <p:nvPr/>
        </p:nvSpPr>
        <p:spPr>
          <a:xfrm>
            <a:off x="1524000" y="6144768"/>
            <a:ext cx="9144000" cy="713232"/>
          </a:xfrm>
          <a:prstGeom prst="rect">
            <a:avLst/>
          </a:prstGeom>
          <a:solidFill>
            <a:srgbClr val="FFFFFF"/>
          </a:solidFill>
          <a:ln/>
        </p:spPr>
        <p:txBody>
          <a:bodyPr/>
          <a:lstStyle/>
          <a:p>
            <a:pPr defTabSz="457200"/>
            <a:endParaRPr lang="en-ZA">
              <a:solidFill>
                <a:prstClr val="black"/>
              </a:solidFill>
              <a:latin typeface="Aptos" panose="02110004020202020204"/>
            </a:endParaRPr>
          </a:p>
        </p:txBody>
      </p:sp>
      <p:pic>
        <p:nvPicPr>
          <p:cNvPr id="11" name="Image 1" descr="/home/claude/assets/partner_logos.png"/>
          <p:cNvPicPr>
            <a:picLocks noChangeAspect="1"/>
          </p:cNvPicPr>
          <p:nvPr/>
        </p:nvPicPr>
        <p:blipFill>
          <a:blip r:embed="rId5"/>
          <a:stretch>
            <a:fillRect/>
          </a:stretch>
        </p:blipFill>
        <p:spPr>
          <a:xfrm>
            <a:off x="1935480" y="6192129"/>
            <a:ext cx="8321040" cy="618511"/>
          </a:xfrm>
          <a:prstGeom prst="rect">
            <a:avLst/>
          </a:prstGeom>
        </p:spPr>
      </p:pic>
      <p:pic>
        <p:nvPicPr>
          <p:cNvPr id="12" name="Picture 11">
            <a:extLst>
              <a:ext uri="{FF2B5EF4-FFF2-40B4-BE49-F238E27FC236}">
                <a16:creationId xmlns:a16="http://schemas.microsoft.com/office/drawing/2014/main" id="{89D727A0-4B08-62AF-070F-352C0B27645E}"/>
              </a:ext>
            </a:extLst>
          </p:cNvPr>
          <p:cNvPicPr>
            <a:picLocks noChangeAspect="1"/>
          </p:cNvPicPr>
          <p:nvPr/>
        </p:nvPicPr>
        <p:blipFill>
          <a:blip r:embed="rId6"/>
          <a:srcRect r="-418" b="398"/>
          <a:stretch>
            <a:fillRect/>
          </a:stretch>
        </p:blipFill>
        <p:spPr>
          <a:xfrm>
            <a:off x="9462634" y="2979058"/>
            <a:ext cx="2534137" cy="2532713"/>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6D9DB-6A6C-F5FC-8CBC-EBA4D924B7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6DE491-F17A-BD07-9B99-270A6F224E1C}"/>
              </a:ext>
            </a:extLst>
          </p:cNvPr>
          <p:cNvSpPr>
            <a:spLocks noGrp="1"/>
          </p:cNvSpPr>
          <p:nvPr>
            <p:ph type="title"/>
          </p:nvPr>
        </p:nvSpPr>
        <p:spPr/>
        <p:txBody>
          <a:bodyPr>
            <a:normAutofit/>
          </a:bodyPr>
          <a:lstStyle/>
          <a:p>
            <a:r>
              <a:rPr lang="en-GB"/>
              <a:t>The Anatomy of a Winning Proposal: </a:t>
            </a:r>
            <a:r>
              <a:rPr lang="en-US"/>
              <a:t>From Weak to Winning Abstract</a:t>
            </a:r>
            <a:endParaRPr lang="en-GB"/>
          </a:p>
        </p:txBody>
      </p:sp>
      <p:sp>
        <p:nvSpPr>
          <p:cNvPr id="3" name="Text Placeholder 2">
            <a:extLst>
              <a:ext uri="{FF2B5EF4-FFF2-40B4-BE49-F238E27FC236}">
                <a16:creationId xmlns:a16="http://schemas.microsoft.com/office/drawing/2014/main" id="{8D82C638-3D44-3BF8-4469-D3E0E2A28F43}"/>
              </a:ext>
            </a:extLst>
          </p:cNvPr>
          <p:cNvSpPr>
            <a:spLocks noGrp="1"/>
          </p:cNvSpPr>
          <p:nvPr>
            <p:ph type="body" sz="quarter" idx="10"/>
          </p:nvPr>
        </p:nvSpPr>
        <p:spPr/>
        <p:txBody>
          <a:bodyPr/>
          <a:lstStyle/>
          <a:p>
            <a:r>
              <a:rPr lang="en-GB"/>
              <a:t>﻿The key is to replace vague statements with concrete, verifiable information.</a:t>
            </a:r>
          </a:p>
          <a:p>
            <a:endParaRPr lang="en-GB"/>
          </a:p>
        </p:txBody>
      </p:sp>
      <p:graphicFrame>
        <p:nvGraphicFramePr>
          <p:cNvPr id="6" name="Table 5">
            <a:extLst>
              <a:ext uri="{FF2B5EF4-FFF2-40B4-BE49-F238E27FC236}">
                <a16:creationId xmlns:a16="http://schemas.microsoft.com/office/drawing/2014/main" id="{BDBBEB9F-D5BD-0C6F-7B74-C1D59229D7BB}"/>
              </a:ext>
            </a:extLst>
          </p:cNvPr>
          <p:cNvGraphicFramePr>
            <a:graphicFrameLocks noGrp="1"/>
          </p:cNvGraphicFramePr>
          <p:nvPr/>
        </p:nvGraphicFramePr>
        <p:xfrm>
          <a:off x="216310" y="1130710"/>
          <a:ext cx="11641394" cy="3176496"/>
        </p:xfrm>
        <a:graphic>
          <a:graphicData uri="http://schemas.openxmlformats.org/drawingml/2006/table">
            <a:tbl>
              <a:tblPr firstRow="1" bandRow="1">
                <a:tableStyleId>{ED083AE6-46FA-4A59-8FB0-9F97EB10719F}</a:tableStyleId>
              </a:tblPr>
              <a:tblGrid>
                <a:gridCol w="5820697">
                  <a:extLst>
                    <a:ext uri="{9D8B030D-6E8A-4147-A177-3AD203B41FA5}">
                      <a16:colId xmlns:a16="http://schemas.microsoft.com/office/drawing/2014/main" val="1461324390"/>
                    </a:ext>
                  </a:extLst>
                </a:gridCol>
                <a:gridCol w="5820697">
                  <a:extLst>
                    <a:ext uri="{9D8B030D-6E8A-4147-A177-3AD203B41FA5}">
                      <a16:colId xmlns:a16="http://schemas.microsoft.com/office/drawing/2014/main" val="4037136586"/>
                    </a:ext>
                  </a:extLst>
                </a:gridCol>
              </a:tblGrid>
              <a:tr h="523761">
                <a:tc>
                  <a:txBody>
                    <a:bodyPr/>
                    <a:lstStyle/>
                    <a:p>
                      <a:pPr algn="ctr">
                        <a:lnSpc>
                          <a:spcPts val="1688"/>
                        </a:lnSpc>
                        <a:buNone/>
                      </a:pPr>
                      <a:r>
                        <a:rPr lang="en-US" b="1" i="0">
                          <a:solidFill>
                            <a:srgbClr val="1F2225"/>
                          </a:solidFill>
                          <a:effectLst/>
                          <a:latin typeface="Calibri Light" panose="020F0302020204030204" pitchFamily="34" charset="0"/>
                          <a:cs typeface="Calibri Light" panose="020F0302020204030204" pitchFamily="34" charset="0"/>
                        </a:rPr>
                        <a:t>Vague &amp; Weak</a:t>
                      </a:r>
                    </a:p>
                  </a:txBody>
                  <a:tcPr anchor="ctr"/>
                </a:tc>
                <a:tc>
                  <a:txBody>
                    <a:bodyPr/>
                    <a:lstStyle/>
                    <a:p>
                      <a:pPr algn="ctr">
                        <a:lnSpc>
                          <a:spcPts val="1688"/>
                        </a:lnSpc>
                        <a:buNone/>
                      </a:pPr>
                      <a:r>
                        <a:rPr lang="en-US" b="1" i="0">
                          <a:solidFill>
                            <a:srgbClr val="1F2225"/>
                          </a:solidFill>
                          <a:effectLst/>
                          <a:latin typeface="Calibri Light" panose="020F0302020204030204" pitchFamily="34" charset="0"/>
                          <a:cs typeface="Calibri Light" panose="020F0302020204030204" pitchFamily="34" charset="0"/>
                        </a:rPr>
                        <a:t>Specific &amp; Strong</a:t>
                      </a:r>
                    </a:p>
                  </a:txBody>
                  <a:tcPr anchor="ctr"/>
                </a:tc>
                <a:extLst>
                  <a:ext uri="{0D108BD9-81ED-4DB2-BD59-A6C34878D82A}">
                    <a16:rowId xmlns:a16="http://schemas.microsoft.com/office/drawing/2014/main" val="1419979345"/>
                  </a:ext>
                </a:extLst>
              </a:tr>
              <a:tr h="884245">
                <a:tc>
                  <a:txBody>
                    <a:bodyPr/>
                    <a:lstStyle/>
                    <a:p>
                      <a:pPr>
                        <a:lnSpc>
                          <a:spcPts val="1688"/>
                        </a:lnSpc>
                        <a:buNone/>
                      </a:pPr>
                      <a:r>
                        <a:rPr lang="en-US" b="0" i="0">
                          <a:solidFill>
                            <a:srgbClr val="1F2225"/>
                          </a:solidFill>
                          <a:effectLst/>
                          <a:latin typeface="Calibri Light" panose="020F0302020204030204" pitchFamily="34" charset="0"/>
                          <a:cs typeface="Calibri Light" panose="020F0302020204030204" pitchFamily="34" charset="0"/>
                        </a:rPr>
                        <a:t>"investigate economic challenges"</a:t>
                      </a:r>
                    </a:p>
                  </a:txBody>
                  <a:tcPr anchor="ctr"/>
                </a:tc>
                <a:tc>
                  <a:txBody>
                    <a:bodyPr/>
                    <a:lstStyle/>
                    <a:p>
                      <a:pPr>
                        <a:lnSpc>
                          <a:spcPts val="1688"/>
                        </a:lnSpc>
                        <a:buNone/>
                      </a:pPr>
                      <a:r>
                        <a:rPr lang="en-US" b="0" i="0">
                          <a:solidFill>
                            <a:srgbClr val="1F2225"/>
                          </a:solidFill>
                          <a:effectLst/>
                          <a:latin typeface="Calibri Light" panose="020F0302020204030204" pitchFamily="34" charset="0"/>
                          <a:cs typeface="Calibri Light" panose="020F0302020204030204" pitchFamily="34" charset="0"/>
                        </a:rPr>
                        <a:t>"determine the extent to which mobile money enhances financial resilience of spaza shops in Soweto"</a:t>
                      </a:r>
                    </a:p>
                  </a:txBody>
                  <a:tcPr anchor="ctr"/>
                </a:tc>
                <a:extLst>
                  <a:ext uri="{0D108BD9-81ED-4DB2-BD59-A6C34878D82A}">
                    <a16:rowId xmlns:a16="http://schemas.microsoft.com/office/drawing/2014/main" val="4159197051"/>
                  </a:ext>
                </a:extLst>
              </a:tr>
              <a:tr h="884245">
                <a:tc>
                  <a:txBody>
                    <a:bodyPr/>
                    <a:lstStyle/>
                    <a:p>
                      <a:pPr>
                        <a:lnSpc>
                          <a:spcPts val="1688"/>
                        </a:lnSpc>
                        <a:buNone/>
                      </a:pPr>
                      <a:r>
                        <a:rPr lang="en-US" b="0" i="0">
                          <a:solidFill>
                            <a:srgbClr val="1F2225"/>
                          </a:solidFill>
                          <a:effectLst/>
                          <a:latin typeface="Calibri Light" panose="020F0302020204030204" pitchFamily="34" charset="0"/>
                          <a:cs typeface="Calibri Light" panose="020F0302020204030204" pitchFamily="34" charset="0"/>
                        </a:rPr>
                        <a:t>"innovative methodologies"</a:t>
                      </a:r>
                    </a:p>
                  </a:txBody>
                  <a:tcPr anchor="ctr"/>
                </a:tc>
                <a:tc>
                  <a:txBody>
                    <a:bodyPr/>
                    <a:lstStyle/>
                    <a:p>
                      <a:pPr>
                        <a:lnSpc>
                          <a:spcPts val="1688"/>
                        </a:lnSpc>
                        <a:buNone/>
                      </a:pPr>
                      <a:r>
                        <a:rPr lang="en-US" b="0" i="0">
                          <a:solidFill>
                            <a:srgbClr val="1F2225"/>
                          </a:solidFill>
                          <a:effectLst/>
                          <a:latin typeface="Calibri Light" panose="020F0302020204030204" pitchFamily="34" charset="0"/>
                          <a:cs typeface="Calibri Light" panose="020F0302020204030204" pitchFamily="34" charset="0"/>
                        </a:rPr>
                        <a:t>"a quantitative survey of 300 owners and 30 in-depth qualitative interviews"</a:t>
                      </a:r>
                    </a:p>
                  </a:txBody>
                  <a:tcPr anchor="ctr"/>
                </a:tc>
                <a:extLst>
                  <a:ext uri="{0D108BD9-81ED-4DB2-BD59-A6C34878D82A}">
                    <a16:rowId xmlns:a16="http://schemas.microsoft.com/office/drawing/2014/main" val="1448490946"/>
                  </a:ext>
                </a:extLst>
              </a:tr>
              <a:tr h="884245">
                <a:tc>
                  <a:txBody>
                    <a:bodyPr/>
                    <a:lstStyle/>
                    <a:p>
                      <a:pPr>
                        <a:lnSpc>
                          <a:spcPts val="1688"/>
                        </a:lnSpc>
                        <a:buNone/>
                      </a:pPr>
                      <a:r>
                        <a:rPr lang="en-US" b="0" i="0">
                          <a:solidFill>
                            <a:srgbClr val="1F2225"/>
                          </a:solidFill>
                          <a:effectLst/>
                          <a:latin typeface="Calibri Light" panose="020F0302020204030204" pitchFamily="34" charset="0"/>
                          <a:cs typeface="Calibri Light" panose="020F0302020204030204" pitchFamily="34" charset="0"/>
                        </a:rPr>
                        <a:t>"solutions for poverty"</a:t>
                      </a:r>
                    </a:p>
                  </a:txBody>
                  <a:tcPr anchor="ctr"/>
                </a:tc>
                <a:tc>
                  <a:txBody>
                    <a:bodyPr/>
                    <a:lstStyle/>
                    <a:p>
                      <a:pPr>
                        <a:lnSpc>
                          <a:spcPts val="1688"/>
                        </a:lnSpc>
                        <a:buNone/>
                      </a:pPr>
                      <a:r>
                        <a:rPr lang="en-US" b="0" i="0">
                          <a:solidFill>
                            <a:srgbClr val="1F2225"/>
                          </a:solidFill>
                          <a:effectLst/>
                          <a:latin typeface="Calibri Light" panose="020F0302020204030204" pitchFamily="34" charset="0"/>
                          <a:cs typeface="Calibri Light" panose="020F0302020204030204" pitchFamily="34" charset="0"/>
                        </a:rPr>
                        <a:t>"evidence base for policy recommendations targeting financial inclusion"</a:t>
                      </a:r>
                    </a:p>
                  </a:txBody>
                  <a:tcPr anchor="ctr"/>
                </a:tc>
                <a:extLst>
                  <a:ext uri="{0D108BD9-81ED-4DB2-BD59-A6C34878D82A}">
                    <a16:rowId xmlns:a16="http://schemas.microsoft.com/office/drawing/2014/main" val="120884118"/>
                  </a:ext>
                </a:extLst>
              </a:tr>
            </a:tbl>
          </a:graphicData>
        </a:graphic>
      </p:graphicFrame>
      <p:sp>
        <p:nvSpPr>
          <p:cNvPr id="7" name="Rectangle 2">
            <a:extLst>
              <a:ext uri="{FF2B5EF4-FFF2-40B4-BE49-F238E27FC236}">
                <a16:creationId xmlns:a16="http://schemas.microsoft.com/office/drawing/2014/main" id="{1882C41B-B8CC-0C57-3FAB-FA0800F6FFC7}"/>
              </a:ext>
            </a:extLst>
          </p:cNvPr>
          <p:cNvSpPr>
            <a:spLocks noChangeArrowheads="1"/>
          </p:cNvSpPr>
          <p:nvPr/>
        </p:nvSpPr>
        <p:spPr bwMode="auto">
          <a:xfrm>
            <a:off x="58738" y="24050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TextBox 7">
            <a:extLst>
              <a:ext uri="{FF2B5EF4-FFF2-40B4-BE49-F238E27FC236}">
                <a16:creationId xmlns:a16="http://schemas.microsoft.com/office/drawing/2014/main" id="{83AB911B-C656-7960-1A24-C25D2359FECF}"/>
              </a:ext>
            </a:extLst>
          </p:cNvPr>
          <p:cNvSpPr txBox="1"/>
          <p:nvPr/>
        </p:nvSpPr>
        <p:spPr>
          <a:xfrm>
            <a:off x="324465" y="4572000"/>
            <a:ext cx="1153323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rPr>
              <a:t>Key Takeaway:</a:t>
            </a:r>
            <a:r>
              <a:rPr kumimoji="0" lang="en-GB" sz="1800" b="0"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rPr>
              <a:t> Your abstract is your project's elevator pitch. Make every single word count.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endParaRPr>
          </a:p>
        </p:txBody>
      </p:sp>
    </p:spTree>
    <p:extLst>
      <p:ext uri="{BB962C8B-B14F-4D97-AF65-F5344CB8AC3E}">
        <p14:creationId xmlns:p14="http://schemas.microsoft.com/office/powerpoint/2010/main" val="1988999315"/>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F1FDE-F5EB-F410-20AD-B35243C0CA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8DE402-CCB3-2040-E20C-B5708A5820EB}"/>
              </a:ext>
            </a:extLst>
          </p:cNvPr>
          <p:cNvSpPr>
            <a:spLocks noGrp="1"/>
          </p:cNvSpPr>
          <p:nvPr>
            <p:ph type="title"/>
          </p:nvPr>
        </p:nvSpPr>
        <p:spPr/>
        <p:txBody>
          <a:bodyPr>
            <a:normAutofit/>
          </a:bodyPr>
          <a:lstStyle/>
          <a:p>
            <a:r>
              <a:rPr lang="en-GB"/>
              <a:t>The </a:t>
            </a:r>
            <a:r>
              <a:rPr lang="en-GB" b="1" u="sng"/>
              <a:t>INTRODUCTION</a:t>
            </a:r>
            <a:r>
              <a:rPr lang="en-GB"/>
              <a:t>: Setting the Stage &amp; Stating the Problem</a:t>
            </a:r>
          </a:p>
        </p:txBody>
      </p:sp>
      <p:sp>
        <p:nvSpPr>
          <p:cNvPr id="3" name="Text Placeholder 2">
            <a:extLst>
              <a:ext uri="{FF2B5EF4-FFF2-40B4-BE49-F238E27FC236}">
                <a16:creationId xmlns:a16="http://schemas.microsoft.com/office/drawing/2014/main" id="{E24BBE76-FC23-A4F9-133F-679F6C1922C5}"/>
              </a:ext>
            </a:extLst>
          </p:cNvPr>
          <p:cNvSpPr>
            <a:spLocks noGrp="1"/>
          </p:cNvSpPr>
          <p:nvPr>
            <p:ph type="body" sz="quarter" idx="10"/>
          </p:nvPr>
        </p:nvSpPr>
        <p:spPr/>
        <p:txBody>
          <a:bodyPr>
            <a:normAutofit fontScale="85000" lnSpcReduction="20000"/>
          </a:bodyPr>
          <a:lstStyle/>
          <a:p>
            <a:pPr>
              <a:lnSpc>
                <a:spcPct val="150000"/>
              </a:lnSpc>
            </a:pPr>
            <a:r>
              <a:rPr lang="en-US" b="1"/>
              <a:t>What It Is:</a:t>
            </a:r>
          </a:p>
          <a:p>
            <a:pPr marL="458788" indent="-215900">
              <a:lnSpc>
                <a:spcPct val="150000"/>
              </a:lnSpc>
              <a:buFont typeface="Courier New" panose="02070309020205020404" pitchFamily="49" charset="0"/>
              <a:buChar char="o"/>
            </a:pPr>
            <a:r>
              <a:rPr lang="en-US"/>
              <a:t>This section sets the stage for your entire proposal. It introduces the research topic, provides essential context, and must achieve three critical goals:</a:t>
            </a:r>
          </a:p>
          <a:p>
            <a:pPr marL="458788" indent="-215900">
              <a:lnSpc>
                <a:spcPct val="150000"/>
              </a:lnSpc>
              <a:buFont typeface="Courier New" panose="02070309020205020404" pitchFamily="49" charset="0"/>
              <a:buChar char="o"/>
            </a:pPr>
            <a:r>
              <a:rPr lang="en-US"/>
              <a:t>Establish the </a:t>
            </a:r>
            <a:r>
              <a:rPr lang="en-US" b="1"/>
              <a:t>significance</a:t>
            </a:r>
            <a:r>
              <a:rPr lang="en-US"/>
              <a:t> of the topic (why it matters).</a:t>
            </a:r>
          </a:p>
          <a:p>
            <a:pPr marL="458788" indent="-215900">
              <a:lnSpc>
                <a:spcPct val="150000"/>
              </a:lnSpc>
              <a:buFont typeface="Courier New" panose="02070309020205020404" pitchFamily="49" charset="0"/>
              <a:buChar char="o"/>
            </a:pPr>
            <a:r>
              <a:rPr lang="en-US"/>
              <a:t>Clearly define the </a:t>
            </a:r>
            <a:r>
              <a:rPr lang="en-US" b="1"/>
              <a:t>Problem Statement</a:t>
            </a:r>
            <a:r>
              <a:rPr lang="en-US"/>
              <a:t> – the specific gap in knowledge or practice your research will address.</a:t>
            </a:r>
          </a:p>
          <a:p>
            <a:pPr marL="458788" indent="-215900">
              <a:lnSpc>
                <a:spcPct val="150000"/>
              </a:lnSpc>
              <a:buFont typeface="Courier New" panose="02070309020205020404" pitchFamily="49" charset="0"/>
              <a:buChar char="o"/>
            </a:pPr>
            <a:r>
              <a:rPr lang="en-US"/>
              <a:t>Present the central </a:t>
            </a:r>
            <a:r>
              <a:rPr lang="en-US" b="1"/>
              <a:t>research questions</a:t>
            </a:r>
            <a:r>
              <a:rPr lang="en-US"/>
              <a:t> that will guide your study.</a:t>
            </a:r>
          </a:p>
          <a:p>
            <a:pPr>
              <a:lnSpc>
                <a:spcPct val="150000"/>
              </a:lnSpc>
            </a:pPr>
            <a:r>
              <a:rPr lang="en-US" b="1"/>
              <a:t>Best Practices:</a:t>
            </a:r>
            <a:endParaRPr lang="en-US"/>
          </a:p>
          <a:p>
            <a:pPr marL="458788" indent="-215900">
              <a:lnSpc>
                <a:spcPct val="150000"/>
              </a:lnSpc>
              <a:buFont typeface="Courier New" panose="02070309020205020404" pitchFamily="49" charset="0"/>
              <a:buChar char="o"/>
            </a:pPr>
            <a:r>
              <a:rPr lang="en-US"/>
              <a:t>Be Precise - The problem statement is the heart of your proposal. Pinpoint the exact issue in one or two clear, unambiguous sentences.</a:t>
            </a:r>
          </a:p>
          <a:p>
            <a:pPr marL="458788" indent="-215900">
              <a:lnSpc>
                <a:spcPct val="150000"/>
              </a:lnSpc>
              <a:buFont typeface="Courier New" panose="02070309020205020404" pitchFamily="49" charset="0"/>
              <a:buChar char="o"/>
            </a:pPr>
            <a:r>
              <a:rPr lang="en-US"/>
              <a:t>Be Persuasive - Provide just enough background to convince the reviewer that this problem is important and that your research is timely.</a:t>
            </a:r>
          </a:p>
          <a:p>
            <a:pPr marL="458788" indent="-215900">
              <a:lnSpc>
                <a:spcPct val="150000"/>
              </a:lnSpc>
              <a:buFont typeface="Courier New" panose="02070309020205020404" pitchFamily="49" charset="0"/>
              <a:buChar char="o"/>
            </a:pPr>
            <a:r>
              <a:rPr lang="en-US"/>
              <a:t>Be Coherent - Ensure your research questions and objectives flow logically from the problem you have identified. Everything must connect.</a:t>
            </a:r>
          </a:p>
          <a:p>
            <a:pPr>
              <a:lnSpc>
                <a:spcPct val="150000"/>
              </a:lnSpc>
            </a:pPr>
            <a:endParaRPr lang="en-GB"/>
          </a:p>
        </p:txBody>
      </p:sp>
    </p:spTree>
    <p:extLst>
      <p:ext uri="{BB962C8B-B14F-4D97-AF65-F5344CB8AC3E}">
        <p14:creationId xmlns:p14="http://schemas.microsoft.com/office/powerpoint/2010/main" val="3063249149"/>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B7878-581E-67BA-4745-14A6703C6C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438214-4589-24B2-6786-910FD96567DA}"/>
              </a:ext>
            </a:extLst>
          </p:cNvPr>
          <p:cNvSpPr>
            <a:spLocks noGrp="1"/>
          </p:cNvSpPr>
          <p:nvPr>
            <p:ph type="title"/>
          </p:nvPr>
        </p:nvSpPr>
        <p:spPr/>
        <p:txBody>
          <a:bodyPr>
            <a:normAutofit/>
          </a:bodyPr>
          <a:lstStyle/>
          <a:p>
            <a:r>
              <a:rPr lang="en-GB"/>
              <a:t>The Anatomy of a Winning Proposal: Successful Approaches Problem Statement</a:t>
            </a:r>
          </a:p>
        </p:txBody>
      </p:sp>
      <p:sp>
        <p:nvSpPr>
          <p:cNvPr id="3" name="Text Placeholder 2">
            <a:extLst>
              <a:ext uri="{FF2B5EF4-FFF2-40B4-BE49-F238E27FC236}">
                <a16:creationId xmlns:a16="http://schemas.microsoft.com/office/drawing/2014/main" id="{574ED254-5BC3-18AF-BE5F-28EF9C37368D}"/>
              </a:ext>
            </a:extLst>
          </p:cNvPr>
          <p:cNvSpPr>
            <a:spLocks noGrp="1"/>
          </p:cNvSpPr>
          <p:nvPr>
            <p:ph type="body" sz="quarter" idx="10"/>
          </p:nvPr>
        </p:nvSpPr>
        <p:spPr/>
        <p:txBody>
          <a:bodyPr>
            <a:normAutofit fontScale="85000" lnSpcReduction="20000"/>
          </a:bodyPr>
          <a:lstStyle/>
          <a:p>
            <a:pPr>
              <a:lnSpc>
                <a:spcPct val="150000"/>
              </a:lnSpc>
            </a:pPr>
            <a:r>
              <a:rPr lang="en-US" b="1"/>
              <a:t>The Funnel Approach:</a:t>
            </a:r>
            <a:r>
              <a:rPr lang="en-US"/>
              <a:t> Start with the broad context, narrow down to identify a specific gap in the literature or practice, and then present your focused problem statement.</a:t>
            </a:r>
          </a:p>
          <a:p>
            <a:pPr>
              <a:lnSpc>
                <a:spcPct val="150000"/>
              </a:lnSpc>
            </a:pPr>
            <a:r>
              <a:rPr lang="en-US" b="1" i="1" u="sng"/>
              <a:t>Example using the Funnel Approach:</a:t>
            </a:r>
          </a:p>
          <a:p>
            <a:pPr marL="0" indent="0">
              <a:lnSpc>
                <a:spcPct val="150000"/>
              </a:lnSpc>
              <a:buNone/>
            </a:pPr>
            <a:r>
              <a:rPr lang="en-US" b="1"/>
              <a:t>Broad Context</a:t>
            </a:r>
          </a:p>
          <a:p>
            <a:pPr>
              <a:lnSpc>
                <a:spcPct val="150000"/>
              </a:lnSpc>
              <a:buFont typeface="Courier New" panose="02070309020205020404" pitchFamily="49" charset="0"/>
              <a:buChar char="o"/>
            </a:pPr>
            <a:r>
              <a:rPr lang="en-US"/>
              <a:t>The informal economy is a cornerstone of employment in South Africa, with millions depending on small, township-based enterprises. While the national adoption of mobile money has been rapid, offering potential for financial inclusion, a critical gap exists in our understanding of its tangible effects at the micro-enterprise level. </a:t>
            </a:r>
          </a:p>
          <a:p>
            <a:pPr marL="0" indent="0">
              <a:lnSpc>
                <a:spcPct val="150000"/>
              </a:lnSpc>
              <a:buNone/>
            </a:pPr>
            <a:r>
              <a:rPr lang="en-US" b="1"/>
              <a:t>The Gap</a:t>
            </a:r>
          </a:p>
          <a:p>
            <a:pPr>
              <a:lnSpc>
                <a:spcPct val="150000"/>
              </a:lnSpc>
            </a:pPr>
            <a:r>
              <a:rPr lang="en-US"/>
              <a:t>Specifically, prior research has focused on mobile money for person-to-person transfers, largely overlooking its role in the operational resilience of small businesses facing economic volatility. </a:t>
            </a:r>
          </a:p>
          <a:p>
            <a:pPr marL="0" indent="0">
              <a:lnSpc>
                <a:spcPct val="150000"/>
              </a:lnSpc>
              <a:buNone/>
            </a:pPr>
            <a:r>
              <a:rPr lang="en-US" b="1"/>
              <a:t>The Precise Problem Statement</a:t>
            </a:r>
          </a:p>
          <a:p>
            <a:pPr>
              <a:lnSpc>
                <a:spcPct val="150000"/>
              </a:lnSpc>
            </a:pPr>
            <a:r>
              <a:rPr lang="en-US"/>
              <a:t>Therefore, the central problem this research addresses is the unexamined relationship between mobile money adoption and the financial resilience of spaza shops in Gauteng.</a:t>
            </a:r>
          </a:p>
          <a:p>
            <a:pPr>
              <a:lnSpc>
                <a:spcPct val="150000"/>
              </a:lnSpc>
            </a:pPr>
            <a:endParaRPr lang="en-GB"/>
          </a:p>
        </p:txBody>
      </p:sp>
    </p:spTree>
    <p:extLst>
      <p:ext uri="{BB962C8B-B14F-4D97-AF65-F5344CB8AC3E}">
        <p14:creationId xmlns:p14="http://schemas.microsoft.com/office/powerpoint/2010/main" val="2415742402"/>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C9A00-CB4F-72F3-0AB3-BB0C103C5B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5FF26A-D898-FC61-8A75-96A45A323405}"/>
              </a:ext>
            </a:extLst>
          </p:cNvPr>
          <p:cNvSpPr>
            <a:spLocks noGrp="1"/>
          </p:cNvSpPr>
          <p:nvPr>
            <p:ph type="title"/>
          </p:nvPr>
        </p:nvSpPr>
        <p:spPr/>
        <p:txBody>
          <a:bodyPr/>
          <a:lstStyle/>
          <a:p>
            <a:r>
              <a:rPr lang="en-GB"/>
              <a:t>The Anatomy of a Winning Proposal: Introduction - Avoiding Common Pitfalls</a:t>
            </a:r>
          </a:p>
        </p:txBody>
      </p:sp>
      <p:sp>
        <p:nvSpPr>
          <p:cNvPr id="3" name="Text Placeholder 2">
            <a:extLst>
              <a:ext uri="{FF2B5EF4-FFF2-40B4-BE49-F238E27FC236}">
                <a16:creationId xmlns:a16="http://schemas.microsoft.com/office/drawing/2014/main" id="{68C2E4CE-33E6-38BA-BA16-A6B933741B44}"/>
              </a:ext>
            </a:extLst>
          </p:cNvPr>
          <p:cNvSpPr>
            <a:spLocks noGrp="1"/>
          </p:cNvSpPr>
          <p:nvPr>
            <p:ph type="body" sz="quarter" idx="10"/>
          </p:nvPr>
        </p:nvSpPr>
        <p:spPr/>
        <p:txBody>
          <a:bodyPr>
            <a:normAutofit fontScale="85000" lnSpcReduction="10000"/>
          </a:bodyPr>
          <a:lstStyle/>
          <a:p>
            <a:pPr marL="0" indent="0">
              <a:lnSpc>
                <a:spcPct val="150000"/>
              </a:lnSpc>
              <a:buNone/>
            </a:pPr>
            <a:r>
              <a:rPr lang="en-US" b="1"/>
              <a:t>The Unfocused Problem</a:t>
            </a:r>
          </a:p>
          <a:p>
            <a:pPr>
              <a:lnSpc>
                <a:spcPct val="150000"/>
              </a:lnSpc>
            </a:pPr>
            <a:r>
              <a:rPr lang="en-US"/>
              <a:t>The introduction rambles around a broad topic without identifying a specific, researchable problem. A frequent mistake is stating a general societal ill instead of a knowledge gap.</a:t>
            </a:r>
          </a:p>
          <a:p>
            <a:pPr marL="0" indent="0">
              <a:lnSpc>
                <a:spcPct val="150000"/>
              </a:lnSpc>
              <a:buNone/>
            </a:pPr>
            <a:r>
              <a:rPr lang="en-US" b="1"/>
              <a:t>Weak Example</a:t>
            </a:r>
          </a:p>
          <a:p>
            <a:pPr lvl="1">
              <a:lnSpc>
                <a:spcPct val="150000"/>
              </a:lnSpc>
            </a:pPr>
            <a:r>
              <a:rPr lang="en-US" b="1" i="1">
                <a:solidFill>
                  <a:srgbClr val="FF0000"/>
                </a:solidFill>
              </a:rPr>
              <a:t>"Poverty and unemployment are major problems in South Africa's townships. Many people run small businesses to survive, but it is very difficult for them. This research wants to look at the economy in these areas and help find solutions for these struggling entrepreneurs."</a:t>
            </a:r>
          </a:p>
          <a:p>
            <a:pPr marL="0" indent="0">
              <a:lnSpc>
                <a:spcPct val="150000"/>
              </a:lnSpc>
              <a:buNone/>
            </a:pPr>
            <a:r>
              <a:rPr lang="en-US" b="1"/>
              <a:t>Why it's weak</a:t>
            </a:r>
          </a:p>
          <a:p>
            <a:pPr>
              <a:lnSpc>
                <a:spcPct val="150000"/>
              </a:lnSpc>
            </a:pPr>
            <a:r>
              <a:rPr lang="en-US"/>
              <a:t>"Poverty exists" is a condition, not a research problem. It's too broad, lacks a clear focus, and doesn't define a gap that can be investigated.</a:t>
            </a:r>
          </a:p>
          <a:p>
            <a:pPr marL="0" indent="0">
              <a:lnSpc>
                <a:spcPct val="150000"/>
              </a:lnSpc>
              <a:buNone/>
            </a:pPr>
            <a:r>
              <a:rPr lang="en-US" b="1"/>
              <a:t>Exaggeration &amp; Inconsistency</a:t>
            </a:r>
          </a:p>
          <a:p>
            <a:pPr>
              <a:lnSpc>
                <a:spcPct val="150000"/>
              </a:lnSpc>
            </a:pPr>
            <a:r>
              <a:rPr lang="en-US"/>
              <a:t>Making exaggerated claims that your research will "solve" a major social issue or "completely transform" a field. This sounds naive to reviewers. Another critical error is promising to answer questions in the introduction that your methodology section doesn't actually address.</a:t>
            </a:r>
          </a:p>
          <a:p>
            <a:pPr>
              <a:lnSpc>
                <a:spcPct val="150000"/>
              </a:lnSpc>
            </a:pPr>
            <a:endParaRPr lang="en-GB"/>
          </a:p>
        </p:txBody>
      </p:sp>
    </p:spTree>
    <p:extLst>
      <p:ext uri="{BB962C8B-B14F-4D97-AF65-F5344CB8AC3E}">
        <p14:creationId xmlns:p14="http://schemas.microsoft.com/office/powerpoint/2010/main" val="3564285025"/>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B4295-5CF3-9EC7-AD98-095E5CCA37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1EDD33-C6DA-BEC7-AC3A-8088A480EE4F}"/>
              </a:ext>
            </a:extLst>
          </p:cNvPr>
          <p:cNvSpPr>
            <a:spLocks noGrp="1"/>
          </p:cNvSpPr>
          <p:nvPr>
            <p:ph type="title"/>
          </p:nvPr>
        </p:nvSpPr>
        <p:spPr/>
        <p:txBody>
          <a:bodyPr>
            <a:normAutofit/>
          </a:bodyPr>
          <a:lstStyle/>
          <a:p>
            <a:r>
              <a:rPr lang="en-GB"/>
              <a:t>The Anatomy of a Winning Proposal: </a:t>
            </a:r>
            <a:r>
              <a:rPr lang="en-US"/>
              <a:t>From Weak to Winning </a:t>
            </a:r>
            <a:r>
              <a:rPr lang="en-GB"/>
              <a:t>Introduction&amp; Problem</a:t>
            </a:r>
          </a:p>
        </p:txBody>
      </p:sp>
      <p:sp>
        <p:nvSpPr>
          <p:cNvPr id="7" name="Rectangle 2">
            <a:extLst>
              <a:ext uri="{FF2B5EF4-FFF2-40B4-BE49-F238E27FC236}">
                <a16:creationId xmlns:a16="http://schemas.microsoft.com/office/drawing/2014/main" id="{13998F91-CEC8-6AE3-CC69-9E59FF84C1FA}"/>
              </a:ext>
            </a:extLst>
          </p:cNvPr>
          <p:cNvSpPr>
            <a:spLocks noChangeArrowheads="1"/>
          </p:cNvSpPr>
          <p:nvPr/>
        </p:nvSpPr>
        <p:spPr bwMode="auto">
          <a:xfrm>
            <a:off x="58738" y="24050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TextBox 7">
            <a:extLst>
              <a:ext uri="{FF2B5EF4-FFF2-40B4-BE49-F238E27FC236}">
                <a16:creationId xmlns:a16="http://schemas.microsoft.com/office/drawing/2014/main" id="{20444628-72CF-CAA0-8E36-6E3308E17032}"/>
              </a:ext>
            </a:extLst>
          </p:cNvPr>
          <p:cNvSpPr txBox="1"/>
          <p:nvPr/>
        </p:nvSpPr>
        <p:spPr>
          <a:xfrm>
            <a:off x="216310" y="5230762"/>
            <a:ext cx="1153323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rPr>
              <a:t>Key Takeaway: </a:t>
            </a:r>
            <a:r>
              <a:rPr kumimoji="0" lang="en-US" sz="1800" b="0"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rPr>
              <a:t>Your introduction must convince the reviewer that there is a specific, important, and researchable problem, and that your study is perfectly designed to address it.</a:t>
            </a:r>
          </a:p>
        </p:txBody>
      </p:sp>
      <p:graphicFrame>
        <p:nvGraphicFramePr>
          <p:cNvPr id="11" name="Table 10">
            <a:extLst>
              <a:ext uri="{FF2B5EF4-FFF2-40B4-BE49-F238E27FC236}">
                <a16:creationId xmlns:a16="http://schemas.microsoft.com/office/drawing/2014/main" id="{2DFAC2F1-A6AB-6F5F-223F-C7CD82A4A10F}"/>
              </a:ext>
            </a:extLst>
          </p:cNvPr>
          <p:cNvGraphicFramePr>
            <a:graphicFrameLocks noGrp="1"/>
          </p:cNvGraphicFramePr>
          <p:nvPr/>
        </p:nvGraphicFramePr>
        <p:xfrm>
          <a:off x="363794" y="786580"/>
          <a:ext cx="11670890" cy="4159046"/>
        </p:xfrm>
        <a:graphic>
          <a:graphicData uri="http://schemas.openxmlformats.org/drawingml/2006/table">
            <a:tbl>
              <a:tblPr firstRow="1" bandRow="1">
                <a:tableStyleId>{ED083AE6-46FA-4A59-8FB0-9F97EB10719F}</a:tableStyleId>
              </a:tblPr>
              <a:tblGrid>
                <a:gridCol w="5835445">
                  <a:extLst>
                    <a:ext uri="{9D8B030D-6E8A-4147-A177-3AD203B41FA5}">
                      <a16:colId xmlns:a16="http://schemas.microsoft.com/office/drawing/2014/main" val="1567679385"/>
                    </a:ext>
                  </a:extLst>
                </a:gridCol>
                <a:gridCol w="5835445">
                  <a:extLst>
                    <a:ext uri="{9D8B030D-6E8A-4147-A177-3AD203B41FA5}">
                      <a16:colId xmlns:a16="http://schemas.microsoft.com/office/drawing/2014/main" val="2827012750"/>
                    </a:ext>
                  </a:extLst>
                </a:gridCol>
              </a:tblGrid>
              <a:tr h="615878">
                <a:tc>
                  <a:txBody>
                    <a:bodyPr/>
                    <a:lstStyle/>
                    <a:p>
                      <a:pPr>
                        <a:lnSpc>
                          <a:spcPts val="1688"/>
                        </a:lnSpc>
                        <a:buNone/>
                      </a:pPr>
                      <a:r>
                        <a:rPr lang="en-US" b="1" i="0">
                          <a:solidFill>
                            <a:srgbClr val="1F2225"/>
                          </a:solidFill>
                          <a:effectLst/>
                          <a:latin typeface="Calibri Light" panose="020F0302020204030204" pitchFamily="34" charset="0"/>
                          <a:cs typeface="Calibri Light" panose="020F0302020204030204" pitchFamily="34" charset="0"/>
                        </a:rPr>
                        <a:t>Vague &amp; Weak (The "Societal Ill" Approach)</a:t>
                      </a:r>
                    </a:p>
                  </a:txBody>
                  <a:tcPr anchor="ctr"/>
                </a:tc>
                <a:tc>
                  <a:txBody>
                    <a:bodyPr/>
                    <a:lstStyle/>
                    <a:p>
                      <a:pPr>
                        <a:lnSpc>
                          <a:spcPts val="1688"/>
                        </a:lnSpc>
                        <a:buNone/>
                      </a:pPr>
                      <a:r>
                        <a:rPr lang="en-US" b="1" i="0">
                          <a:solidFill>
                            <a:srgbClr val="1F2225"/>
                          </a:solidFill>
                          <a:effectLst/>
                          <a:latin typeface="Calibri Light" panose="020F0302020204030204" pitchFamily="34" charset="0"/>
                          <a:cs typeface="Calibri Light" panose="020F0302020204030204" pitchFamily="34" charset="0"/>
                        </a:rPr>
                        <a:t>Specific &amp; Strong (The "Research Gap" Approach)</a:t>
                      </a:r>
                    </a:p>
                  </a:txBody>
                  <a:tcPr anchor="ctr"/>
                </a:tc>
                <a:extLst>
                  <a:ext uri="{0D108BD9-81ED-4DB2-BD59-A6C34878D82A}">
                    <a16:rowId xmlns:a16="http://schemas.microsoft.com/office/drawing/2014/main" val="2878101576"/>
                  </a:ext>
                </a:extLst>
              </a:tr>
              <a:tr h="1039762">
                <a:tc>
                  <a:txBody>
                    <a:bodyPr/>
                    <a:lstStyle/>
                    <a:p>
                      <a:pPr>
                        <a:lnSpc>
                          <a:spcPts val="1688"/>
                        </a:lnSpc>
                        <a:buNone/>
                      </a:pPr>
                      <a:r>
                        <a:rPr lang="en-US" b="0" i="0">
                          <a:solidFill>
                            <a:srgbClr val="1F2225"/>
                          </a:solidFill>
                          <a:effectLst/>
                          <a:latin typeface="Calibri Light" panose="020F0302020204030204" pitchFamily="34" charset="0"/>
                          <a:cs typeface="Calibri Light" panose="020F0302020204030204" pitchFamily="34" charset="0"/>
                        </a:rPr>
                        <a:t>"Poverty and unemployment are major problems..."</a:t>
                      </a:r>
                    </a:p>
                  </a:txBody>
                  <a:tcPr anchor="ctr"/>
                </a:tc>
                <a:tc>
                  <a:txBody>
                    <a:bodyPr/>
                    <a:lstStyle/>
                    <a:p>
                      <a:pPr>
                        <a:lnSpc>
                          <a:spcPts val="1688"/>
                        </a:lnSpc>
                        <a:buNone/>
                      </a:pPr>
                      <a:r>
                        <a:rPr lang="en-US" b="0" i="0">
                          <a:solidFill>
                            <a:srgbClr val="1F2225"/>
                          </a:solidFill>
                          <a:effectLst/>
                          <a:latin typeface="Calibri Light" panose="020F0302020204030204" pitchFamily="34" charset="0"/>
                          <a:cs typeface="Calibri Light" panose="020F0302020204030204" pitchFamily="34" charset="0"/>
                        </a:rPr>
                        <a:t>"A critical gap exists in our understanding of [mobile money's] tangible effects at the micro-enterprise level."</a:t>
                      </a:r>
                    </a:p>
                  </a:txBody>
                  <a:tcPr anchor="ctr"/>
                </a:tc>
                <a:extLst>
                  <a:ext uri="{0D108BD9-81ED-4DB2-BD59-A6C34878D82A}">
                    <a16:rowId xmlns:a16="http://schemas.microsoft.com/office/drawing/2014/main" val="3418845095"/>
                  </a:ext>
                </a:extLst>
              </a:tr>
              <a:tr h="1463644">
                <a:tc>
                  <a:txBody>
                    <a:bodyPr/>
                    <a:lstStyle/>
                    <a:p>
                      <a:pPr>
                        <a:lnSpc>
                          <a:spcPts val="1688"/>
                        </a:lnSpc>
                        <a:buNone/>
                      </a:pPr>
                      <a:r>
                        <a:rPr lang="en-US" b="0" i="0">
                          <a:solidFill>
                            <a:srgbClr val="1F2225"/>
                          </a:solidFill>
                          <a:effectLst/>
                          <a:latin typeface="Calibri Light" panose="020F0302020204030204" pitchFamily="34" charset="0"/>
                          <a:cs typeface="Calibri Light" panose="020F0302020204030204" pitchFamily="34" charset="0"/>
                        </a:rPr>
                        <a:t>"This research wants to look at the economy..."</a:t>
                      </a:r>
                    </a:p>
                  </a:txBody>
                  <a:tcPr anchor="ctr"/>
                </a:tc>
                <a:tc>
                  <a:txBody>
                    <a:bodyPr/>
                    <a:lstStyle/>
                    <a:p>
                      <a:pPr>
                        <a:lnSpc>
                          <a:spcPts val="1688"/>
                        </a:lnSpc>
                        <a:buNone/>
                      </a:pPr>
                      <a:r>
                        <a:rPr lang="en-US" b="0" i="0">
                          <a:solidFill>
                            <a:srgbClr val="1F2225"/>
                          </a:solidFill>
                          <a:effectLst/>
                          <a:latin typeface="Calibri Light" panose="020F0302020204030204" pitchFamily="34" charset="0"/>
                          <a:cs typeface="Calibri Light" panose="020F0302020204030204" pitchFamily="34" charset="0"/>
                        </a:rPr>
                        <a:t>"The central problem this research addresses is the unexamined relationship between mobile money adoption and financial resilience..."</a:t>
                      </a:r>
                    </a:p>
                  </a:txBody>
                  <a:tcPr anchor="ctr"/>
                </a:tc>
                <a:extLst>
                  <a:ext uri="{0D108BD9-81ED-4DB2-BD59-A6C34878D82A}">
                    <a16:rowId xmlns:a16="http://schemas.microsoft.com/office/drawing/2014/main" val="3321878900"/>
                  </a:ext>
                </a:extLst>
              </a:tr>
              <a:tr h="1039762">
                <a:tc>
                  <a:txBody>
                    <a:bodyPr/>
                    <a:lstStyle/>
                    <a:p>
                      <a:pPr>
                        <a:lnSpc>
                          <a:spcPts val="1688"/>
                        </a:lnSpc>
                        <a:buNone/>
                      </a:pPr>
                      <a:r>
                        <a:rPr lang="en-US" b="0" i="0">
                          <a:solidFill>
                            <a:srgbClr val="1F2225"/>
                          </a:solidFill>
                          <a:effectLst/>
                          <a:latin typeface="Calibri Light" panose="020F0302020204030204" pitchFamily="34" charset="0"/>
                          <a:cs typeface="Calibri Light" panose="020F0302020204030204" pitchFamily="34" charset="0"/>
                        </a:rPr>
                        <a:t>"help find solutions for struggling entrepreneurs"</a:t>
                      </a:r>
                    </a:p>
                  </a:txBody>
                  <a:tcPr anchor="ctr"/>
                </a:tc>
                <a:tc>
                  <a:txBody>
                    <a:bodyPr/>
                    <a:lstStyle/>
                    <a:p>
                      <a:pPr>
                        <a:lnSpc>
                          <a:spcPts val="1688"/>
                        </a:lnSpc>
                        <a:buNone/>
                      </a:pPr>
                      <a:r>
                        <a:rPr lang="en-US" b="0" i="0">
                          <a:solidFill>
                            <a:srgbClr val="1F2225"/>
                          </a:solidFill>
                          <a:effectLst/>
                          <a:latin typeface="Calibri Light" panose="020F0302020204030204" pitchFamily="34" charset="0"/>
                          <a:cs typeface="Calibri Light" panose="020F0302020204030204" pitchFamily="34" charset="0"/>
                        </a:rPr>
                        <a:t>"This will provide an evidence base for policy recommendations targeting financial inclusion."</a:t>
                      </a:r>
                    </a:p>
                  </a:txBody>
                  <a:tcPr anchor="ctr"/>
                </a:tc>
                <a:extLst>
                  <a:ext uri="{0D108BD9-81ED-4DB2-BD59-A6C34878D82A}">
                    <a16:rowId xmlns:a16="http://schemas.microsoft.com/office/drawing/2014/main" val="854486808"/>
                  </a:ext>
                </a:extLst>
              </a:tr>
            </a:tbl>
          </a:graphicData>
        </a:graphic>
      </p:graphicFrame>
    </p:spTree>
    <p:extLst>
      <p:ext uri="{BB962C8B-B14F-4D97-AF65-F5344CB8AC3E}">
        <p14:creationId xmlns:p14="http://schemas.microsoft.com/office/powerpoint/2010/main" val="2773148718"/>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8DCB2-A9A2-508B-D254-EA80E55724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EA22AC-AE59-AC01-07C0-C62D9770C4A1}"/>
              </a:ext>
            </a:extLst>
          </p:cNvPr>
          <p:cNvSpPr>
            <a:spLocks noGrp="1"/>
          </p:cNvSpPr>
          <p:nvPr>
            <p:ph type="title"/>
          </p:nvPr>
        </p:nvSpPr>
        <p:spPr/>
        <p:txBody>
          <a:bodyPr>
            <a:noAutofit/>
          </a:bodyPr>
          <a:lstStyle/>
          <a:p>
            <a:r>
              <a:rPr lang="en-GB" sz="2000" b="1"/>
              <a:t>The Anatomy of a Winning Proposal: The </a:t>
            </a:r>
            <a:r>
              <a:rPr lang="en-GB" sz="2000" b="1" u="sng"/>
              <a:t>LITERATURE REVIEW</a:t>
            </a:r>
            <a:r>
              <a:rPr lang="en-GB" sz="2000" b="1"/>
              <a:t> - Building on the Shoulders of Giants</a:t>
            </a:r>
          </a:p>
        </p:txBody>
      </p:sp>
      <p:sp>
        <p:nvSpPr>
          <p:cNvPr id="3" name="Text Placeholder 2">
            <a:extLst>
              <a:ext uri="{FF2B5EF4-FFF2-40B4-BE49-F238E27FC236}">
                <a16:creationId xmlns:a16="http://schemas.microsoft.com/office/drawing/2014/main" id="{6180019B-F5DA-8F3B-B548-88C5892C9444}"/>
              </a:ext>
            </a:extLst>
          </p:cNvPr>
          <p:cNvSpPr>
            <a:spLocks noGrp="1"/>
          </p:cNvSpPr>
          <p:nvPr>
            <p:ph type="body" sz="quarter" idx="10"/>
          </p:nvPr>
        </p:nvSpPr>
        <p:spPr/>
        <p:txBody>
          <a:bodyPr>
            <a:normAutofit fontScale="85000" lnSpcReduction="10000"/>
          </a:bodyPr>
          <a:lstStyle/>
          <a:p>
            <a:pPr marL="0" indent="0">
              <a:lnSpc>
                <a:spcPct val="150000"/>
              </a:lnSpc>
              <a:buNone/>
            </a:pPr>
            <a:r>
              <a:rPr lang="en-US" b="1"/>
              <a:t>What It Is?</a:t>
            </a:r>
          </a:p>
          <a:p>
            <a:pPr>
              <a:lnSpc>
                <a:spcPct val="150000"/>
              </a:lnSpc>
            </a:pPr>
            <a:r>
              <a:rPr lang="en-US"/>
              <a:t>A literature review is not just a summary of articles. In a funding proposal, it is a </a:t>
            </a:r>
            <a:r>
              <a:rPr lang="en-US" b="1" u="sng"/>
              <a:t>TIGHTLY WRITTEN </a:t>
            </a:r>
            <a:r>
              <a:rPr lang="en-US"/>
              <a:t>critical synthesis of only the most </a:t>
            </a:r>
            <a:r>
              <a:rPr lang="en-US" b="1" u="sng"/>
              <a:t>RELEVANT</a:t>
            </a:r>
            <a:r>
              <a:rPr lang="en-US"/>
              <a:t> existing scholarship that constructs a compelling argument for why your research is necessary. Its purpose is to:</a:t>
            </a:r>
          </a:p>
          <a:p>
            <a:pPr>
              <a:lnSpc>
                <a:spcPct val="150000"/>
              </a:lnSpc>
            </a:pPr>
            <a:r>
              <a:rPr lang="en-US"/>
              <a:t>Situate your project within the current body of knowledge that is aligned to the salient aspects of the call.</a:t>
            </a:r>
          </a:p>
          <a:p>
            <a:pPr>
              <a:lnSpc>
                <a:spcPct val="150000"/>
              </a:lnSpc>
            </a:pPr>
            <a:r>
              <a:rPr lang="en-US"/>
              <a:t>Demonstrate your familiarity with the field's key debates and findings.</a:t>
            </a:r>
          </a:p>
          <a:p>
            <a:pPr>
              <a:lnSpc>
                <a:spcPct val="150000"/>
              </a:lnSpc>
            </a:pPr>
            <a:r>
              <a:rPr lang="en-US"/>
              <a:t>Provide a rationale for your chosen approach and convince funders that your work is original and not duplicative.</a:t>
            </a:r>
          </a:p>
          <a:p>
            <a:pPr marL="0" indent="0">
              <a:lnSpc>
                <a:spcPct val="150000"/>
              </a:lnSpc>
              <a:buNone/>
            </a:pPr>
            <a:r>
              <a:rPr lang="en-US" b="1"/>
              <a:t>Best Practices:</a:t>
            </a:r>
            <a:endParaRPr lang="en-US"/>
          </a:p>
          <a:p>
            <a:pPr>
              <a:lnSpc>
                <a:spcPct val="150000"/>
              </a:lnSpc>
            </a:pPr>
            <a:r>
              <a:rPr lang="en-US"/>
              <a:t>Be Focused &amp; Selective: Do not include everything ever written. </a:t>
            </a:r>
          </a:p>
          <a:p>
            <a:pPr lvl="1">
              <a:lnSpc>
                <a:spcPct val="150000"/>
              </a:lnSpc>
            </a:pPr>
            <a:r>
              <a:rPr lang="en-US"/>
              <a:t>Select key works (theories, empirical studies) that directly relate to your specific research questions.</a:t>
            </a:r>
          </a:p>
          <a:p>
            <a:pPr>
              <a:lnSpc>
                <a:spcPct val="150000"/>
              </a:lnSpc>
            </a:pPr>
            <a:r>
              <a:rPr lang="en-US"/>
              <a:t>Be Critical &amp; Analytical: Do not just report what others have said. </a:t>
            </a:r>
          </a:p>
          <a:p>
            <a:pPr lvl="1">
              <a:lnSpc>
                <a:spcPct val="150000"/>
              </a:lnSpc>
            </a:pPr>
            <a:r>
              <a:rPr lang="en-US" err="1"/>
              <a:t>Synthesise</a:t>
            </a:r>
            <a:r>
              <a:rPr lang="en-US"/>
              <a:t>, compare, and critique to identify patterns, contradictions, and debates.</a:t>
            </a:r>
          </a:p>
          <a:p>
            <a:pPr>
              <a:lnSpc>
                <a:spcPct val="150000"/>
              </a:lnSpc>
            </a:pPr>
            <a:r>
              <a:rPr lang="en-US"/>
              <a:t>Be Current: Show awareness of recent findings from the last few years, as well as the foundational, seminal works in your field.</a:t>
            </a:r>
          </a:p>
          <a:p>
            <a:pPr marL="0" indent="0">
              <a:lnSpc>
                <a:spcPct val="150000"/>
              </a:lnSpc>
              <a:buNone/>
            </a:pPr>
            <a:endParaRPr lang="en-GB"/>
          </a:p>
        </p:txBody>
      </p:sp>
    </p:spTree>
    <p:extLst>
      <p:ext uri="{BB962C8B-B14F-4D97-AF65-F5344CB8AC3E}">
        <p14:creationId xmlns:p14="http://schemas.microsoft.com/office/powerpoint/2010/main" val="2082536324"/>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35F47F-6442-818E-76AD-2A26E56E69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735703-0412-EC51-E545-594BE097A9E6}"/>
              </a:ext>
            </a:extLst>
          </p:cNvPr>
          <p:cNvSpPr>
            <a:spLocks noGrp="1"/>
          </p:cNvSpPr>
          <p:nvPr>
            <p:ph type="title"/>
          </p:nvPr>
        </p:nvSpPr>
        <p:spPr/>
        <p:txBody>
          <a:bodyPr>
            <a:normAutofit/>
          </a:bodyPr>
          <a:lstStyle/>
          <a:p>
            <a:r>
              <a:rPr lang="en-GB"/>
              <a:t>The Anatomy of a Winning Proposal: The Literature Review – Success &amp; Pitfalls</a:t>
            </a:r>
          </a:p>
        </p:txBody>
      </p:sp>
      <p:sp>
        <p:nvSpPr>
          <p:cNvPr id="3" name="Text Placeholder 2">
            <a:extLst>
              <a:ext uri="{FF2B5EF4-FFF2-40B4-BE49-F238E27FC236}">
                <a16:creationId xmlns:a16="http://schemas.microsoft.com/office/drawing/2014/main" id="{EB867FF6-6049-2FE1-8766-BDD7BCEFC285}"/>
              </a:ext>
            </a:extLst>
          </p:cNvPr>
          <p:cNvSpPr>
            <a:spLocks noGrp="1"/>
          </p:cNvSpPr>
          <p:nvPr>
            <p:ph type="body" sz="quarter" idx="10"/>
          </p:nvPr>
        </p:nvSpPr>
        <p:spPr/>
        <p:txBody>
          <a:bodyPr numCol="2">
            <a:normAutofit fontScale="92500"/>
          </a:bodyPr>
          <a:lstStyle/>
          <a:p>
            <a:pPr marL="0" indent="0">
              <a:lnSpc>
                <a:spcPct val="130000"/>
              </a:lnSpc>
              <a:buNone/>
            </a:pPr>
            <a:r>
              <a:rPr lang="en-US" sz="1800" b="1"/>
              <a:t>SUCCESSFUL APPROACHES</a:t>
            </a:r>
          </a:p>
          <a:p>
            <a:pPr>
              <a:lnSpc>
                <a:spcPct val="130000"/>
              </a:lnSpc>
            </a:pPr>
            <a:r>
              <a:rPr lang="en-US" sz="1800" b="1" err="1"/>
              <a:t>Organise</a:t>
            </a:r>
            <a:r>
              <a:rPr lang="en-US" sz="1800" b="1"/>
              <a:t> Thematically, Not Chronologically:</a:t>
            </a:r>
            <a:r>
              <a:rPr lang="en-US" sz="1800"/>
              <a:t> Structure your review around central themes or debates, which is far more effective than a study-by-study synopsis.</a:t>
            </a:r>
          </a:p>
          <a:p>
            <a:pPr>
              <a:lnSpc>
                <a:spcPct val="130000"/>
              </a:lnSpc>
            </a:pPr>
            <a:r>
              <a:rPr lang="en-US" sz="1800" b="1"/>
              <a:t>Example (Post-Apartheid Urban Planning):</a:t>
            </a:r>
            <a:r>
              <a:rPr lang="en-US" sz="1800"/>
              <a:t> Instead of listing authors who wrote about cities, structure your argument with thematic sections:</a:t>
            </a:r>
          </a:p>
          <a:p>
            <a:pPr marL="800100" lvl="1" indent="-342900">
              <a:lnSpc>
                <a:spcPct val="130000"/>
              </a:lnSpc>
              <a:buFont typeface="+mj-lt"/>
              <a:buAutoNum type="arabicPeriod"/>
            </a:pPr>
            <a:r>
              <a:rPr lang="en-US" sz="1600" i="1"/>
              <a:t>The Enduring Legacy of Apartheid Spatial Planning in cities like Johannesburg.</a:t>
            </a:r>
            <a:endParaRPr lang="en-US" sz="1600"/>
          </a:p>
          <a:p>
            <a:pPr marL="800100" lvl="1" indent="-342900">
              <a:lnSpc>
                <a:spcPct val="130000"/>
              </a:lnSpc>
              <a:buFont typeface="+mj-lt"/>
              <a:buAutoNum type="arabicPeriod"/>
            </a:pPr>
            <a:r>
              <a:rPr lang="en-US" sz="1600" i="1"/>
              <a:t>Policy Interventions Since 1994 (e.g., RDP, Breaking New Ground).</a:t>
            </a:r>
            <a:endParaRPr lang="en-US" sz="1600"/>
          </a:p>
          <a:p>
            <a:pPr marL="800100" lvl="1" indent="-342900">
              <a:lnSpc>
                <a:spcPct val="130000"/>
              </a:lnSpc>
              <a:buFont typeface="+mj-lt"/>
              <a:buAutoNum type="arabicPeriod"/>
            </a:pPr>
            <a:r>
              <a:rPr lang="en-US" sz="1600" i="1"/>
              <a:t>Contemporary Debates on Gentrification vs. Inclusive Development in areas like Woodstock (Cape Town) and </a:t>
            </a:r>
            <a:r>
              <a:rPr lang="en-US" sz="1600" i="1" err="1"/>
              <a:t>Maboneng</a:t>
            </a:r>
            <a:r>
              <a:rPr lang="en-US" sz="1600" i="1"/>
              <a:t> (Johannesburg).</a:t>
            </a:r>
            <a:endParaRPr lang="en-US" sz="1600"/>
          </a:p>
          <a:p>
            <a:pPr marL="457200" lvl="1" indent="0">
              <a:lnSpc>
                <a:spcPct val="130000"/>
              </a:lnSpc>
              <a:buNone/>
            </a:pPr>
            <a:r>
              <a:rPr lang="en-US" sz="1600" b="1" i="1"/>
              <a:t>The Identified Gap from the literature:</a:t>
            </a:r>
            <a:r>
              <a:rPr lang="en-US" sz="1600"/>
              <a:t> </a:t>
            </a:r>
            <a:r>
              <a:rPr lang="en-US" sz="1600" i="1"/>
              <a:t>A lack of research on the socio-cultural impact of urban regeneration on long-term residents.</a:t>
            </a:r>
            <a:endParaRPr lang="en-US"/>
          </a:p>
          <a:p>
            <a:pPr>
              <a:lnSpc>
                <a:spcPct val="130000"/>
              </a:lnSpc>
            </a:pPr>
            <a:r>
              <a:rPr lang="en-US" sz="1800" b="1"/>
              <a:t>Remember, a lot of funding calls for research arise from a </a:t>
            </a:r>
            <a:r>
              <a:rPr lang="en-US" sz="1800" b="1" err="1"/>
              <a:t>recognised</a:t>
            </a:r>
            <a:r>
              <a:rPr lang="en-US" sz="1800" b="1"/>
              <a:t> gap in the literature. </a:t>
            </a:r>
            <a:endParaRPr lang="en-US" sz="1800"/>
          </a:p>
          <a:p>
            <a:pPr marL="0" indent="0">
              <a:lnSpc>
                <a:spcPct val="130000"/>
              </a:lnSpc>
              <a:buNone/>
            </a:pPr>
            <a:r>
              <a:rPr lang="en-US" sz="1800" b="1"/>
              <a:t>COMMON PITFALLS</a:t>
            </a:r>
            <a:endParaRPr lang="en-US" sz="1800"/>
          </a:p>
          <a:p>
            <a:pPr>
              <a:lnSpc>
                <a:spcPct val="130000"/>
              </a:lnSpc>
            </a:pPr>
            <a:r>
              <a:rPr lang="en-US" sz="1800" b="1"/>
              <a:t>The "Unconnected Laundry List":</a:t>
            </a:r>
            <a:r>
              <a:rPr lang="en-US" sz="1800"/>
              <a:t> The most common error. Simply stringing together summaries of studies ("Author A found this. Author B found that.") without </a:t>
            </a:r>
            <a:r>
              <a:rPr lang="en-US" sz="1800" err="1"/>
              <a:t>analysing</a:t>
            </a:r>
            <a:r>
              <a:rPr lang="en-US" sz="1800"/>
              <a:t> or connecting them to your own research question.</a:t>
            </a:r>
          </a:p>
          <a:p>
            <a:pPr>
              <a:lnSpc>
                <a:spcPct val="130000"/>
              </a:lnSpc>
            </a:pPr>
            <a:r>
              <a:rPr lang="en-US" sz="1800" b="1"/>
              <a:t>Ignoring Key Works or Debates:</a:t>
            </a:r>
            <a:r>
              <a:rPr lang="en-US" sz="1800"/>
              <a:t> Omitting seminal studies or conflicting viewpoints makes your review seem one-sided or, worse, poorly researched.</a:t>
            </a:r>
          </a:p>
          <a:p>
            <a:pPr>
              <a:lnSpc>
                <a:spcPct val="130000"/>
              </a:lnSpc>
            </a:pPr>
            <a:r>
              <a:rPr lang="en-US" sz="1800" b="1"/>
              <a:t>No Explicit "Gap":</a:t>
            </a:r>
            <a:r>
              <a:rPr lang="en-US" sz="1800"/>
              <a:t> Failing to conclude the review with a clear statement of what is still unknown and, crucially, how </a:t>
            </a:r>
            <a:r>
              <a:rPr lang="en-US" sz="1800" b="1"/>
              <a:t>your study</a:t>
            </a:r>
            <a:r>
              <a:rPr lang="en-US" sz="1800"/>
              <a:t> will address that specific gap.</a:t>
            </a:r>
          </a:p>
          <a:p>
            <a:pPr marL="0" indent="0">
              <a:lnSpc>
                <a:spcPct val="130000"/>
              </a:lnSpc>
              <a:buNone/>
            </a:pPr>
            <a:endParaRPr lang="en-GB" sz="1800"/>
          </a:p>
        </p:txBody>
      </p:sp>
    </p:spTree>
    <p:extLst>
      <p:ext uri="{BB962C8B-B14F-4D97-AF65-F5344CB8AC3E}">
        <p14:creationId xmlns:p14="http://schemas.microsoft.com/office/powerpoint/2010/main" val="501042030"/>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F8FE1-3E7C-7334-038F-5C8AC4AE8C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20AF78-AA8B-F7A8-6DC0-A4607BC578C5}"/>
              </a:ext>
            </a:extLst>
          </p:cNvPr>
          <p:cNvSpPr>
            <a:spLocks noGrp="1"/>
          </p:cNvSpPr>
          <p:nvPr>
            <p:ph type="title"/>
          </p:nvPr>
        </p:nvSpPr>
        <p:spPr/>
        <p:txBody>
          <a:bodyPr>
            <a:normAutofit/>
          </a:bodyPr>
          <a:lstStyle/>
          <a:p>
            <a:r>
              <a:rPr lang="en-GB"/>
              <a:t>The Anatomy of a Winning Proposal: The Literature Review - From Weak to Winning</a:t>
            </a:r>
          </a:p>
        </p:txBody>
      </p:sp>
      <p:sp>
        <p:nvSpPr>
          <p:cNvPr id="3" name="Text Placeholder 2">
            <a:extLst>
              <a:ext uri="{FF2B5EF4-FFF2-40B4-BE49-F238E27FC236}">
                <a16:creationId xmlns:a16="http://schemas.microsoft.com/office/drawing/2014/main" id="{2D0287E5-53BF-7AE3-A9EC-A52EC21D4434}"/>
              </a:ext>
            </a:extLst>
          </p:cNvPr>
          <p:cNvSpPr>
            <a:spLocks noGrp="1"/>
          </p:cNvSpPr>
          <p:nvPr>
            <p:ph type="body" sz="quarter" idx="10"/>
          </p:nvPr>
        </p:nvSpPr>
        <p:spPr>
          <a:xfrm>
            <a:off x="125413" y="399698"/>
            <a:ext cx="12003087" cy="5356843"/>
          </a:xfrm>
        </p:spPr>
        <p:txBody>
          <a:bodyPr>
            <a:normAutofit/>
          </a:bodyPr>
          <a:lstStyle/>
          <a:p>
            <a:pPr marL="0" indent="0">
              <a:lnSpc>
                <a:spcPct val="150000"/>
              </a:lnSpc>
              <a:buNone/>
            </a:pPr>
            <a:r>
              <a:rPr lang="en-US" b="1"/>
              <a:t>Topic:</a:t>
            </a:r>
            <a:r>
              <a:rPr lang="en-US"/>
              <a:t> Vaccine hesitancy in rural South Africa.</a:t>
            </a:r>
          </a:p>
          <a:p>
            <a:pPr marL="0" indent="0">
              <a:lnSpc>
                <a:spcPct val="150000"/>
              </a:lnSpc>
              <a:buNone/>
            </a:pPr>
            <a:endParaRPr lang="en-GB"/>
          </a:p>
        </p:txBody>
      </p:sp>
      <p:graphicFrame>
        <p:nvGraphicFramePr>
          <p:cNvPr id="4" name="Table 3">
            <a:extLst>
              <a:ext uri="{FF2B5EF4-FFF2-40B4-BE49-F238E27FC236}">
                <a16:creationId xmlns:a16="http://schemas.microsoft.com/office/drawing/2014/main" id="{3E97BAAD-194B-CDC8-27CD-5D540084C9A8}"/>
              </a:ext>
            </a:extLst>
          </p:cNvPr>
          <p:cNvGraphicFramePr>
            <a:graphicFrameLocks noGrp="1"/>
          </p:cNvGraphicFramePr>
          <p:nvPr>
            <p:extLst>
              <p:ext uri="{D42A27DB-BD31-4B8C-83A1-F6EECF244321}">
                <p14:modId xmlns:p14="http://schemas.microsoft.com/office/powerpoint/2010/main" val="2102820706"/>
              </p:ext>
            </p:extLst>
          </p:nvPr>
        </p:nvGraphicFramePr>
        <p:xfrm>
          <a:off x="125412" y="963567"/>
          <a:ext cx="12003086" cy="4090330"/>
        </p:xfrm>
        <a:graphic>
          <a:graphicData uri="http://schemas.openxmlformats.org/drawingml/2006/table">
            <a:tbl>
              <a:tblPr firstRow="1" bandRow="1">
                <a:tableStyleId>{ED083AE6-46FA-4A59-8FB0-9F97EB10719F}</a:tableStyleId>
              </a:tblPr>
              <a:tblGrid>
                <a:gridCol w="4147485">
                  <a:extLst>
                    <a:ext uri="{9D8B030D-6E8A-4147-A177-3AD203B41FA5}">
                      <a16:colId xmlns:a16="http://schemas.microsoft.com/office/drawing/2014/main" val="1209763573"/>
                    </a:ext>
                  </a:extLst>
                </a:gridCol>
                <a:gridCol w="7855601">
                  <a:extLst>
                    <a:ext uri="{9D8B030D-6E8A-4147-A177-3AD203B41FA5}">
                      <a16:colId xmlns:a16="http://schemas.microsoft.com/office/drawing/2014/main" val="3849782380"/>
                    </a:ext>
                  </a:extLst>
                </a:gridCol>
              </a:tblGrid>
              <a:tr h="379136">
                <a:tc>
                  <a:txBody>
                    <a:bodyPr/>
                    <a:lstStyle/>
                    <a:p>
                      <a:pPr>
                        <a:lnSpc>
                          <a:spcPts val="1688"/>
                        </a:lnSpc>
                        <a:buNone/>
                      </a:pPr>
                      <a:r>
                        <a:rPr lang="en-US" sz="1600" b="1" i="0">
                          <a:solidFill>
                            <a:srgbClr val="1F2225"/>
                          </a:solidFill>
                          <a:effectLst/>
                          <a:latin typeface="Calibri Light" panose="020F0302020204030204" pitchFamily="34" charset="0"/>
                          <a:cs typeface="Calibri Light" panose="020F0302020204030204" pitchFamily="34" charset="0"/>
                        </a:rPr>
                        <a:t>Weak Approach (The "Laundry List")</a:t>
                      </a:r>
                    </a:p>
                  </a:txBody>
                  <a:tcPr/>
                </a:tc>
                <a:tc>
                  <a:txBody>
                    <a:bodyPr/>
                    <a:lstStyle/>
                    <a:p>
                      <a:pPr>
                        <a:lnSpc>
                          <a:spcPts val="1688"/>
                        </a:lnSpc>
                        <a:buNone/>
                      </a:pPr>
                      <a:r>
                        <a:rPr lang="en-US" sz="1600" b="1" i="0">
                          <a:solidFill>
                            <a:srgbClr val="1F2225"/>
                          </a:solidFill>
                          <a:effectLst/>
                          <a:latin typeface="Calibri Light" panose="020F0302020204030204" pitchFamily="34" charset="0"/>
                          <a:cs typeface="Calibri Light" panose="020F0302020204030204" pitchFamily="34" charset="0"/>
                        </a:rPr>
                        <a:t>Strong Approach (The "Critical Synthesis")</a:t>
                      </a:r>
                    </a:p>
                  </a:txBody>
                  <a:tcPr/>
                </a:tc>
                <a:extLst>
                  <a:ext uri="{0D108BD9-81ED-4DB2-BD59-A6C34878D82A}">
                    <a16:rowId xmlns:a16="http://schemas.microsoft.com/office/drawing/2014/main" val="2708159532"/>
                  </a:ext>
                </a:extLst>
              </a:tr>
              <a:tr h="3258799">
                <a:tc>
                  <a:txBody>
                    <a:bodyPr/>
                    <a:lstStyle/>
                    <a:p>
                      <a:pPr>
                        <a:lnSpc>
                          <a:spcPct val="150000"/>
                        </a:lnSpc>
                        <a:buNone/>
                      </a:pPr>
                      <a:r>
                        <a:rPr lang="en-US" sz="1600" b="1" i="1">
                          <a:solidFill>
                            <a:srgbClr val="1F2225"/>
                          </a:solidFill>
                          <a:effectLst/>
                          <a:latin typeface="Calibri Light" panose="020F0302020204030204" pitchFamily="34" charset="0"/>
                          <a:cs typeface="Calibri Light" panose="020F0302020204030204" pitchFamily="34" charset="0"/>
                        </a:rPr>
                        <a:t>Just a list of facts</a:t>
                      </a:r>
                    </a:p>
                    <a:p>
                      <a:pPr>
                        <a:lnSpc>
                          <a:spcPct val="150000"/>
                        </a:lnSpc>
                        <a:buNone/>
                      </a:pPr>
                      <a:r>
                        <a:rPr lang="en-US" sz="1600" b="0" i="0">
                          <a:solidFill>
                            <a:srgbClr val="1F2225"/>
                          </a:solidFill>
                          <a:effectLst/>
                          <a:latin typeface="Calibri Light" panose="020F0302020204030204" pitchFamily="34" charset="0"/>
                          <a:cs typeface="Calibri Light" panose="020F0302020204030204" pitchFamily="34" charset="0"/>
                        </a:rPr>
                        <a:t>Cooper (2021) found that complex social phenomenon is linked to vaccine hesitancy. A study by the HSRC (2022) showed low trust in government healthcare in the Eastern Cape. DFRLab (2020) looked at historical distrust from the apartheid era. </a:t>
                      </a:r>
                    </a:p>
                  </a:txBody>
                  <a:tcPr/>
                </a:tc>
                <a:tc>
                  <a:txBody>
                    <a:bodyPr/>
                    <a:lstStyle/>
                    <a:p>
                      <a:pPr>
                        <a:lnSpc>
                          <a:spcPct val="150000"/>
                        </a:lnSpc>
                        <a:buNone/>
                      </a:pPr>
                      <a:r>
                        <a:rPr lang="en-US" sz="1600" b="1" i="1">
                          <a:solidFill>
                            <a:srgbClr val="1F2225"/>
                          </a:solidFill>
                          <a:effectLst/>
                          <a:latin typeface="Calibri Light" panose="020F0302020204030204" pitchFamily="34" charset="0"/>
                          <a:cs typeface="Calibri Light" panose="020F0302020204030204" pitchFamily="34" charset="0"/>
                        </a:rPr>
                        <a:t>Synthesis</a:t>
                      </a:r>
                    </a:p>
                    <a:p>
                      <a:pPr>
                        <a:lnSpc>
                          <a:spcPct val="150000"/>
                        </a:lnSpc>
                        <a:buNone/>
                      </a:pPr>
                      <a:r>
                        <a:rPr lang="en-US" sz="1600" b="0" i="0">
                          <a:solidFill>
                            <a:srgbClr val="1F2225"/>
                          </a:solidFill>
                          <a:effectLst/>
                          <a:latin typeface="Calibri Light" panose="020F0302020204030204" pitchFamily="34" charset="0"/>
                          <a:cs typeface="Calibri Light" panose="020F0302020204030204" pitchFamily="34" charset="0"/>
                        </a:rPr>
                        <a:t>While national studies point to complex social phenomenon as a key driver of vaccine hesitancy (Cooper, 2021), a focus on digital sources overlooks deep-seated issues of institutional trust. Research highlights particularly low confidence in government healthcare in rural provinces like the Eastern Cape (HSRC, 2022), often rooted in historical inequities (DFRLab, 2020).</a:t>
                      </a:r>
                    </a:p>
                    <a:p>
                      <a:pPr>
                        <a:lnSpc>
                          <a:spcPct val="150000"/>
                        </a:lnSpc>
                        <a:buNone/>
                      </a:pPr>
                      <a:r>
                        <a:rPr lang="en-US" sz="1600" b="1" i="1">
                          <a:solidFill>
                            <a:srgbClr val="1F2225"/>
                          </a:solidFill>
                          <a:effectLst/>
                          <a:latin typeface="Calibri Light" panose="020F0302020204030204" pitchFamily="34" charset="0"/>
                          <a:cs typeface="Calibri Light" panose="020F0302020204030204" pitchFamily="34" charset="0"/>
                        </a:rPr>
                        <a:t>The Gap</a:t>
                      </a:r>
                    </a:p>
                    <a:p>
                      <a:pPr>
                        <a:lnSpc>
                          <a:spcPct val="150000"/>
                        </a:lnSpc>
                        <a:buNone/>
                      </a:pPr>
                      <a:r>
                        <a:rPr lang="en-US" sz="1600" b="0" i="0">
                          <a:solidFill>
                            <a:srgbClr val="1F2225"/>
                          </a:solidFill>
                          <a:effectLst/>
                          <a:latin typeface="Calibri Light" panose="020F0302020204030204" pitchFamily="34" charset="0"/>
                          <a:cs typeface="Calibri Light" panose="020F0302020204030204" pitchFamily="34" charset="0"/>
                        </a:rPr>
                        <a:t>Therefore, a critical gap remains in understanding how local community health workers can effectively bridge this trust deficit at a grassroots level, an approach this study will investigate."</a:t>
                      </a:r>
                    </a:p>
                  </a:txBody>
                  <a:tcPr/>
                </a:tc>
                <a:extLst>
                  <a:ext uri="{0D108BD9-81ED-4DB2-BD59-A6C34878D82A}">
                    <a16:rowId xmlns:a16="http://schemas.microsoft.com/office/drawing/2014/main" val="2740063951"/>
                  </a:ext>
                </a:extLst>
              </a:tr>
            </a:tbl>
          </a:graphicData>
        </a:graphic>
      </p:graphicFrame>
      <p:sp>
        <p:nvSpPr>
          <p:cNvPr id="5" name="Rectangle 1">
            <a:extLst>
              <a:ext uri="{FF2B5EF4-FFF2-40B4-BE49-F238E27FC236}">
                <a16:creationId xmlns:a16="http://schemas.microsoft.com/office/drawing/2014/main" id="{A317B99C-9C49-F9C8-8CEC-DEA1B2568CA8}"/>
              </a:ext>
            </a:extLst>
          </p:cNvPr>
          <p:cNvSpPr>
            <a:spLocks noChangeArrowheads="1"/>
          </p:cNvSpPr>
          <p:nvPr/>
        </p:nvSpPr>
        <p:spPr bwMode="auto">
          <a:xfrm>
            <a:off x="58738" y="20701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4CAF9B00-86EA-4B79-FB2F-5F2780A57C94}"/>
              </a:ext>
            </a:extLst>
          </p:cNvPr>
          <p:cNvSpPr txBox="1"/>
          <p:nvPr/>
        </p:nvSpPr>
        <p:spPr>
          <a:xfrm>
            <a:off x="167150" y="5496238"/>
            <a:ext cx="1198552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rPr>
              <a:t>Key Takeaway: </a:t>
            </a:r>
            <a:r>
              <a:rPr kumimoji="0" lang="en-US" sz="1600" b="0"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rPr>
              <a:t>A strong literature review is an argument. It must lead the reviewer step-by-step to the inescapable conclusion that your research is the logical and necessary next step.</a:t>
            </a:r>
          </a:p>
        </p:txBody>
      </p:sp>
    </p:spTree>
    <p:extLst>
      <p:ext uri="{BB962C8B-B14F-4D97-AF65-F5344CB8AC3E}">
        <p14:creationId xmlns:p14="http://schemas.microsoft.com/office/powerpoint/2010/main" val="3484478195"/>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DBC65-F7DA-B9B2-4E6C-5D1AD417BD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D12360-7B13-3BA7-FAE8-A2F424C26B7D}"/>
              </a:ext>
            </a:extLst>
          </p:cNvPr>
          <p:cNvSpPr>
            <a:spLocks noGrp="1"/>
          </p:cNvSpPr>
          <p:nvPr>
            <p:ph type="title"/>
          </p:nvPr>
        </p:nvSpPr>
        <p:spPr/>
        <p:txBody>
          <a:bodyPr>
            <a:normAutofit fontScale="90000"/>
          </a:bodyPr>
          <a:lstStyle/>
          <a:p>
            <a:r>
              <a:rPr lang="en-GB" b="1"/>
              <a:t>The Anatomy of a Winning Proposal: The </a:t>
            </a:r>
            <a:r>
              <a:rPr lang="en-GB" b="1" u="sng"/>
              <a:t>METHODOLOGY</a:t>
            </a:r>
            <a:r>
              <a:rPr lang="en-GB" b="1"/>
              <a:t>: Your Blueprint for Discovery</a:t>
            </a:r>
          </a:p>
        </p:txBody>
      </p:sp>
      <p:sp>
        <p:nvSpPr>
          <p:cNvPr id="3" name="Text Placeholder 2">
            <a:extLst>
              <a:ext uri="{FF2B5EF4-FFF2-40B4-BE49-F238E27FC236}">
                <a16:creationId xmlns:a16="http://schemas.microsoft.com/office/drawing/2014/main" id="{9F257D24-A05F-AFC2-1935-EB8CF810C853}"/>
              </a:ext>
            </a:extLst>
          </p:cNvPr>
          <p:cNvSpPr>
            <a:spLocks noGrp="1"/>
          </p:cNvSpPr>
          <p:nvPr>
            <p:ph type="body" sz="quarter" idx="10"/>
          </p:nvPr>
        </p:nvSpPr>
        <p:spPr/>
        <p:txBody>
          <a:bodyPr numCol="2">
            <a:noAutofit/>
          </a:bodyPr>
          <a:lstStyle/>
          <a:p>
            <a:pPr marL="0" indent="0">
              <a:lnSpc>
                <a:spcPct val="150000"/>
              </a:lnSpc>
              <a:buNone/>
            </a:pPr>
            <a:r>
              <a:rPr lang="en-US" sz="1600" b="1"/>
              <a:t>What is it?</a:t>
            </a:r>
          </a:p>
          <a:p>
            <a:pPr>
              <a:lnSpc>
                <a:spcPct val="150000"/>
              </a:lnSpc>
            </a:pPr>
            <a:r>
              <a:rPr lang="en-US" sz="1600" i="1"/>
              <a:t>This is the cornerstone of your proposal. It is the detailed, step-by-step blueprint that explains exactly how you will conduct your research. It must describe:</a:t>
            </a:r>
          </a:p>
          <a:p>
            <a:pPr>
              <a:lnSpc>
                <a:spcPct val="150000"/>
              </a:lnSpc>
              <a:buFont typeface="Wingdings" pitchFamily="2" charset="2"/>
              <a:buChar char="§"/>
            </a:pPr>
            <a:r>
              <a:rPr lang="en-US" sz="1600"/>
              <a:t>Your overall </a:t>
            </a:r>
            <a:r>
              <a:rPr lang="en-US" sz="1600" b="1"/>
              <a:t>RESEARCH DESIGN </a:t>
            </a:r>
            <a:r>
              <a:rPr lang="en-US" sz="1600" i="1"/>
              <a:t>(e.g., qualitative, quantitative, mixed-methods)</a:t>
            </a:r>
            <a:r>
              <a:rPr lang="en-US" sz="1600"/>
              <a:t>.</a:t>
            </a:r>
          </a:p>
          <a:p>
            <a:pPr>
              <a:lnSpc>
                <a:spcPct val="150000"/>
              </a:lnSpc>
              <a:buFont typeface="Wingdings" pitchFamily="2" charset="2"/>
              <a:buChar char="§"/>
            </a:pPr>
            <a:r>
              <a:rPr lang="en-US" sz="1600"/>
              <a:t>Your specific </a:t>
            </a:r>
            <a:r>
              <a:rPr lang="en-US" sz="1600" b="1"/>
              <a:t>DATA COLLECTION METHODS </a:t>
            </a:r>
            <a:r>
              <a:rPr lang="en-US" sz="1600" i="1"/>
              <a:t>(e.g., surveys, interviews, archival research).</a:t>
            </a:r>
          </a:p>
          <a:p>
            <a:pPr>
              <a:lnSpc>
                <a:spcPct val="150000"/>
              </a:lnSpc>
              <a:buFont typeface="Wingdings" pitchFamily="2" charset="2"/>
              <a:buChar char="§"/>
            </a:pPr>
            <a:r>
              <a:rPr lang="en-US" sz="1600"/>
              <a:t>Your </a:t>
            </a:r>
            <a:r>
              <a:rPr lang="en-US" sz="1600" b="1"/>
              <a:t>SAMPLING STRATEGY </a:t>
            </a:r>
            <a:r>
              <a:rPr lang="en-US" sz="1600" i="1"/>
              <a:t>(Who, How Many, How They Will Be Selected)</a:t>
            </a:r>
            <a:r>
              <a:rPr lang="en-US" sz="1600"/>
              <a:t>.</a:t>
            </a:r>
          </a:p>
          <a:p>
            <a:pPr>
              <a:lnSpc>
                <a:spcPct val="150000"/>
              </a:lnSpc>
              <a:buFont typeface="Wingdings" pitchFamily="2" charset="2"/>
              <a:buChar char="§"/>
            </a:pPr>
            <a:r>
              <a:rPr lang="en-US" sz="1600"/>
              <a:t>Your </a:t>
            </a:r>
            <a:r>
              <a:rPr lang="en-US" sz="1600" b="1"/>
              <a:t>DATA ANALYSIS PLAN </a:t>
            </a:r>
            <a:r>
              <a:rPr lang="en-US" sz="1600" i="1"/>
              <a:t>(How you will make sense of the data)</a:t>
            </a:r>
            <a:r>
              <a:rPr lang="en-US" sz="1600"/>
              <a:t>.</a:t>
            </a:r>
          </a:p>
          <a:p>
            <a:pPr>
              <a:lnSpc>
                <a:spcPct val="150000"/>
              </a:lnSpc>
              <a:buFont typeface="Courier New" panose="02070309020205020404" pitchFamily="49" charset="0"/>
              <a:buChar char="o"/>
            </a:pPr>
            <a:r>
              <a:rPr lang="en-US" sz="1600"/>
              <a:t>The goal is to prove to the funder that your project is feasible, rigorous, and scientifically sound.</a:t>
            </a:r>
          </a:p>
          <a:p>
            <a:pPr marL="0" indent="0">
              <a:lnSpc>
                <a:spcPct val="150000"/>
              </a:lnSpc>
              <a:buNone/>
            </a:pPr>
            <a:r>
              <a:rPr lang="en-US" sz="1600" b="1"/>
              <a:t>Best Practices</a:t>
            </a:r>
            <a:endParaRPr lang="en-US" sz="1600"/>
          </a:p>
          <a:p>
            <a:pPr>
              <a:lnSpc>
                <a:spcPct val="150000"/>
              </a:lnSpc>
              <a:buFont typeface="Courier New" panose="02070309020205020404" pitchFamily="49" charset="0"/>
              <a:buChar char="o"/>
            </a:pPr>
            <a:r>
              <a:rPr lang="en-US" sz="1600"/>
              <a:t>Be Detailed &amp; Specific - provide enough information for another researcher to understand your process. Avoid ambiguity.</a:t>
            </a:r>
          </a:p>
          <a:p>
            <a:pPr>
              <a:lnSpc>
                <a:spcPct val="150000"/>
              </a:lnSpc>
              <a:buFont typeface="Courier New" panose="02070309020205020404" pitchFamily="49" charset="0"/>
              <a:buChar char="o"/>
            </a:pPr>
            <a:r>
              <a:rPr lang="en-US" sz="1600"/>
              <a:t>Justify Your Choices - for every choice—your design, your sample size, your methods—explain </a:t>
            </a:r>
            <a:r>
              <a:rPr lang="en-US" sz="1600" i="1"/>
              <a:t>why</a:t>
            </a:r>
            <a:r>
              <a:rPr lang="en-US" sz="1600"/>
              <a:t> it is the most appropriate way to answer your research questions.</a:t>
            </a:r>
          </a:p>
          <a:p>
            <a:pPr>
              <a:lnSpc>
                <a:spcPct val="150000"/>
              </a:lnSpc>
              <a:buFont typeface="Courier New" panose="02070309020205020404" pitchFamily="49" charset="0"/>
              <a:buChar char="o"/>
            </a:pPr>
            <a:r>
              <a:rPr lang="en-US" sz="1600"/>
              <a:t>Ensure Alignment - explicitly link each research objective to a specific method. Show the reviewer precisely how you will answer each question you posed in the introduction.</a:t>
            </a:r>
          </a:p>
          <a:p>
            <a:pPr marL="0" indent="0">
              <a:lnSpc>
                <a:spcPct val="150000"/>
              </a:lnSpc>
              <a:buNone/>
            </a:pPr>
            <a:endParaRPr lang="en-GB" sz="1600"/>
          </a:p>
        </p:txBody>
      </p:sp>
    </p:spTree>
    <p:extLst>
      <p:ext uri="{BB962C8B-B14F-4D97-AF65-F5344CB8AC3E}">
        <p14:creationId xmlns:p14="http://schemas.microsoft.com/office/powerpoint/2010/main" val="2811742751"/>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E715F-2A60-6899-73B2-6A201D3827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750821-DC8F-4B83-25D9-EB0D7E02EA74}"/>
              </a:ext>
            </a:extLst>
          </p:cNvPr>
          <p:cNvSpPr>
            <a:spLocks noGrp="1"/>
          </p:cNvSpPr>
          <p:nvPr>
            <p:ph type="title"/>
          </p:nvPr>
        </p:nvSpPr>
        <p:spPr/>
        <p:txBody>
          <a:bodyPr>
            <a:normAutofit/>
          </a:bodyPr>
          <a:lstStyle/>
          <a:p>
            <a:r>
              <a:rPr lang="en-GB"/>
              <a:t>The Anatomy of a Winning Proposal: The Methodology: Successful Approach</a:t>
            </a:r>
          </a:p>
        </p:txBody>
      </p:sp>
      <p:sp>
        <p:nvSpPr>
          <p:cNvPr id="3" name="Text Placeholder 2">
            <a:extLst>
              <a:ext uri="{FF2B5EF4-FFF2-40B4-BE49-F238E27FC236}">
                <a16:creationId xmlns:a16="http://schemas.microsoft.com/office/drawing/2014/main" id="{8B651DF4-8602-7F0C-A3D8-83D12403FDDC}"/>
              </a:ext>
            </a:extLst>
          </p:cNvPr>
          <p:cNvSpPr>
            <a:spLocks noGrp="1"/>
          </p:cNvSpPr>
          <p:nvPr>
            <p:ph type="body" sz="quarter" idx="10"/>
          </p:nvPr>
        </p:nvSpPr>
        <p:spPr/>
        <p:txBody>
          <a:bodyPr numCol="2">
            <a:noAutofit/>
          </a:bodyPr>
          <a:lstStyle/>
          <a:p>
            <a:pPr marL="0" indent="0">
              <a:lnSpc>
                <a:spcPct val="150000"/>
              </a:lnSpc>
              <a:buNone/>
            </a:pPr>
            <a:r>
              <a:rPr lang="en-US" sz="1800" b="1"/>
              <a:t>Clearly link methods to objectives and justify the 'why'.</a:t>
            </a:r>
            <a:endParaRPr lang="en-US" sz="1800"/>
          </a:p>
          <a:p>
            <a:pPr>
              <a:lnSpc>
                <a:spcPct val="150000"/>
              </a:lnSpc>
            </a:pPr>
            <a:r>
              <a:rPr lang="en-US" sz="1800" b="1" i="1"/>
              <a:t>Example (Mixed-Methods Study on Land Reform in Limpopo):</a:t>
            </a:r>
          </a:p>
          <a:p>
            <a:pPr>
              <a:lnSpc>
                <a:spcPct val="150000"/>
              </a:lnSpc>
            </a:pPr>
            <a:r>
              <a:rPr lang="en-US" sz="1800"/>
              <a:t>A mixed-methods sequential explanatory design is chosen for this research. This approach is justified as it allows us to first identify broad statistical patterns and then explore the rich, lived experiences behind them.</a:t>
            </a:r>
          </a:p>
          <a:p>
            <a:pPr marL="0" indent="0">
              <a:lnSpc>
                <a:spcPct val="150000"/>
              </a:lnSpc>
              <a:buNone/>
            </a:pPr>
            <a:r>
              <a:rPr lang="en-US" sz="1800" b="1" i="1"/>
              <a:t>Clearly delineated quantitative and qualitative components.</a:t>
            </a:r>
          </a:p>
          <a:p>
            <a:pPr marL="0" indent="0">
              <a:lnSpc>
                <a:spcPct val="150000"/>
              </a:lnSpc>
              <a:buNone/>
            </a:pPr>
            <a:r>
              <a:rPr lang="en-US" sz="1800" b="1"/>
              <a:t>Phase 1 (Quantitative)</a:t>
            </a:r>
          </a:p>
          <a:p>
            <a:pPr>
              <a:lnSpc>
                <a:spcPct val="150000"/>
              </a:lnSpc>
            </a:pPr>
            <a:r>
              <a:rPr lang="en-US" sz="1800"/>
              <a:t>A structured survey will be administered to 400 beneficiary households across two major land reform projects in the Limpopo province to quantitatively assess economic outcomes (income changes, crop yield, market access).</a:t>
            </a:r>
          </a:p>
          <a:p>
            <a:pPr marL="0" indent="0">
              <a:lnSpc>
                <a:spcPct val="150000"/>
              </a:lnSpc>
              <a:buNone/>
            </a:pPr>
            <a:r>
              <a:rPr lang="en-US" sz="1800" b="1"/>
              <a:t>Phase 2 (Qualitative)</a:t>
            </a:r>
          </a:p>
          <a:p>
            <a:pPr>
              <a:lnSpc>
                <a:spcPct val="150000"/>
              </a:lnSpc>
            </a:pPr>
            <a:r>
              <a:rPr lang="en-US" sz="1800"/>
              <a:t>Drawing from the survey data, 20 households demonstrating high and low economic success will be purposefully selected for in-depth, semi-structured interviews. </a:t>
            </a:r>
            <a:r>
              <a:rPr lang="en-US" sz="1800" i="1"/>
              <a:t>This phase will explore the 'why' behind the quantitative results</a:t>
            </a:r>
            <a:r>
              <a:rPr lang="en-US" sz="1800"/>
              <a:t>, focusing on factors like community dynamics, gender relations, and access to state support services.</a:t>
            </a:r>
          </a:p>
          <a:p>
            <a:pPr marL="0" indent="0">
              <a:lnSpc>
                <a:spcPct val="150000"/>
              </a:lnSpc>
              <a:buNone/>
            </a:pPr>
            <a:endParaRPr lang="en-GB" sz="1400"/>
          </a:p>
        </p:txBody>
      </p:sp>
    </p:spTree>
    <p:extLst>
      <p:ext uri="{BB962C8B-B14F-4D97-AF65-F5344CB8AC3E}">
        <p14:creationId xmlns:p14="http://schemas.microsoft.com/office/powerpoint/2010/main" val="1613706449"/>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2666C-E2B2-C4A9-43BE-B31E32F50061}"/>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6FFB6286-2CF1-15A8-C7ED-A44B6CA4A434}"/>
              </a:ext>
            </a:extLst>
          </p:cNvPr>
          <p:cNvSpPr/>
          <p:nvPr/>
        </p:nvSpPr>
        <p:spPr>
          <a:xfrm>
            <a:off x="2589349" y="43543"/>
            <a:ext cx="9631680" cy="6144768"/>
          </a:xfrm>
          <a:prstGeom prst="rect">
            <a:avLst/>
          </a:prstGeom>
          <a:solidFill>
            <a:srgbClr val="222B56"/>
          </a:solidFill>
          <a:ln/>
        </p:spPr>
        <p:txBody>
          <a:bodyPr/>
          <a:lstStyle/>
          <a:p>
            <a:pPr defTabSz="457200"/>
            <a:endParaRPr lang="en-ZA">
              <a:solidFill>
                <a:prstClr val="black"/>
              </a:solidFill>
              <a:latin typeface="Aptos" panose="02110004020202020204"/>
            </a:endParaRPr>
          </a:p>
        </p:txBody>
      </p:sp>
      <p:sp>
        <p:nvSpPr>
          <p:cNvPr id="3" name="Shape 1">
            <a:extLst>
              <a:ext uri="{FF2B5EF4-FFF2-40B4-BE49-F238E27FC236}">
                <a16:creationId xmlns:a16="http://schemas.microsoft.com/office/drawing/2014/main" id="{60EE6857-690C-F124-1C8B-86444B3364A5}"/>
              </a:ext>
            </a:extLst>
          </p:cNvPr>
          <p:cNvSpPr/>
          <p:nvPr/>
        </p:nvSpPr>
        <p:spPr>
          <a:xfrm>
            <a:off x="0" y="14110"/>
            <a:ext cx="2560320" cy="6144768"/>
          </a:xfrm>
          <a:prstGeom prst="rect">
            <a:avLst/>
          </a:prstGeom>
          <a:solidFill>
            <a:srgbClr val="D69610"/>
          </a:solidFill>
          <a:ln/>
        </p:spPr>
        <p:txBody>
          <a:bodyPr/>
          <a:lstStyle/>
          <a:p>
            <a:pPr defTabSz="457200"/>
            <a:endParaRPr lang="en-ZA">
              <a:solidFill>
                <a:prstClr val="black"/>
              </a:solidFill>
              <a:latin typeface="Aptos" panose="02110004020202020204"/>
            </a:endParaRPr>
          </a:p>
        </p:txBody>
      </p:sp>
      <p:sp>
        <p:nvSpPr>
          <p:cNvPr id="4" name="Shape 2">
            <a:extLst>
              <a:ext uri="{FF2B5EF4-FFF2-40B4-BE49-F238E27FC236}">
                <a16:creationId xmlns:a16="http://schemas.microsoft.com/office/drawing/2014/main" id="{F82E1196-F07E-6EBE-CEC3-29C7DAA696F1}"/>
              </a:ext>
            </a:extLst>
          </p:cNvPr>
          <p:cNvSpPr/>
          <p:nvPr/>
        </p:nvSpPr>
        <p:spPr>
          <a:xfrm>
            <a:off x="0" y="1591056"/>
            <a:ext cx="2560320" cy="2724912"/>
          </a:xfrm>
          <a:prstGeom prst="rect">
            <a:avLst/>
          </a:prstGeom>
          <a:solidFill>
            <a:srgbClr val="FFFFFF"/>
          </a:solidFill>
          <a:ln/>
        </p:spPr>
        <p:txBody>
          <a:bodyPr/>
          <a:lstStyle/>
          <a:p>
            <a:pPr defTabSz="457200"/>
            <a:endParaRPr lang="en-ZA">
              <a:solidFill>
                <a:prstClr val="black"/>
              </a:solidFill>
              <a:latin typeface="Aptos" panose="02110004020202020204"/>
            </a:endParaRPr>
          </a:p>
        </p:txBody>
      </p:sp>
      <p:sp>
        <p:nvSpPr>
          <p:cNvPr id="5" name="Text 3">
            <a:extLst>
              <a:ext uri="{FF2B5EF4-FFF2-40B4-BE49-F238E27FC236}">
                <a16:creationId xmlns:a16="http://schemas.microsoft.com/office/drawing/2014/main" id="{4BCA9DA3-BCA5-54E4-C806-68E62AC99050}"/>
              </a:ext>
            </a:extLst>
          </p:cNvPr>
          <p:cNvSpPr/>
          <p:nvPr/>
        </p:nvSpPr>
        <p:spPr>
          <a:xfrm>
            <a:off x="137160" y="201168"/>
            <a:ext cx="2286000" cy="1280160"/>
          </a:xfrm>
          <a:prstGeom prst="rect">
            <a:avLst/>
          </a:prstGeom>
          <a:noFill/>
          <a:ln/>
        </p:spPr>
        <p:txBody>
          <a:bodyPr wrap="square" lIns="0" tIns="0" rIns="0" bIns="0" rtlCol="0" anchor="ctr"/>
          <a:lstStyle/>
          <a:p>
            <a:pPr algn="ctr" defTabSz="457200">
              <a:lnSpc>
                <a:spcPct val="102000"/>
              </a:lnSpc>
            </a:pPr>
            <a:r>
              <a:rPr lang="en-US" b="1">
                <a:solidFill>
                  <a:srgbClr val="FFFFFF"/>
                </a:solidFill>
                <a:latin typeface="Poppins" pitchFamily="34" charset="0"/>
                <a:ea typeface="Poppins" pitchFamily="34" charset="-122"/>
                <a:cs typeface="Poppins" pitchFamily="34" charset="-120"/>
              </a:rPr>
              <a:t>7th Annual Emerging African Researcher Training Academy 2026</a:t>
            </a:r>
            <a:endParaRPr lang="en-US">
              <a:solidFill>
                <a:prstClr val="black"/>
              </a:solidFill>
              <a:latin typeface="Aptos" panose="02110004020202020204"/>
            </a:endParaRPr>
          </a:p>
        </p:txBody>
      </p:sp>
      <p:pic>
        <p:nvPicPr>
          <p:cNvPr id="6" name="Image 0" descr="/home/claude/assets/academy_logo.png">
            <a:extLst>
              <a:ext uri="{FF2B5EF4-FFF2-40B4-BE49-F238E27FC236}">
                <a16:creationId xmlns:a16="http://schemas.microsoft.com/office/drawing/2014/main" id="{2B30B664-52DE-FA81-FD21-C8B159E81C37}"/>
              </a:ext>
            </a:extLst>
          </p:cNvPr>
          <p:cNvPicPr>
            <a:picLocks noChangeAspect="1"/>
          </p:cNvPicPr>
          <p:nvPr/>
        </p:nvPicPr>
        <p:blipFill>
          <a:blip r:embed="rId3"/>
          <a:stretch>
            <a:fillRect/>
          </a:stretch>
        </p:blipFill>
        <p:spPr>
          <a:xfrm>
            <a:off x="356616" y="1733619"/>
            <a:ext cx="1847088" cy="2203704"/>
          </a:xfrm>
          <a:prstGeom prst="rect">
            <a:avLst/>
          </a:prstGeom>
        </p:spPr>
      </p:pic>
      <p:sp>
        <p:nvSpPr>
          <p:cNvPr id="7" name="Text 4">
            <a:extLst>
              <a:ext uri="{FF2B5EF4-FFF2-40B4-BE49-F238E27FC236}">
                <a16:creationId xmlns:a16="http://schemas.microsoft.com/office/drawing/2014/main" id="{5205A78E-BAB4-D7AC-908A-E3BF5ECFC399}"/>
              </a:ext>
            </a:extLst>
          </p:cNvPr>
          <p:cNvSpPr/>
          <p:nvPr/>
        </p:nvSpPr>
        <p:spPr>
          <a:xfrm>
            <a:off x="192024" y="4447309"/>
            <a:ext cx="2231136" cy="1664208"/>
          </a:xfrm>
          <a:prstGeom prst="rect">
            <a:avLst/>
          </a:prstGeom>
          <a:noFill/>
          <a:ln/>
        </p:spPr>
        <p:txBody>
          <a:bodyPr wrap="square" lIns="0" tIns="0" rIns="0" bIns="0" rtlCol="0" anchor="ctr"/>
          <a:lstStyle/>
          <a:p>
            <a:pPr algn="ctr" defTabSz="457200">
              <a:lnSpc>
                <a:spcPct val="105000"/>
              </a:lnSpc>
            </a:pPr>
            <a:r>
              <a:rPr lang="en-US" sz="1500" i="1">
                <a:solidFill>
                  <a:srgbClr val="FFFFFF"/>
                </a:solidFill>
                <a:latin typeface="Poppins" pitchFamily="34" charset="0"/>
                <a:ea typeface="Poppins" pitchFamily="34" charset="-122"/>
                <a:cs typeface="Poppins" pitchFamily="34" charset="-120"/>
              </a:rPr>
              <a:t>African Research Voices in the Age of Artificial Intelligence</a:t>
            </a:r>
            <a:endParaRPr lang="en-US" sz="1500">
              <a:solidFill>
                <a:prstClr val="black"/>
              </a:solidFill>
              <a:latin typeface="Aptos" panose="02110004020202020204"/>
            </a:endParaRPr>
          </a:p>
        </p:txBody>
      </p:sp>
      <p:sp>
        <p:nvSpPr>
          <p:cNvPr id="8" name="Text 5">
            <a:extLst>
              <a:ext uri="{FF2B5EF4-FFF2-40B4-BE49-F238E27FC236}">
                <a16:creationId xmlns:a16="http://schemas.microsoft.com/office/drawing/2014/main" id="{4847569A-AD97-2171-587A-86ABBAEBB25A}"/>
              </a:ext>
            </a:extLst>
          </p:cNvPr>
          <p:cNvSpPr/>
          <p:nvPr/>
        </p:nvSpPr>
        <p:spPr>
          <a:xfrm>
            <a:off x="3273552" y="201749"/>
            <a:ext cx="6126480" cy="731520"/>
          </a:xfrm>
          <a:prstGeom prst="rect">
            <a:avLst/>
          </a:prstGeom>
          <a:noFill/>
          <a:ln/>
        </p:spPr>
        <p:txBody>
          <a:bodyPr wrap="square" lIns="0" tIns="0" rIns="0" bIns="0" rtlCol="0" anchor="ctr"/>
          <a:lstStyle/>
          <a:p>
            <a:pPr defTabSz="457200"/>
            <a:r>
              <a:rPr lang="en-US" sz="3000" b="1">
                <a:solidFill>
                  <a:srgbClr val="FFFFFF"/>
                </a:solidFill>
                <a:latin typeface="Poppins"/>
                <a:cs typeface="Poppins"/>
              </a:rPr>
              <a:t>Menti Exercise Results</a:t>
            </a:r>
            <a:endParaRPr lang="en-US" sz="3000" b="1" dirty="0">
              <a:solidFill>
                <a:srgbClr val="FFFFFF"/>
              </a:solidFill>
              <a:latin typeface="Poppins"/>
              <a:cs typeface="Poppins"/>
            </a:endParaRPr>
          </a:p>
        </p:txBody>
      </p:sp>
      <p:sp>
        <p:nvSpPr>
          <p:cNvPr id="9" name="Text 6">
            <a:extLst>
              <a:ext uri="{FF2B5EF4-FFF2-40B4-BE49-F238E27FC236}">
                <a16:creationId xmlns:a16="http://schemas.microsoft.com/office/drawing/2014/main" id="{9A76FA0A-D1A8-6D5E-D1BC-09C2E184FDA7}"/>
              </a:ext>
            </a:extLst>
          </p:cNvPr>
          <p:cNvSpPr/>
          <p:nvPr/>
        </p:nvSpPr>
        <p:spPr>
          <a:xfrm>
            <a:off x="3273842" y="1169851"/>
            <a:ext cx="6016752" cy="4937760"/>
          </a:xfrm>
          <a:prstGeom prst="rect">
            <a:avLst/>
          </a:prstGeom>
          <a:noFill/>
          <a:ln/>
        </p:spPr>
        <p:txBody>
          <a:bodyPr wrap="square" lIns="0" tIns="0" rIns="0" bIns="0" rtlCol="0" anchor="t"/>
          <a:lstStyle/>
          <a:p>
            <a:pPr defTabSz="457200">
              <a:lnSpc>
                <a:spcPct val="103000"/>
              </a:lnSpc>
              <a:spcAft>
                <a:spcPts val="200"/>
              </a:spcAft>
            </a:pPr>
            <a:r>
              <a:rPr lang="en-US" b="1">
                <a:solidFill>
                  <a:srgbClr val="FFFFFF"/>
                </a:solidFill>
                <a:latin typeface="Poppins"/>
                <a:ea typeface="Poppins" pitchFamily="34" charset="-122"/>
                <a:cs typeface="Poppins"/>
              </a:rPr>
              <a:t>L</a:t>
            </a:r>
            <a:endParaRPr lang="en-US">
              <a:solidFill>
                <a:srgbClr val="000000"/>
              </a:solidFill>
              <a:latin typeface="Aptos" panose="02110004020202020204"/>
              <a:ea typeface="Poppins" pitchFamily="34" charset="-122"/>
              <a:cs typeface="Poppins"/>
            </a:endParaRPr>
          </a:p>
          <a:p>
            <a:pPr defTabSz="457200">
              <a:lnSpc>
                <a:spcPct val="103000"/>
              </a:lnSpc>
              <a:spcAft>
                <a:spcPts val="800"/>
              </a:spcAft>
            </a:pPr>
            <a:endParaRPr lang="en-US" sz="1500">
              <a:solidFill>
                <a:srgbClr val="000000"/>
              </a:solidFill>
              <a:latin typeface="Poppins"/>
              <a:ea typeface="Poppins" pitchFamily="34" charset="-122"/>
              <a:cs typeface="Poppins"/>
            </a:endParaRPr>
          </a:p>
          <a:p>
            <a:pPr defTabSz="457200">
              <a:lnSpc>
                <a:spcPct val="103000"/>
              </a:lnSpc>
            </a:pPr>
            <a:endParaRPr lang="en-US">
              <a:solidFill>
                <a:srgbClr val="FFFFFF"/>
              </a:solidFill>
              <a:latin typeface="Poppins"/>
              <a:cs typeface="Poppins"/>
            </a:endParaRPr>
          </a:p>
          <a:p>
            <a:pPr defTabSz="457200">
              <a:lnSpc>
                <a:spcPct val="103000"/>
              </a:lnSpc>
              <a:spcAft>
                <a:spcPts val="800"/>
              </a:spcAft>
            </a:pPr>
            <a:endParaRPr lang="en-US" sz="1500" b="1">
              <a:solidFill>
                <a:srgbClr val="FFFFFF"/>
              </a:solidFill>
              <a:latin typeface="Poppins" pitchFamily="34" charset="0"/>
              <a:ea typeface="Poppins" pitchFamily="34" charset="-122"/>
              <a:cs typeface="Poppins" pitchFamily="34" charset="-120"/>
            </a:endParaRPr>
          </a:p>
          <a:p>
            <a:pPr defTabSz="457200">
              <a:lnSpc>
                <a:spcPct val="103000"/>
              </a:lnSpc>
              <a:spcAft>
                <a:spcPts val="800"/>
              </a:spcAft>
            </a:pPr>
            <a:endParaRPr lang="en-US" sz="1500" b="1">
              <a:solidFill>
                <a:srgbClr val="FFFFFF"/>
              </a:solidFill>
              <a:latin typeface="Poppins" pitchFamily="34" charset="0"/>
              <a:ea typeface="Poppins" pitchFamily="34" charset="-122"/>
              <a:cs typeface="Poppins" pitchFamily="34" charset="-120"/>
            </a:endParaRPr>
          </a:p>
          <a:p>
            <a:pPr defTabSz="457200">
              <a:lnSpc>
                <a:spcPct val="103000"/>
              </a:lnSpc>
              <a:spcAft>
                <a:spcPts val="800"/>
              </a:spcAft>
            </a:pPr>
            <a:endParaRPr lang="en-US" sz="1500" b="1">
              <a:solidFill>
                <a:srgbClr val="FFFFFF"/>
              </a:solidFill>
              <a:latin typeface="Poppins" pitchFamily="34" charset="0"/>
              <a:ea typeface="Poppins" pitchFamily="34" charset="-122"/>
              <a:cs typeface="Poppins" pitchFamily="34" charset="-120"/>
            </a:endParaRPr>
          </a:p>
          <a:p>
            <a:pPr defTabSz="457200">
              <a:lnSpc>
                <a:spcPct val="103000"/>
              </a:lnSpc>
              <a:spcAft>
                <a:spcPts val="800"/>
              </a:spcAft>
            </a:pPr>
            <a:endParaRPr lang="en-US" sz="1500" b="1">
              <a:solidFill>
                <a:srgbClr val="FFFFFF"/>
              </a:solidFill>
              <a:latin typeface="Poppins" pitchFamily="34" charset="0"/>
              <a:ea typeface="Poppins" pitchFamily="34" charset="-122"/>
              <a:cs typeface="Poppins" pitchFamily="34" charset="-120"/>
            </a:endParaRPr>
          </a:p>
          <a:p>
            <a:pPr defTabSz="457200">
              <a:lnSpc>
                <a:spcPct val="103000"/>
              </a:lnSpc>
              <a:spcAft>
                <a:spcPts val="800"/>
              </a:spcAft>
            </a:pPr>
            <a:endParaRPr lang="en-US" sz="1500" b="1">
              <a:solidFill>
                <a:srgbClr val="FFFFFF"/>
              </a:solidFill>
              <a:latin typeface="Poppins" pitchFamily="34" charset="0"/>
              <a:ea typeface="Poppins" pitchFamily="34" charset="-122"/>
              <a:cs typeface="Poppins" pitchFamily="34" charset="-120"/>
            </a:endParaRPr>
          </a:p>
          <a:p>
            <a:pPr defTabSz="457200">
              <a:lnSpc>
                <a:spcPct val="103000"/>
              </a:lnSpc>
            </a:pPr>
            <a:endParaRPr lang="en-US" sz="1400" i="1" dirty="0">
              <a:solidFill>
                <a:srgbClr val="FFFFFF"/>
              </a:solidFill>
              <a:latin typeface="Poppins"/>
              <a:cs typeface="Poppins"/>
            </a:endParaRPr>
          </a:p>
        </p:txBody>
      </p:sp>
      <p:sp>
        <p:nvSpPr>
          <p:cNvPr id="10" name="Shape 7">
            <a:extLst>
              <a:ext uri="{FF2B5EF4-FFF2-40B4-BE49-F238E27FC236}">
                <a16:creationId xmlns:a16="http://schemas.microsoft.com/office/drawing/2014/main" id="{5662B185-6466-E2FF-1FC5-7B92546CA24B}"/>
              </a:ext>
            </a:extLst>
          </p:cNvPr>
          <p:cNvSpPr/>
          <p:nvPr/>
        </p:nvSpPr>
        <p:spPr>
          <a:xfrm>
            <a:off x="1524000" y="6144768"/>
            <a:ext cx="9144000" cy="713232"/>
          </a:xfrm>
          <a:prstGeom prst="rect">
            <a:avLst/>
          </a:prstGeom>
          <a:solidFill>
            <a:srgbClr val="FFFFFF"/>
          </a:solidFill>
          <a:ln/>
        </p:spPr>
        <p:txBody>
          <a:bodyPr/>
          <a:lstStyle/>
          <a:p>
            <a:pPr defTabSz="457200"/>
            <a:endParaRPr lang="en-ZA">
              <a:solidFill>
                <a:prstClr val="black"/>
              </a:solidFill>
              <a:latin typeface="Aptos" panose="02110004020202020204"/>
            </a:endParaRPr>
          </a:p>
        </p:txBody>
      </p:sp>
      <p:pic>
        <p:nvPicPr>
          <p:cNvPr id="11" name="Image 1" descr="/home/claude/assets/partner_logos.png">
            <a:extLst>
              <a:ext uri="{FF2B5EF4-FFF2-40B4-BE49-F238E27FC236}">
                <a16:creationId xmlns:a16="http://schemas.microsoft.com/office/drawing/2014/main" id="{4C802BB8-F3FF-44DE-1D14-9BF5ACCFAFDC}"/>
              </a:ext>
            </a:extLst>
          </p:cNvPr>
          <p:cNvPicPr>
            <a:picLocks noChangeAspect="1"/>
          </p:cNvPicPr>
          <p:nvPr/>
        </p:nvPicPr>
        <p:blipFill>
          <a:blip r:embed="rId4"/>
          <a:stretch>
            <a:fillRect/>
          </a:stretch>
        </p:blipFill>
        <p:spPr>
          <a:xfrm>
            <a:off x="1935480" y="6192129"/>
            <a:ext cx="8321040" cy="618511"/>
          </a:xfrm>
          <a:prstGeom prst="rect">
            <a:avLst/>
          </a:prstGeom>
        </p:spPr>
      </p:pic>
      <p:pic>
        <p:nvPicPr>
          <p:cNvPr id="13" name="Picture 12">
            <a:extLst>
              <a:ext uri="{FF2B5EF4-FFF2-40B4-BE49-F238E27FC236}">
                <a16:creationId xmlns:a16="http://schemas.microsoft.com/office/drawing/2014/main" id="{410E4A93-A4F5-4CDF-E720-7E6EC21AF160}"/>
              </a:ext>
            </a:extLst>
          </p:cNvPr>
          <p:cNvPicPr>
            <a:picLocks noChangeAspect="1"/>
          </p:cNvPicPr>
          <p:nvPr/>
        </p:nvPicPr>
        <p:blipFill>
          <a:blip r:embed="rId5"/>
          <a:stretch>
            <a:fillRect/>
          </a:stretch>
        </p:blipFill>
        <p:spPr>
          <a:xfrm>
            <a:off x="2757714" y="806094"/>
            <a:ext cx="8781143" cy="4984555"/>
          </a:xfrm>
          <a:prstGeom prst="rect">
            <a:avLst/>
          </a:prstGeom>
        </p:spPr>
      </p:pic>
    </p:spTree>
    <p:extLst>
      <p:ext uri="{BB962C8B-B14F-4D97-AF65-F5344CB8AC3E}">
        <p14:creationId xmlns:p14="http://schemas.microsoft.com/office/powerpoint/2010/main" val="18078798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6EDF2-A76E-88D7-38D8-5A6B9A700D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F2BA93-6B74-B222-A74A-D444EC156495}"/>
              </a:ext>
            </a:extLst>
          </p:cNvPr>
          <p:cNvSpPr>
            <a:spLocks noGrp="1"/>
          </p:cNvSpPr>
          <p:nvPr>
            <p:ph type="title"/>
          </p:nvPr>
        </p:nvSpPr>
        <p:spPr/>
        <p:txBody>
          <a:bodyPr>
            <a:normAutofit/>
          </a:bodyPr>
          <a:lstStyle/>
          <a:p>
            <a:r>
              <a:rPr lang="en-GB"/>
              <a:t>The Anatomy of a Winning Proposal: The Methodology: Pitfalls &amp; From Weak to Winning</a:t>
            </a:r>
          </a:p>
        </p:txBody>
      </p:sp>
      <p:sp>
        <p:nvSpPr>
          <p:cNvPr id="3" name="Text Placeholder 2">
            <a:extLst>
              <a:ext uri="{FF2B5EF4-FFF2-40B4-BE49-F238E27FC236}">
                <a16:creationId xmlns:a16="http://schemas.microsoft.com/office/drawing/2014/main" id="{CD9F1066-BA15-6FDD-B096-5ED00D79385B}"/>
              </a:ext>
            </a:extLst>
          </p:cNvPr>
          <p:cNvSpPr>
            <a:spLocks noGrp="1"/>
          </p:cNvSpPr>
          <p:nvPr>
            <p:ph type="body" sz="quarter" idx="10"/>
          </p:nvPr>
        </p:nvSpPr>
        <p:spPr>
          <a:xfrm>
            <a:off x="125413" y="485047"/>
            <a:ext cx="12003087" cy="5250729"/>
          </a:xfrm>
        </p:spPr>
        <p:txBody>
          <a:bodyPr numCol="2">
            <a:noAutofit/>
          </a:bodyPr>
          <a:lstStyle/>
          <a:p>
            <a:pPr marL="0" indent="0">
              <a:lnSpc>
                <a:spcPct val="100000"/>
              </a:lnSpc>
              <a:buNone/>
            </a:pPr>
            <a:r>
              <a:rPr lang="en-US" sz="1400" b="1"/>
              <a:t>Common Pitfalls</a:t>
            </a:r>
            <a:endParaRPr lang="en-US" sz="1400"/>
          </a:p>
          <a:p>
            <a:pPr>
              <a:lnSpc>
                <a:spcPct val="150000"/>
              </a:lnSpc>
            </a:pPr>
            <a:r>
              <a:rPr lang="en-US" sz="1400" b="1"/>
              <a:t>Vagueness or Superficiality:</a:t>
            </a:r>
            <a:r>
              <a:rPr lang="en-US" sz="1400"/>
              <a:t> Using statements like </a:t>
            </a:r>
            <a:r>
              <a:rPr lang="en-US" sz="1400" i="1"/>
              <a:t>"we will use qualitative methods"</a:t>
            </a:r>
            <a:r>
              <a:rPr lang="en-US" sz="1400"/>
              <a:t> with no further detail. This is a major red flag that suggests a lack of clear planning.</a:t>
            </a:r>
          </a:p>
          <a:p>
            <a:pPr>
              <a:lnSpc>
                <a:spcPct val="150000"/>
              </a:lnSpc>
            </a:pPr>
            <a:r>
              <a:rPr lang="en-US" sz="1400" b="1"/>
              <a:t>Method-Objective Mismatch:</a:t>
            </a:r>
            <a:r>
              <a:rPr lang="en-US" sz="1400"/>
              <a:t> Proposing a method that cannot possibly answer your research question (e.g., using a small, non-representative focus group to make claims about the entire country).</a:t>
            </a:r>
          </a:p>
          <a:p>
            <a:pPr>
              <a:lnSpc>
                <a:spcPct val="150000"/>
              </a:lnSpc>
            </a:pPr>
            <a:r>
              <a:rPr lang="en-US" sz="1400" b="1"/>
              <a:t>Ignoring Contextual Relevance:</a:t>
            </a:r>
            <a:r>
              <a:rPr lang="en-US" sz="1400"/>
              <a:t> </a:t>
            </a:r>
            <a:r>
              <a:rPr lang="en-US" sz="1400" i="1" u="sng"/>
              <a:t>This is a critical pitfall noted by the NRF.</a:t>
            </a:r>
            <a:r>
              <a:rPr lang="en-US" sz="1400"/>
              <a:t> Using survey instruments, theories, or models designed in Europe or North America without first validating their relevance and appropriateness for a diverse South African context (e.g., accounting for language, cultural nuances, or socio-economic realities).</a:t>
            </a:r>
          </a:p>
          <a:p>
            <a:pPr marL="0" indent="0">
              <a:lnSpc>
                <a:spcPct val="100000"/>
              </a:lnSpc>
              <a:buNone/>
            </a:pPr>
            <a:r>
              <a:rPr lang="en-US" sz="1400" b="1"/>
              <a:t>From Weak to Winning</a:t>
            </a:r>
          </a:p>
          <a:p>
            <a:pPr>
              <a:lnSpc>
                <a:spcPct val="150000"/>
              </a:lnSpc>
            </a:pPr>
            <a:r>
              <a:rPr lang="en-US" sz="1400" b="1"/>
              <a:t>Topic:</a:t>
            </a:r>
            <a:r>
              <a:rPr lang="en-US" sz="1400"/>
              <a:t> Effectiveness of Community Policing Forums (CPFs) in Pretoria.</a:t>
            </a:r>
          </a:p>
          <a:p>
            <a:pPr marL="0" indent="0">
              <a:lnSpc>
                <a:spcPct val="100000"/>
              </a:lnSpc>
              <a:buNone/>
            </a:pPr>
            <a:r>
              <a:rPr lang="en-US" sz="1400" b="1"/>
              <a:t>Weak Approach (Vague &amp; Unjustified)</a:t>
            </a:r>
            <a:endParaRPr lang="en-US" sz="1400"/>
          </a:p>
          <a:p>
            <a:pPr>
              <a:lnSpc>
                <a:spcPct val="150000"/>
              </a:lnSpc>
            </a:pPr>
            <a:r>
              <a:rPr lang="en-US" sz="1400"/>
              <a:t>We will do interviews with CPF members and the police in Pretoria. We will also look at crime statistics to see if the CPFs are working. </a:t>
            </a:r>
          </a:p>
          <a:p>
            <a:pPr>
              <a:lnSpc>
                <a:spcPct val="150000"/>
              </a:lnSpc>
            </a:pPr>
            <a:r>
              <a:rPr lang="en-US" sz="1400"/>
              <a:t>(No detail on design, sampling, analysis, or 'why')</a:t>
            </a:r>
          </a:p>
          <a:p>
            <a:pPr marL="0" indent="0">
              <a:lnSpc>
                <a:spcPct val="100000"/>
              </a:lnSpc>
              <a:buNone/>
            </a:pPr>
            <a:r>
              <a:rPr lang="en-US" sz="1400" b="1"/>
              <a:t>Strong Approach (Specific &amp; Justified)</a:t>
            </a:r>
            <a:endParaRPr lang="en-US" sz="1400"/>
          </a:p>
          <a:p>
            <a:pPr>
              <a:lnSpc>
                <a:spcPct val="150000"/>
              </a:lnSpc>
            </a:pPr>
            <a:r>
              <a:rPr lang="en-US" sz="1400" b="1"/>
              <a:t>(Design) </a:t>
            </a:r>
            <a:r>
              <a:rPr lang="en-US" sz="1400"/>
              <a:t>This study employs a comparative case study design to assess CPF effectiveness in two contrasting Pretoria policing precincts: a high-income area (e.g., Brooklyn) and a township area (e.g., Soshanguve). </a:t>
            </a:r>
          </a:p>
          <a:p>
            <a:pPr>
              <a:lnSpc>
                <a:spcPct val="150000"/>
              </a:lnSpc>
            </a:pPr>
            <a:r>
              <a:rPr lang="en-US" sz="1400" b="1"/>
              <a:t>(Analysis)</a:t>
            </a:r>
            <a:r>
              <a:rPr lang="en-US" sz="1400"/>
              <a:t> We will conduct 15 semi-structured interviews per site with CPF leaders, residents, and local SAPS officers (total n=30), selected via purposive and snowball sampling. </a:t>
            </a:r>
          </a:p>
          <a:p>
            <a:pPr>
              <a:lnSpc>
                <a:spcPct val="150000"/>
              </a:lnSpc>
            </a:pPr>
            <a:r>
              <a:rPr lang="en-US" sz="1400" b="1"/>
              <a:t>(Sampling) </a:t>
            </a:r>
            <a:r>
              <a:rPr lang="en-US" sz="1400"/>
              <a:t>Interview transcripts will be </a:t>
            </a:r>
            <a:r>
              <a:rPr lang="en-US" sz="1400" err="1"/>
              <a:t>analysed</a:t>
            </a:r>
            <a:r>
              <a:rPr lang="en-US" sz="1400"/>
              <a:t> using thematic analysis in </a:t>
            </a:r>
            <a:r>
              <a:rPr lang="en-US" sz="1400" err="1"/>
              <a:t>ATLAS.ti</a:t>
            </a:r>
            <a:r>
              <a:rPr lang="en-US" sz="1400"/>
              <a:t>. </a:t>
            </a:r>
          </a:p>
          <a:p>
            <a:pPr>
              <a:lnSpc>
                <a:spcPct val="150000"/>
              </a:lnSpc>
            </a:pPr>
            <a:r>
              <a:rPr lang="en-US" sz="1400" b="1"/>
              <a:t>(Triangulation)</a:t>
            </a:r>
            <a:r>
              <a:rPr lang="en-US" sz="1400"/>
              <a:t> This data will be triangulated with official crime statistics for the two precincts from the last five years to compare reported crime trends with community perceptions of safety.</a:t>
            </a:r>
          </a:p>
        </p:txBody>
      </p:sp>
      <p:sp>
        <p:nvSpPr>
          <p:cNvPr id="5" name="Rectangle 1">
            <a:extLst>
              <a:ext uri="{FF2B5EF4-FFF2-40B4-BE49-F238E27FC236}">
                <a16:creationId xmlns:a16="http://schemas.microsoft.com/office/drawing/2014/main" id="{202892FB-4627-29A3-A4D4-E7094BDA308F}"/>
              </a:ext>
            </a:extLst>
          </p:cNvPr>
          <p:cNvSpPr>
            <a:spLocks noChangeArrowheads="1"/>
          </p:cNvSpPr>
          <p:nvPr/>
        </p:nvSpPr>
        <p:spPr bwMode="auto">
          <a:xfrm>
            <a:off x="125413" y="434155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2989270"/>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AF778-5F08-D75F-0E3A-D532517E053C}"/>
              </a:ext>
            </a:extLst>
          </p:cNvPr>
          <p:cNvSpPr>
            <a:spLocks noGrp="1"/>
          </p:cNvSpPr>
          <p:nvPr>
            <p:ph type="title"/>
          </p:nvPr>
        </p:nvSpPr>
        <p:spPr/>
        <p:txBody>
          <a:bodyPr>
            <a:normAutofit fontScale="90000"/>
          </a:bodyPr>
          <a:lstStyle/>
          <a:p>
            <a:r>
              <a:rPr lang="en-GB" sz="2100" b="1"/>
              <a:t>The Anatomy of a Winning Proposal: The DISSEMINATION &amp; IMPACT PLAN - Maximising Your Research's Impact</a:t>
            </a:r>
          </a:p>
        </p:txBody>
      </p:sp>
      <p:sp>
        <p:nvSpPr>
          <p:cNvPr id="3" name="Text Placeholder 2">
            <a:extLst>
              <a:ext uri="{FF2B5EF4-FFF2-40B4-BE49-F238E27FC236}">
                <a16:creationId xmlns:a16="http://schemas.microsoft.com/office/drawing/2014/main" id="{757898A5-58DD-B120-36FD-88BE3055769D}"/>
              </a:ext>
            </a:extLst>
          </p:cNvPr>
          <p:cNvSpPr>
            <a:spLocks noGrp="1"/>
          </p:cNvSpPr>
          <p:nvPr>
            <p:ph type="body" sz="quarter" idx="10"/>
          </p:nvPr>
        </p:nvSpPr>
        <p:spPr/>
        <p:txBody>
          <a:bodyPr numCol="2">
            <a:normAutofit fontScale="77500" lnSpcReduction="20000"/>
          </a:bodyPr>
          <a:lstStyle/>
          <a:p>
            <a:pPr marL="0" indent="0">
              <a:lnSpc>
                <a:spcPct val="120000"/>
              </a:lnSpc>
              <a:buNone/>
            </a:pPr>
            <a:r>
              <a:rPr lang="en-US" b="1"/>
              <a:t>WHAT IT IS</a:t>
            </a:r>
          </a:p>
          <a:p>
            <a:pPr>
              <a:lnSpc>
                <a:spcPct val="120000"/>
              </a:lnSpc>
            </a:pPr>
            <a:r>
              <a:rPr lang="en-US"/>
              <a:t>This is your strategy for sharing research findings with relevant audiences. It goes beyond academic tradition to include:</a:t>
            </a:r>
          </a:p>
          <a:p>
            <a:pPr>
              <a:lnSpc>
                <a:spcPct val="120000"/>
              </a:lnSpc>
              <a:buFont typeface="Courier New" panose="02070309020205020404" pitchFamily="49" charset="0"/>
              <a:buChar char="o"/>
            </a:pPr>
            <a:r>
              <a:rPr lang="en-US"/>
              <a:t>Academic Channels - Peer-reviewed journals and conference presentations.</a:t>
            </a:r>
          </a:p>
          <a:p>
            <a:pPr>
              <a:lnSpc>
                <a:spcPct val="120000"/>
              </a:lnSpc>
              <a:buFont typeface="Courier New" panose="02070309020205020404" pitchFamily="49" charset="0"/>
              <a:buChar char="o"/>
            </a:pPr>
            <a:r>
              <a:rPr lang="en-US"/>
              <a:t>Non-Academic &amp; Public Outreach - Policy briefs for government, workshops for stakeholders, community presentations, and media engagement.</a:t>
            </a:r>
          </a:p>
          <a:p>
            <a:pPr>
              <a:lnSpc>
                <a:spcPct val="120000"/>
              </a:lnSpc>
            </a:pPr>
            <a:r>
              <a:rPr lang="en-US"/>
              <a:t>It demonstrates how your research will create tangible impact and may be referred to as </a:t>
            </a:r>
            <a:r>
              <a:rPr lang="en-US" b="1"/>
              <a:t>"KNOWLEDGE TRANSLATION" </a:t>
            </a:r>
            <a:r>
              <a:rPr lang="en-US"/>
              <a:t>or </a:t>
            </a:r>
            <a:r>
              <a:rPr lang="en-US" b="1"/>
              <a:t>"KNOWLEDGE MOBILISATION"</a:t>
            </a:r>
            <a:r>
              <a:rPr lang="en-US"/>
              <a:t> by development-focused funders.</a:t>
            </a:r>
          </a:p>
          <a:p>
            <a:pPr marL="0" indent="0">
              <a:lnSpc>
                <a:spcPct val="120000"/>
              </a:lnSpc>
              <a:buNone/>
            </a:pPr>
            <a:r>
              <a:rPr lang="en-US" b="1"/>
              <a:t>BEST PRACTICES</a:t>
            </a:r>
            <a:endParaRPr lang="en-US"/>
          </a:p>
          <a:p>
            <a:pPr>
              <a:lnSpc>
                <a:spcPct val="120000"/>
              </a:lnSpc>
            </a:pPr>
            <a:r>
              <a:rPr lang="en-US"/>
              <a:t>Tailor the Format to the Audience - A journal article is for academics; a policy brief is for government; a community workshop is for local stakeholders.</a:t>
            </a:r>
          </a:p>
          <a:p>
            <a:pPr>
              <a:lnSpc>
                <a:spcPct val="120000"/>
              </a:lnSpc>
            </a:pPr>
            <a:r>
              <a:rPr lang="en-US"/>
              <a:t>Be Specific and Concrete - Name your target journals, conferences, government departments, or community organisations.</a:t>
            </a:r>
          </a:p>
          <a:p>
            <a:pPr>
              <a:lnSpc>
                <a:spcPct val="120000"/>
              </a:lnSpc>
            </a:pPr>
            <a:r>
              <a:rPr lang="en-US"/>
              <a:t>Integrate into the Project - Your dissemination activities must appear in your timeline and be accounted for in your budget (e.g., costs for open-access fees or printing reports).</a:t>
            </a:r>
          </a:p>
          <a:p>
            <a:pPr marL="0" indent="0">
              <a:lnSpc>
                <a:spcPct val="120000"/>
              </a:lnSpc>
              <a:buNone/>
            </a:pPr>
            <a:r>
              <a:rPr lang="en-US" b="1"/>
              <a:t>SUCCESSFUL APPROACHES</a:t>
            </a:r>
          </a:p>
          <a:p>
            <a:pPr>
              <a:lnSpc>
                <a:spcPct val="120000"/>
              </a:lnSpc>
            </a:pPr>
            <a:r>
              <a:rPr lang="en-US"/>
              <a:t>Develop a multi-channel plan that connects specific outputs to your project's goals and key audiences.</a:t>
            </a:r>
          </a:p>
          <a:p>
            <a:pPr marL="0" indent="0">
              <a:lnSpc>
                <a:spcPct val="120000"/>
              </a:lnSpc>
              <a:buNone/>
            </a:pPr>
            <a:r>
              <a:rPr lang="en-US" b="1"/>
              <a:t>Example (Research on urban food security in Tshwane):</a:t>
            </a:r>
            <a:endParaRPr lang="en-US"/>
          </a:p>
          <a:p>
            <a:pPr>
              <a:lnSpc>
                <a:spcPct val="120000"/>
              </a:lnSpc>
            </a:pPr>
            <a:r>
              <a:rPr lang="en-US"/>
              <a:t>Academic Impact - "Submit one peer-reviewed article to </a:t>
            </a:r>
            <a:r>
              <a:rPr lang="en-US" i="1" err="1"/>
              <a:t>Agrekon</a:t>
            </a:r>
            <a:r>
              <a:rPr lang="en-US"/>
              <a:t> on the economics of urban farming. Present findings at the annual conference of the Society of South African Geographers."</a:t>
            </a:r>
          </a:p>
          <a:p>
            <a:pPr>
              <a:lnSpc>
                <a:spcPct val="120000"/>
              </a:lnSpc>
            </a:pPr>
            <a:r>
              <a:rPr lang="en-US"/>
              <a:t>Policy Impact - "Develop a policy brief on supporting urban agriculture for the City of Tshwane's Department of Agriculture and Rural Development and the national Department of Social Development."</a:t>
            </a:r>
          </a:p>
          <a:p>
            <a:pPr>
              <a:lnSpc>
                <a:spcPct val="120000"/>
              </a:lnSpc>
            </a:pPr>
            <a:r>
              <a:rPr lang="en-US"/>
              <a:t>Community Impact - "Co-host practical workshops with community gardening groups in Mamelodi on sustainable soil and water use. Create a visual guide on accessing municipal support, translated into Sepedi."</a:t>
            </a:r>
            <a:endParaRPr lang="en-GB"/>
          </a:p>
        </p:txBody>
      </p:sp>
    </p:spTree>
    <p:extLst>
      <p:ext uri="{BB962C8B-B14F-4D97-AF65-F5344CB8AC3E}">
        <p14:creationId xmlns:p14="http://schemas.microsoft.com/office/powerpoint/2010/main" val="4237388979"/>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3" end="13"/>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5E51E-42C4-95E5-FFD6-DEBBCB16205F}"/>
              </a:ext>
            </a:extLst>
          </p:cNvPr>
          <p:cNvSpPr>
            <a:spLocks noGrp="1"/>
          </p:cNvSpPr>
          <p:nvPr>
            <p:ph type="title"/>
          </p:nvPr>
        </p:nvSpPr>
        <p:spPr/>
        <p:txBody>
          <a:bodyPr>
            <a:normAutofit/>
          </a:bodyPr>
          <a:lstStyle/>
          <a:p>
            <a:r>
              <a:rPr lang="en-GB"/>
              <a:t>The Anatomy of a Winning Proposal:  The Dissemination Plan– Success &amp; Pitfalls</a:t>
            </a:r>
          </a:p>
        </p:txBody>
      </p:sp>
      <p:sp>
        <p:nvSpPr>
          <p:cNvPr id="3" name="Text Placeholder 2">
            <a:extLst>
              <a:ext uri="{FF2B5EF4-FFF2-40B4-BE49-F238E27FC236}">
                <a16:creationId xmlns:a16="http://schemas.microsoft.com/office/drawing/2014/main" id="{23A5B023-E88C-2D83-A502-BFABD69A3EB2}"/>
              </a:ext>
            </a:extLst>
          </p:cNvPr>
          <p:cNvSpPr>
            <a:spLocks noGrp="1"/>
          </p:cNvSpPr>
          <p:nvPr>
            <p:ph type="body" sz="quarter" idx="10"/>
          </p:nvPr>
        </p:nvSpPr>
        <p:spPr/>
        <p:txBody>
          <a:bodyPr numCol="2">
            <a:noAutofit/>
          </a:bodyPr>
          <a:lstStyle/>
          <a:p>
            <a:pPr marL="0" indent="0">
              <a:lnSpc>
                <a:spcPct val="110000"/>
              </a:lnSpc>
              <a:buNone/>
            </a:pPr>
            <a:r>
              <a:rPr lang="en-US" sz="1600" b="1"/>
              <a:t>Common Pitfalls</a:t>
            </a:r>
            <a:endParaRPr lang="en-US" sz="1600"/>
          </a:p>
          <a:p>
            <a:pPr>
              <a:lnSpc>
                <a:spcPct val="110000"/>
              </a:lnSpc>
            </a:pPr>
            <a:r>
              <a:rPr lang="en-US" sz="1600"/>
              <a:t>The Generic Statement - Simply stating </a:t>
            </a:r>
            <a:r>
              <a:rPr lang="en-US" sz="1600" i="1">
                <a:solidFill>
                  <a:srgbClr val="FF0000"/>
                </a:solidFill>
              </a:rPr>
              <a:t>"Findings will be published and presented at conferences."</a:t>
            </a:r>
            <a:r>
              <a:rPr lang="en-US" sz="1600">
                <a:solidFill>
                  <a:srgbClr val="FF0000"/>
                </a:solidFill>
              </a:rPr>
              <a:t> </a:t>
            </a:r>
            <a:r>
              <a:rPr lang="en-US" sz="1600"/>
              <a:t>Reviewers see this as insufficient and a sign of poor planning.</a:t>
            </a:r>
          </a:p>
          <a:p>
            <a:pPr>
              <a:lnSpc>
                <a:spcPct val="110000"/>
              </a:lnSpc>
            </a:pPr>
            <a:r>
              <a:rPr lang="en-US" sz="1600"/>
              <a:t>Ignoring the Funder's Mission - Focusing only on academic outputs when applying to a funder like the NRF, which values societal impact, or a development agency that requires a clear plan to influence policy.</a:t>
            </a:r>
          </a:p>
          <a:p>
            <a:pPr>
              <a:lnSpc>
                <a:spcPct val="110000"/>
              </a:lnSpc>
            </a:pPr>
            <a:r>
              <a:rPr lang="en-US" sz="1600"/>
              <a:t>The Unrealistic Plan - Promising an overwhelming number of outputs (e.g., five top-tier journal articles from a one-year grant) that reviewers will immediately identify as infeasible.</a:t>
            </a:r>
          </a:p>
          <a:p>
            <a:pPr>
              <a:lnSpc>
                <a:spcPct val="110000"/>
              </a:lnSpc>
            </a:pPr>
            <a:r>
              <a:rPr lang="en-US" sz="1600"/>
              <a:t>Forgetting it Exists - Overlooking the dissemination section entirely, a critical mistake as many funders explicitly evaluate your plan to use the research results.</a:t>
            </a:r>
          </a:p>
          <a:p>
            <a:pPr marL="0" indent="0">
              <a:lnSpc>
                <a:spcPct val="110000"/>
              </a:lnSpc>
              <a:buNone/>
            </a:pPr>
            <a:r>
              <a:rPr lang="en-US" sz="1600" b="1"/>
              <a:t>From Weak to Winning</a:t>
            </a:r>
            <a:endParaRPr lang="en-US" sz="1600"/>
          </a:p>
          <a:p>
            <a:pPr>
              <a:lnSpc>
                <a:spcPct val="110000"/>
              </a:lnSpc>
            </a:pPr>
            <a:r>
              <a:rPr lang="en-US" sz="1600" b="1" i="1" u="sng"/>
              <a:t>Topic: Documenting the intangible cultural heritage (oral histories) of a community in </a:t>
            </a:r>
            <a:r>
              <a:rPr lang="en-US" sz="1600" b="1" i="1" u="sng" err="1"/>
              <a:t>Marabastad</a:t>
            </a:r>
            <a:r>
              <a:rPr lang="en-US" sz="1600" b="1" i="1" u="sng"/>
              <a:t>, Pretoria.</a:t>
            </a:r>
          </a:p>
          <a:p>
            <a:pPr marL="0" indent="0">
              <a:lnSpc>
                <a:spcPct val="110000"/>
              </a:lnSpc>
              <a:buNone/>
            </a:pPr>
            <a:r>
              <a:rPr lang="en-US" sz="1600" b="1"/>
              <a:t>Weak Approach (Generic &amp; Vague)</a:t>
            </a:r>
            <a:endParaRPr lang="en-US" sz="1600"/>
          </a:p>
          <a:p>
            <a:pPr>
              <a:lnSpc>
                <a:spcPct val="110000"/>
              </a:lnSpc>
            </a:pPr>
            <a:r>
              <a:rPr lang="en-US" sz="1600" i="1">
                <a:solidFill>
                  <a:srgbClr val="FF0000"/>
                </a:solidFill>
              </a:rPr>
              <a:t>"We will write papers about our findings and share them with interested parties. We will also make our research available online."</a:t>
            </a:r>
            <a:endParaRPr lang="en-US" sz="1600">
              <a:solidFill>
                <a:srgbClr val="FF0000"/>
              </a:solidFill>
            </a:endParaRPr>
          </a:p>
          <a:p>
            <a:pPr marL="0" indent="0">
              <a:lnSpc>
                <a:spcPct val="110000"/>
              </a:lnSpc>
              <a:buNone/>
            </a:pPr>
            <a:r>
              <a:rPr lang="en-US" sz="1600" b="1"/>
              <a:t>Strong Approach (Targeted &amp; Impact-Oriented)</a:t>
            </a:r>
            <a:endParaRPr lang="en-US" sz="1600"/>
          </a:p>
          <a:p>
            <a:pPr>
              <a:lnSpc>
                <a:spcPct val="110000"/>
              </a:lnSpc>
            </a:pPr>
            <a:r>
              <a:rPr lang="en-US" sz="1600"/>
              <a:t>Outputs for Academic Audience - "One article in the </a:t>
            </a:r>
            <a:r>
              <a:rPr lang="en-US" sz="1600" i="1"/>
              <a:t>South African Historical Journal</a:t>
            </a:r>
            <a:r>
              <a:rPr lang="en-US" sz="1600"/>
              <a:t> on memory and place. </a:t>
            </a:r>
            <a:r>
              <a:rPr lang="en-US" sz="1600" err="1"/>
              <a:t>Anonymised</a:t>
            </a:r>
            <a:r>
              <a:rPr lang="en-US" sz="1600"/>
              <a:t> transcripts to be deposited in a university digital archive, as per our Data Management Plan.</a:t>
            </a:r>
          </a:p>
          <a:p>
            <a:pPr>
              <a:lnSpc>
                <a:spcPct val="110000"/>
              </a:lnSpc>
            </a:pPr>
            <a:r>
              <a:rPr lang="en-US" sz="1600"/>
              <a:t>Outputs for Community Audience - "Create a community-owned digital archive of the stories. Host a public 'story-sharing day' event for participants and their families at a local venue.</a:t>
            </a:r>
          </a:p>
          <a:p>
            <a:pPr>
              <a:lnSpc>
                <a:spcPct val="110000"/>
              </a:lnSpc>
            </a:pPr>
            <a:r>
              <a:rPr lang="en-US" sz="1600"/>
              <a:t>Outputs for Public Engagement - "Collaborate with the </a:t>
            </a:r>
            <a:r>
              <a:rPr lang="en-US" sz="1600" err="1"/>
              <a:t>Ditsong</a:t>
            </a:r>
            <a:r>
              <a:rPr lang="en-US" sz="1600"/>
              <a:t> National Museum of Cultural History on a temporary exhibit or a public lecture."</a:t>
            </a:r>
            <a:endParaRPr lang="en-GB" sz="1600"/>
          </a:p>
        </p:txBody>
      </p:sp>
    </p:spTree>
    <p:extLst>
      <p:ext uri="{BB962C8B-B14F-4D97-AF65-F5344CB8AC3E}">
        <p14:creationId xmlns:p14="http://schemas.microsoft.com/office/powerpoint/2010/main" val="1537322629"/>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CB103-AFD1-BE7A-5634-E74E14442C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64BEB8-C1C4-16AE-1604-CA965AF5C655}"/>
              </a:ext>
            </a:extLst>
          </p:cNvPr>
          <p:cNvSpPr>
            <a:spLocks noGrp="1"/>
          </p:cNvSpPr>
          <p:nvPr>
            <p:ph type="title"/>
          </p:nvPr>
        </p:nvSpPr>
        <p:spPr/>
        <p:txBody>
          <a:bodyPr>
            <a:normAutofit/>
          </a:bodyPr>
          <a:lstStyle/>
          <a:p>
            <a:r>
              <a:rPr lang="en-GB" sz="2100" b="1"/>
              <a:t>The Anatomy of a Winning Proposal: The </a:t>
            </a:r>
            <a:r>
              <a:rPr lang="en-GB" sz="2100" b="1" u="sng"/>
              <a:t>TIMELINES</a:t>
            </a:r>
            <a:r>
              <a:rPr lang="en-GB" sz="2100" b="1"/>
              <a:t>: Your Project's Roadmap to Completion</a:t>
            </a:r>
          </a:p>
        </p:txBody>
      </p:sp>
      <p:sp>
        <p:nvSpPr>
          <p:cNvPr id="3" name="Text Placeholder 2">
            <a:extLst>
              <a:ext uri="{FF2B5EF4-FFF2-40B4-BE49-F238E27FC236}">
                <a16:creationId xmlns:a16="http://schemas.microsoft.com/office/drawing/2014/main" id="{1E139250-F00E-4A5F-411B-4C0723EC25C4}"/>
              </a:ext>
            </a:extLst>
          </p:cNvPr>
          <p:cNvSpPr>
            <a:spLocks noGrp="1"/>
          </p:cNvSpPr>
          <p:nvPr>
            <p:ph type="body" sz="quarter" idx="10"/>
          </p:nvPr>
        </p:nvSpPr>
        <p:spPr/>
        <p:txBody>
          <a:bodyPr numCol="2">
            <a:noAutofit/>
          </a:bodyPr>
          <a:lstStyle/>
          <a:p>
            <a:pPr marL="0" indent="0">
              <a:lnSpc>
                <a:spcPct val="130000"/>
              </a:lnSpc>
              <a:buNone/>
            </a:pPr>
            <a:r>
              <a:rPr lang="en-US" sz="1800" b="1"/>
              <a:t>What It Is?</a:t>
            </a:r>
          </a:p>
          <a:p>
            <a:pPr>
              <a:lnSpc>
                <a:spcPct val="130000"/>
              </a:lnSpc>
            </a:pPr>
            <a:r>
              <a:rPr lang="en-US" sz="1800"/>
              <a:t>The timeline, or work plan, is a visual schedule that outlines the sequence and duration of every activity in your project. It is your roadmap from start to finish. Its purpose is to demonstrate to funders that your project is:</a:t>
            </a:r>
          </a:p>
          <a:p>
            <a:pPr lvl="1">
              <a:lnSpc>
                <a:spcPct val="130000"/>
              </a:lnSpc>
            </a:pPr>
            <a:r>
              <a:rPr lang="en-US"/>
              <a:t>Well-planned - You have thought through all the necessary steps.</a:t>
            </a:r>
          </a:p>
          <a:p>
            <a:pPr lvl="1">
              <a:lnSpc>
                <a:spcPct val="130000"/>
              </a:lnSpc>
            </a:pPr>
            <a:r>
              <a:rPr lang="en-US"/>
              <a:t>Manageable - The workload is broken down into logical phases.</a:t>
            </a:r>
          </a:p>
          <a:p>
            <a:pPr lvl="1">
              <a:lnSpc>
                <a:spcPct val="130000"/>
              </a:lnSpc>
            </a:pPr>
            <a:r>
              <a:rPr lang="en-US"/>
              <a:t>Feasible - Your goals can realistically be achieved within the funder's specified timeframe.</a:t>
            </a:r>
            <a:endParaRPr lang="en-US" sz="1600"/>
          </a:p>
          <a:p>
            <a:pPr marL="0" indent="0">
              <a:lnSpc>
                <a:spcPct val="130000"/>
              </a:lnSpc>
              <a:buNone/>
            </a:pPr>
            <a:r>
              <a:rPr lang="en-US" sz="1800" b="1"/>
              <a:t>Best Practices:</a:t>
            </a:r>
            <a:endParaRPr lang="en-US" sz="1800"/>
          </a:p>
          <a:p>
            <a:pPr>
              <a:lnSpc>
                <a:spcPct val="130000"/>
              </a:lnSpc>
            </a:pPr>
            <a:r>
              <a:rPr lang="en-US" sz="1800"/>
              <a:t>Use a Visual Format: A simple table or a Gantt chart is the industry standard. It is far clearer and more professional than a paragraph of text.</a:t>
            </a:r>
          </a:p>
          <a:p>
            <a:pPr>
              <a:lnSpc>
                <a:spcPct val="130000"/>
              </a:lnSpc>
            </a:pPr>
            <a:r>
              <a:rPr lang="en-US" sz="1800"/>
              <a:t>Be Realistic Do not underestimate how long tasks take. Build in buffer time for common delays, such as participant recruitment or administrative processes.</a:t>
            </a:r>
          </a:p>
          <a:p>
            <a:pPr>
              <a:lnSpc>
                <a:spcPct val="130000"/>
              </a:lnSpc>
            </a:pPr>
            <a:r>
              <a:rPr lang="en-US" sz="1800"/>
              <a:t>Align with Your Proposal - Your timeline must be a perfect mirror of your methodology (every task included) and your budget (costs align with the timing of activities).</a:t>
            </a:r>
          </a:p>
          <a:p>
            <a:pPr>
              <a:lnSpc>
                <a:spcPct val="130000"/>
              </a:lnSpc>
            </a:pPr>
            <a:r>
              <a:rPr lang="en-US" sz="1800"/>
              <a:t>Include Milestones - Clearly mark key deliverables or progress points (e.g., "Ethics Approval Obtained," "Data Collection Complete," "Draft Report Submitted").</a:t>
            </a:r>
          </a:p>
          <a:p>
            <a:pPr marL="0" indent="0">
              <a:lnSpc>
                <a:spcPct val="130000"/>
              </a:lnSpc>
              <a:buNone/>
            </a:pPr>
            <a:endParaRPr lang="en-GB" sz="1200"/>
          </a:p>
        </p:txBody>
      </p:sp>
    </p:spTree>
    <p:extLst>
      <p:ext uri="{BB962C8B-B14F-4D97-AF65-F5344CB8AC3E}">
        <p14:creationId xmlns:p14="http://schemas.microsoft.com/office/powerpoint/2010/main" val="2734809566"/>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FF40F-EE29-B1B5-A743-B9FEC4871B74}"/>
              </a:ext>
            </a:extLst>
          </p:cNvPr>
          <p:cNvSpPr>
            <a:spLocks noGrp="1"/>
          </p:cNvSpPr>
          <p:nvPr>
            <p:ph type="title"/>
          </p:nvPr>
        </p:nvSpPr>
        <p:spPr/>
        <p:txBody>
          <a:bodyPr>
            <a:normAutofit/>
          </a:bodyPr>
          <a:lstStyle/>
          <a:p>
            <a:r>
              <a:rPr lang="en-GB"/>
              <a:t>The Anatomy of a Winning Proposal: The Timeline - Common Pitfalls</a:t>
            </a:r>
          </a:p>
        </p:txBody>
      </p:sp>
      <p:sp>
        <p:nvSpPr>
          <p:cNvPr id="3" name="Text Placeholder 2">
            <a:extLst>
              <a:ext uri="{FF2B5EF4-FFF2-40B4-BE49-F238E27FC236}">
                <a16:creationId xmlns:a16="http://schemas.microsoft.com/office/drawing/2014/main" id="{F6B96ED8-D142-0561-DC47-C629E552D838}"/>
              </a:ext>
            </a:extLst>
          </p:cNvPr>
          <p:cNvSpPr>
            <a:spLocks noGrp="1"/>
          </p:cNvSpPr>
          <p:nvPr>
            <p:ph type="body" sz="quarter" idx="10"/>
          </p:nvPr>
        </p:nvSpPr>
        <p:spPr/>
        <p:txBody>
          <a:bodyPr numCol="2">
            <a:normAutofit fontScale="92500" lnSpcReduction="10000"/>
          </a:bodyPr>
          <a:lstStyle/>
          <a:p>
            <a:pPr marL="0" indent="0">
              <a:lnSpc>
                <a:spcPct val="150000"/>
              </a:lnSpc>
              <a:buNone/>
            </a:pPr>
            <a:r>
              <a:rPr lang="en-GB" sz="1400" b="1"/>
              <a:t>COMMON PITFALLS</a:t>
            </a:r>
            <a:endParaRPr lang="en-US" sz="1400" b="1"/>
          </a:p>
          <a:p>
            <a:pPr>
              <a:lnSpc>
                <a:spcPct val="150000"/>
              </a:lnSpc>
            </a:pPr>
            <a:r>
              <a:rPr lang="en-US" sz="1400"/>
              <a:t>The "Miracle" Timeline: Proposing a wildly unrealistic amount of work in too short a time. Reviewers are experienced and will immediately spot an over-ambitious plan.</a:t>
            </a:r>
          </a:p>
          <a:p>
            <a:pPr>
              <a:lnSpc>
                <a:spcPct val="150000"/>
              </a:lnSpc>
            </a:pPr>
            <a:r>
              <a:rPr lang="en-US" sz="1400"/>
              <a:t>Forgetting the Bureaucracy: A classic early-career researcher error is failing to allocate 2-4 months for the university ethics approval process. A plan to start collecting data in week one is not credible.</a:t>
            </a:r>
          </a:p>
          <a:p>
            <a:pPr>
              <a:lnSpc>
                <a:spcPct val="150000"/>
              </a:lnSpc>
            </a:pPr>
            <a:r>
              <a:rPr lang="en-US" sz="1400"/>
              <a:t>The Vague Block: Using overly broad labels like "Year 1: Fieldwork" or "Year 2: Writing" without breaking these down into specific, sequential tasks.</a:t>
            </a:r>
          </a:p>
          <a:p>
            <a:pPr>
              <a:lnSpc>
                <a:spcPct val="150000"/>
              </a:lnSpc>
            </a:pPr>
            <a:r>
              <a:rPr lang="en-US" sz="1400"/>
              <a:t>Illogical Sequencing: Scheduling tasks in an impossible order, for example, planning data analysis to begin before the data has been collected and cleaned.</a:t>
            </a:r>
          </a:p>
          <a:p>
            <a:pPr marL="0" indent="0">
              <a:lnSpc>
                <a:spcPct val="150000"/>
              </a:lnSpc>
              <a:buNone/>
            </a:pPr>
            <a:r>
              <a:rPr lang="en-US" sz="1400" b="1"/>
              <a:t>FROM WEAK TO WINNING</a:t>
            </a:r>
            <a:endParaRPr lang="en-US" sz="1400"/>
          </a:p>
          <a:p>
            <a:pPr>
              <a:lnSpc>
                <a:spcPct val="150000"/>
              </a:lnSpc>
            </a:pPr>
            <a:r>
              <a:rPr lang="en-US" sz="1400" b="1" i="1" u="sng"/>
              <a:t>Topic: A two-year study on the impact of load shedding on secondary school learner performance in the Eastern Cape.</a:t>
            </a:r>
          </a:p>
          <a:p>
            <a:pPr>
              <a:lnSpc>
                <a:spcPct val="150000"/>
              </a:lnSpc>
            </a:pPr>
            <a:r>
              <a:rPr lang="en-US" sz="1400" b="1" i="1"/>
              <a:t>Weak Approach (Vague &amp; Unrealistic)</a:t>
            </a:r>
            <a:endParaRPr lang="en-US" sz="1400"/>
          </a:p>
          <a:p>
            <a:pPr>
              <a:lnSpc>
                <a:spcPct val="150000"/>
              </a:lnSpc>
            </a:pPr>
            <a:r>
              <a:rPr lang="en-US" sz="1400" i="1"/>
              <a:t>"In the first year, I will get ethics approval and do my fieldwork in schools. In the second year, I will </a:t>
            </a:r>
            <a:r>
              <a:rPr lang="en-US" sz="1400" i="1" err="1"/>
              <a:t>analyse</a:t>
            </a:r>
            <a:r>
              <a:rPr lang="en-US" sz="1400" i="1"/>
              <a:t> the data and write up my papers and finish the project."</a:t>
            </a:r>
            <a:endParaRPr lang="en-US" sz="1400"/>
          </a:p>
          <a:p>
            <a:pPr marL="0" indent="0">
              <a:lnSpc>
                <a:spcPct val="150000"/>
              </a:lnSpc>
              <a:buNone/>
            </a:pPr>
            <a:r>
              <a:rPr lang="en-US" sz="1400"/>
              <a:t> </a:t>
            </a:r>
          </a:p>
          <a:p>
            <a:pPr marL="0" indent="0">
              <a:lnSpc>
                <a:spcPct val="150000"/>
              </a:lnSpc>
              <a:buNone/>
            </a:pPr>
            <a:r>
              <a:rPr lang="en-US" sz="1400" b="1"/>
              <a:t>STRONG APPROACH (PHASED &amp; SPECIFIC)</a:t>
            </a:r>
            <a:endParaRPr lang="en-US" sz="1400"/>
          </a:p>
          <a:p>
            <a:pPr>
              <a:lnSpc>
                <a:spcPct val="150000"/>
              </a:lnSpc>
            </a:pPr>
            <a:r>
              <a:rPr lang="en-US" sz="1400" b="1"/>
              <a:t>Phase 1: Setup &amp; Approvals (Months 1-4):</a:t>
            </a:r>
            <a:r>
              <a:rPr lang="en-US" sz="1400"/>
              <a:t> Finalise survey instruments; Submit ethics application; Obtain approval from the provincial Department of Basic Education. </a:t>
            </a:r>
            <a:r>
              <a:rPr lang="en-US" sz="1400" i="1">
                <a:solidFill>
                  <a:schemeClr val="accent6">
                    <a:lumMod val="75000"/>
                  </a:schemeClr>
                </a:solidFill>
              </a:rPr>
              <a:t>Possible deliverable/s: Study instruments etc</a:t>
            </a:r>
            <a:r>
              <a:rPr lang="en-US" sz="1400">
                <a:solidFill>
                  <a:schemeClr val="accent6">
                    <a:lumMod val="75000"/>
                  </a:schemeClr>
                </a:solidFill>
              </a:rPr>
              <a:t>.</a:t>
            </a:r>
          </a:p>
          <a:p>
            <a:pPr>
              <a:lnSpc>
                <a:spcPct val="150000"/>
              </a:lnSpc>
            </a:pPr>
            <a:r>
              <a:rPr lang="en-US" sz="1400" b="1"/>
              <a:t>Phase 2: Data Collection (Months 5-15):  </a:t>
            </a:r>
            <a:r>
              <a:rPr lang="en-US" sz="1400"/>
              <a:t>Conduct baseline and follow-up surveys with learners and teachers across four school terms; Collect school-level matric pass rate data.</a:t>
            </a:r>
            <a:r>
              <a:rPr lang="en-US" sz="1400" i="1"/>
              <a:t> </a:t>
            </a:r>
            <a:r>
              <a:rPr lang="en-US" sz="1400" i="1">
                <a:solidFill>
                  <a:schemeClr val="accent6">
                    <a:lumMod val="75000"/>
                  </a:schemeClr>
                </a:solidFill>
              </a:rPr>
              <a:t>Possible deliverable/s: Dataset.</a:t>
            </a:r>
          </a:p>
          <a:p>
            <a:pPr>
              <a:lnSpc>
                <a:spcPct val="150000"/>
              </a:lnSpc>
            </a:pPr>
            <a:r>
              <a:rPr lang="en-US" sz="1400" b="1"/>
              <a:t>Phase 3: Analysis &amp; Writing (Months 16-22):</a:t>
            </a:r>
            <a:r>
              <a:rPr lang="en-US" sz="1400"/>
              <a:t> Quantitative analysis of survey data; Thematic analysis of teacher interviews. </a:t>
            </a:r>
            <a:r>
              <a:rPr lang="en-US" sz="1400" i="1">
                <a:solidFill>
                  <a:schemeClr val="accent6">
                    <a:lumMod val="75000"/>
                  </a:schemeClr>
                </a:solidFill>
              </a:rPr>
              <a:t>Possible deliverables: Draft two journal articles.</a:t>
            </a:r>
          </a:p>
          <a:p>
            <a:pPr>
              <a:lnSpc>
                <a:spcPct val="150000"/>
              </a:lnSpc>
            </a:pPr>
            <a:r>
              <a:rPr lang="en-US" sz="1400" b="1"/>
              <a:t>Phase 4: Dissemination (Months 23-24): </a:t>
            </a:r>
            <a:r>
              <a:rPr lang="en-US" sz="1400"/>
              <a:t>Present findings at the South African Education Research Association (SAERA) conference; Develop and share a policy brief with the Department of Basic Education. </a:t>
            </a:r>
            <a:r>
              <a:rPr lang="en-US" sz="1400" i="1">
                <a:solidFill>
                  <a:schemeClr val="accent6">
                    <a:lumMod val="75000"/>
                  </a:schemeClr>
                </a:solidFill>
              </a:rPr>
              <a:t>Possible deliverable/s: Conference paper, policy brief, etc.</a:t>
            </a:r>
          </a:p>
          <a:p>
            <a:pPr>
              <a:lnSpc>
                <a:spcPct val="150000"/>
              </a:lnSpc>
            </a:pPr>
            <a:r>
              <a:rPr lang="en-GB" sz="1400" b="1">
                <a:solidFill>
                  <a:srgbClr val="FF0000"/>
                </a:solidFill>
              </a:rPr>
              <a:t>List all relevant and acceptable deliverables for each phase that will appear in your Gantt Chart. </a:t>
            </a:r>
          </a:p>
        </p:txBody>
      </p:sp>
    </p:spTree>
    <p:extLst>
      <p:ext uri="{BB962C8B-B14F-4D97-AF65-F5344CB8AC3E}">
        <p14:creationId xmlns:p14="http://schemas.microsoft.com/office/powerpoint/2010/main" val="3438029138"/>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2" end="12"/>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3" end="13"/>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4" end="14"/>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37FCB-D1ED-B69A-CF24-47DC8BF4EE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2E6BE1-F018-6328-74BD-6A6E862F64D0}"/>
              </a:ext>
            </a:extLst>
          </p:cNvPr>
          <p:cNvSpPr>
            <a:spLocks noGrp="1"/>
          </p:cNvSpPr>
          <p:nvPr>
            <p:ph type="title"/>
          </p:nvPr>
        </p:nvSpPr>
        <p:spPr/>
        <p:txBody>
          <a:bodyPr>
            <a:normAutofit/>
          </a:bodyPr>
          <a:lstStyle/>
          <a:p>
            <a:r>
              <a:rPr lang="en-GB"/>
              <a:t>The Anatomy of a Winning Proposal: The Timeline: Gantt Chart</a:t>
            </a:r>
          </a:p>
        </p:txBody>
      </p:sp>
      <p:sp>
        <p:nvSpPr>
          <p:cNvPr id="3" name="Text Placeholder 2">
            <a:extLst>
              <a:ext uri="{FF2B5EF4-FFF2-40B4-BE49-F238E27FC236}">
                <a16:creationId xmlns:a16="http://schemas.microsoft.com/office/drawing/2014/main" id="{D81BC52F-695F-D049-995D-DADCF26C7476}"/>
              </a:ext>
            </a:extLst>
          </p:cNvPr>
          <p:cNvSpPr>
            <a:spLocks noGrp="1"/>
          </p:cNvSpPr>
          <p:nvPr>
            <p:ph type="body" sz="quarter" idx="10"/>
          </p:nvPr>
        </p:nvSpPr>
        <p:spPr/>
        <p:txBody>
          <a:bodyPr numCol="1">
            <a:noAutofit/>
          </a:bodyPr>
          <a:lstStyle/>
          <a:p>
            <a:pPr marL="0" indent="0">
              <a:lnSpc>
                <a:spcPct val="100000"/>
              </a:lnSpc>
              <a:buNone/>
            </a:pPr>
            <a:r>
              <a:rPr lang="en-US" sz="1600"/>
              <a:t>A Gantt chart provides a clear, at-a-glance overview of the project flow, dependencies, and key milestones.</a:t>
            </a:r>
          </a:p>
          <a:p>
            <a:pPr marL="0" indent="0">
              <a:lnSpc>
                <a:spcPct val="100000"/>
              </a:lnSpc>
              <a:buNone/>
            </a:pPr>
            <a:r>
              <a:rPr lang="en-US" sz="1600" b="1"/>
              <a:t>Example: Gantt Chart for a 12-Month Project on Water Access in a Karoo Town</a:t>
            </a:r>
            <a:endParaRPr lang="en-GB" sz="1050"/>
          </a:p>
        </p:txBody>
      </p:sp>
      <p:graphicFrame>
        <p:nvGraphicFramePr>
          <p:cNvPr id="4" name="Table 3">
            <a:extLst>
              <a:ext uri="{FF2B5EF4-FFF2-40B4-BE49-F238E27FC236}">
                <a16:creationId xmlns:a16="http://schemas.microsoft.com/office/drawing/2014/main" id="{B6794FE1-3C4D-9820-A969-CD4D8CE40E31}"/>
              </a:ext>
            </a:extLst>
          </p:cNvPr>
          <p:cNvGraphicFramePr>
            <a:graphicFrameLocks noGrp="1"/>
          </p:cNvGraphicFramePr>
          <p:nvPr>
            <p:extLst>
              <p:ext uri="{D42A27DB-BD31-4B8C-83A1-F6EECF244321}">
                <p14:modId xmlns:p14="http://schemas.microsoft.com/office/powerpoint/2010/main" val="2773593820"/>
              </p:ext>
            </p:extLst>
          </p:nvPr>
        </p:nvGraphicFramePr>
        <p:xfrm>
          <a:off x="125413" y="1385234"/>
          <a:ext cx="11673297" cy="3617028"/>
        </p:xfrm>
        <a:graphic>
          <a:graphicData uri="http://schemas.openxmlformats.org/drawingml/2006/table">
            <a:tbl>
              <a:tblPr firstRow="1">
                <a:tableStyleId>{ED083AE6-46FA-4A59-8FB0-9F97EB10719F}</a:tableStyleId>
              </a:tblPr>
              <a:tblGrid>
                <a:gridCol w="3296213">
                  <a:extLst>
                    <a:ext uri="{9D8B030D-6E8A-4147-A177-3AD203B41FA5}">
                      <a16:colId xmlns:a16="http://schemas.microsoft.com/office/drawing/2014/main" val="890376398"/>
                    </a:ext>
                  </a:extLst>
                </a:gridCol>
                <a:gridCol w="2094271">
                  <a:extLst>
                    <a:ext uri="{9D8B030D-6E8A-4147-A177-3AD203B41FA5}">
                      <a16:colId xmlns:a16="http://schemas.microsoft.com/office/drawing/2014/main" val="754445076"/>
                    </a:ext>
                  </a:extLst>
                </a:gridCol>
                <a:gridCol w="2094271">
                  <a:extLst>
                    <a:ext uri="{9D8B030D-6E8A-4147-A177-3AD203B41FA5}">
                      <a16:colId xmlns:a16="http://schemas.microsoft.com/office/drawing/2014/main" val="478399272"/>
                    </a:ext>
                  </a:extLst>
                </a:gridCol>
                <a:gridCol w="2094271">
                  <a:extLst>
                    <a:ext uri="{9D8B030D-6E8A-4147-A177-3AD203B41FA5}">
                      <a16:colId xmlns:a16="http://schemas.microsoft.com/office/drawing/2014/main" val="1667842989"/>
                    </a:ext>
                  </a:extLst>
                </a:gridCol>
                <a:gridCol w="2094271">
                  <a:extLst>
                    <a:ext uri="{9D8B030D-6E8A-4147-A177-3AD203B41FA5}">
                      <a16:colId xmlns:a16="http://schemas.microsoft.com/office/drawing/2014/main" val="190282473"/>
                    </a:ext>
                  </a:extLst>
                </a:gridCol>
              </a:tblGrid>
              <a:tr h="401892">
                <a:tc>
                  <a:txBody>
                    <a:bodyPr/>
                    <a:lstStyle/>
                    <a:p>
                      <a:pPr>
                        <a:lnSpc>
                          <a:spcPts val="1688"/>
                        </a:lnSpc>
                        <a:buNone/>
                      </a:pPr>
                      <a:r>
                        <a:rPr lang="en-US" sz="1200" b="1" i="0">
                          <a:solidFill>
                            <a:srgbClr val="1F2225"/>
                          </a:solidFill>
                          <a:effectLst/>
                          <a:latin typeface="Calibri Light" panose="020F0302020204030204" pitchFamily="34" charset="0"/>
                          <a:cs typeface="Calibri Light" panose="020F0302020204030204" pitchFamily="34" charset="0"/>
                        </a:rPr>
                        <a:t>Activity</a:t>
                      </a:r>
                    </a:p>
                  </a:txBody>
                  <a:tcPr marL="54574" marR="54574" marT="27287" marB="27287" anchor="ctr"/>
                </a:tc>
                <a:tc>
                  <a:txBody>
                    <a:bodyPr/>
                    <a:lstStyle/>
                    <a:p>
                      <a:pPr algn="ctr">
                        <a:lnSpc>
                          <a:spcPts val="1688"/>
                        </a:lnSpc>
                        <a:buNone/>
                      </a:pPr>
                      <a:r>
                        <a:rPr lang="en-US" sz="1200" b="1" i="0">
                          <a:solidFill>
                            <a:srgbClr val="1F2225"/>
                          </a:solidFill>
                          <a:effectLst/>
                          <a:latin typeface="Calibri Light" panose="020F0302020204030204" pitchFamily="34" charset="0"/>
                          <a:cs typeface="Calibri Light" panose="020F0302020204030204" pitchFamily="34" charset="0"/>
                        </a:rPr>
                        <a:t>Q1 (M 1-3)</a:t>
                      </a:r>
                    </a:p>
                  </a:txBody>
                  <a:tcPr marL="54574" marR="54574" marT="27287" marB="27287" anchor="ctr"/>
                </a:tc>
                <a:tc>
                  <a:txBody>
                    <a:bodyPr/>
                    <a:lstStyle/>
                    <a:p>
                      <a:pPr algn="ctr">
                        <a:lnSpc>
                          <a:spcPts val="1688"/>
                        </a:lnSpc>
                        <a:buNone/>
                      </a:pPr>
                      <a:r>
                        <a:rPr lang="en-US" sz="1200" b="1" i="0">
                          <a:solidFill>
                            <a:srgbClr val="1F2225"/>
                          </a:solidFill>
                          <a:effectLst/>
                          <a:latin typeface="Calibri Light" panose="020F0302020204030204" pitchFamily="34" charset="0"/>
                          <a:cs typeface="Calibri Light" panose="020F0302020204030204" pitchFamily="34" charset="0"/>
                        </a:rPr>
                        <a:t>Q2 (M 4-6)</a:t>
                      </a:r>
                    </a:p>
                  </a:txBody>
                  <a:tcPr marL="54574" marR="54574" marT="27287" marB="27287" anchor="ctr"/>
                </a:tc>
                <a:tc>
                  <a:txBody>
                    <a:bodyPr/>
                    <a:lstStyle/>
                    <a:p>
                      <a:pPr algn="ctr">
                        <a:lnSpc>
                          <a:spcPts val="1688"/>
                        </a:lnSpc>
                        <a:buNone/>
                      </a:pPr>
                      <a:r>
                        <a:rPr lang="en-US" sz="1200" b="1" i="0">
                          <a:solidFill>
                            <a:srgbClr val="1F2225"/>
                          </a:solidFill>
                          <a:effectLst/>
                          <a:latin typeface="Calibri Light" panose="020F0302020204030204" pitchFamily="34" charset="0"/>
                          <a:cs typeface="Calibri Light" panose="020F0302020204030204" pitchFamily="34" charset="0"/>
                        </a:rPr>
                        <a:t>Q3 (M 7-9)</a:t>
                      </a:r>
                    </a:p>
                  </a:txBody>
                  <a:tcPr marL="54574" marR="54574" marT="27287" marB="27287" anchor="ctr"/>
                </a:tc>
                <a:tc>
                  <a:txBody>
                    <a:bodyPr/>
                    <a:lstStyle/>
                    <a:p>
                      <a:pPr algn="ctr">
                        <a:lnSpc>
                          <a:spcPts val="1688"/>
                        </a:lnSpc>
                        <a:buNone/>
                      </a:pPr>
                      <a:r>
                        <a:rPr lang="en-US" sz="1200" b="1" i="0">
                          <a:solidFill>
                            <a:srgbClr val="1F2225"/>
                          </a:solidFill>
                          <a:effectLst/>
                          <a:latin typeface="Calibri Light" panose="020F0302020204030204" pitchFamily="34" charset="0"/>
                          <a:cs typeface="Calibri Light" panose="020F0302020204030204" pitchFamily="34" charset="0"/>
                        </a:rPr>
                        <a:t>Q4 (M 10-12)</a:t>
                      </a:r>
                    </a:p>
                  </a:txBody>
                  <a:tcPr marL="54574" marR="54574" marT="27287" marB="27287" anchor="ctr"/>
                </a:tc>
                <a:extLst>
                  <a:ext uri="{0D108BD9-81ED-4DB2-BD59-A6C34878D82A}">
                    <a16:rowId xmlns:a16="http://schemas.microsoft.com/office/drawing/2014/main" val="3641246114"/>
                  </a:ext>
                </a:extLst>
              </a:tr>
              <a:tr h="401892">
                <a:tc>
                  <a:txBody>
                    <a:bodyPr/>
                    <a:lstStyle/>
                    <a:p>
                      <a:pPr>
                        <a:buNone/>
                      </a:pPr>
                      <a:r>
                        <a:rPr lang="en-US" sz="1200" b="0" i="0">
                          <a:effectLst/>
                          <a:latin typeface="Calibri Light" panose="020F0302020204030204" pitchFamily="34" charset="0"/>
                          <a:cs typeface="Calibri Light" panose="020F0302020204030204" pitchFamily="34" charset="0"/>
                        </a:rPr>
                        <a:t>Literature Review &amp; Instrument Design</a:t>
                      </a:r>
                    </a:p>
                  </a:txBody>
                  <a:tcPr marL="54574" marR="54574" marT="27287" marB="27287" anchor="ctr"/>
                </a:tc>
                <a:tc>
                  <a:txBody>
                    <a:bodyPr/>
                    <a:lstStyle/>
                    <a:p>
                      <a:pPr algn="ctr">
                        <a:buNone/>
                      </a:pPr>
                      <a:r>
                        <a:rPr lang="en-US" sz="1200" b="0" i="0">
                          <a:ln>
                            <a:solidFill>
                              <a:schemeClr val="accent4">
                                <a:lumMod val="20000"/>
                                <a:lumOff val="80000"/>
                              </a:schemeClr>
                            </a:solidFill>
                          </a:ln>
                          <a:effectLst/>
                          <a:latin typeface="Calibri Light" panose="020F0302020204030204" pitchFamily="34" charset="0"/>
                          <a:cs typeface="Calibri Light" panose="020F0302020204030204" pitchFamily="34" charset="0"/>
                        </a:rPr>
                        <a:t>██████</a:t>
                      </a:r>
                    </a:p>
                  </a:txBody>
                  <a:tcPr marL="54574" marR="54574" marT="27287" marB="27287" anchor="ctr"/>
                </a:tc>
                <a:tc>
                  <a:txBody>
                    <a:bodyPr/>
                    <a:lstStyle/>
                    <a:p>
                      <a:pPr algn="ctr">
                        <a:buNone/>
                      </a:pPr>
                      <a:endParaRPr lang="en-US" sz="1200" b="0" i="0">
                        <a:effectLst/>
                        <a:latin typeface="Calibri Light" panose="020F0302020204030204" pitchFamily="34" charset="0"/>
                        <a:cs typeface="Calibri Light" panose="020F0302020204030204" pitchFamily="34" charset="0"/>
                      </a:endParaRPr>
                    </a:p>
                  </a:txBody>
                  <a:tcPr marL="54574" marR="54574" marT="27287" marB="27287" anchor="ctr"/>
                </a:tc>
                <a:tc>
                  <a:txBody>
                    <a:bodyPr/>
                    <a:lstStyle/>
                    <a:p>
                      <a:pPr algn="ctr">
                        <a:buNone/>
                      </a:pPr>
                      <a:endParaRPr lang="en-US" sz="1200" b="0" i="0">
                        <a:effectLst/>
                        <a:latin typeface="Calibri Light" panose="020F0302020204030204" pitchFamily="34" charset="0"/>
                        <a:cs typeface="Calibri Light" panose="020F0302020204030204" pitchFamily="34" charset="0"/>
                      </a:endParaRPr>
                    </a:p>
                  </a:txBody>
                  <a:tcPr marL="54574" marR="54574" marT="27287" marB="27287" anchor="ctr"/>
                </a:tc>
                <a:tc>
                  <a:txBody>
                    <a:bodyPr/>
                    <a:lstStyle/>
                    <a:p>
                      <a:pPr algn="ctr">
                        <a:buNone/>
                      </a:pPr>
                      <a:endParaRPr lang="en-US" sz="1200" b="0" i="0">
                        <a:effectLst/>
                        <a:latin typeface="Calibri Light" panose="020F0302020204030204" pitchFamily="34" charset="0"/>
                        <a:cs typeface="Calibri Light" panose="020F0302020204030204" pitchFamily="34" charset="0"/>
                      </a:endParaRPr>
                    </a:p>
                  </a:txBody>
                  <a:tcPr marL="54574" marR="54574" marT="27287" marB="27287" anchor="ctr"/>
                </a:tc>
                <a:extLst>
                  <a:ext uri="{0D108BD9-81ED-4DB2-BD59-A6C34878D82A}">
                    <a16:rowId xmlns:a16="http://schemas.microsoft.com/office/drawing/2014/main" val="3472675389"/>
                  </a:ext>
                </a:extLst>
              </a:tr>
              <a:tr h="401892">
                <a:tc>
                  <a:txBody>
                    <a:bodyPr/>
                    <a:lstStyle/>
                    <a:p>
                      <a:pPr>
                        <a:lnSpc>
                          <a:spcPts val="1688"/>
                        </a:lnSpc>
                        <a:buNone/>
                      </a:pPr>
                      <a:r>
                        <a:rPr lang="en-US" sz="1200" b="1" i="1">
                          <a:solidFill>
                            <a:srgbClr val="1F2225"/>
                          </a:solidFill>
                          <a:effectLst/>
                          <a:latin typeface="Calibri Light" panose="020F0302020204030204" pitchFamily="34" charset="0"/>
                          <a:cs typeface="Calibri Light" panose="020F0302020204030204" pitchFamily="34" charset="0"/>
                        </a:rPr>
                        <a:t>Deliverables/Milestone: Ethics Submitted</a:t>
                      </a:r>
                    </a:p>
                  </a:txBody>
                  <a:tcPr marL="54574" marR="54574" marT="27287" marB="27287" anchor="ctr">
                    <a:solidFill>
                      <a:schemeClr val="accent4">
                        <a:lumMod val="20000"/>
                        <a:lumOff val="80000"/>
                      </a:schemeClr>
                    </a:solidFill>
                  </a:tcPr>
                </a:tc>
                <a:tc>
                  <a:txBody>
                    <a:bodyPr/>
                    <a:lstStyle/>
                    <a:p>
                      <a:pPr algn="ctr">
                        <a:lnSpc>
                          <a:spcPts val="1688"/>
                        </a:lnSpc>
                        <a:buNone/>
                      </a:pPr>
                      <a:r>
                        <a:rPr lang="en-US" sz="1200" b="1" i="1">
                          <a:solidFill>
                            <a:srgbClr val="1F2225"/>
                          </a:solidFill>
                          <a:effectLst/>
                          <a:latin typeface="Calibri Light" panose="020F0302020204030204" pitchFamily="34" charset="0"/>
                          <a:cs typeface="Calibri Light" panose="020F0302020204030204" pitchFamily="34" charset="0"/>
                        </a:rPr>
                        <a:t>✓</a:t>
                      </a:r>
                    </a:p>
                  </a:txBody>
                  <a:tcPr marL="54574" marR="54574" marT="27287" marB="27287" anchor="ctr">
                    <a:solidFill>
                      <a:schemeClr val="accent4">
                        <a:lumMod val="20000"/>
                        <a:lumOff val="80000"/>
                      </a:schemeClr>
                    </a:solidFill>
                  </a:tcPr>
                </a:tc>
                <a:tc>
                  <a:txBody>
                    <a:bodyPr/>
                    <a:lstStyle/>
                    <a:p>
                      <a:pPr algn="ctr">
                        <a:buNone/>
                      </a:pPr>
                      <a:endParaRPr lang="en-US" sz="1200" b="1" i="1">
                        <a:effectLst/>
                        <a:latin typeface="Calibri Light" panose="020F0302020204030204" pitchFamily="34" charset="0"/>
                        <a:cs typeface="Calibri Light" panose="020F0302020204030204" pitchFamily="34" charset="0"/>
                      </a:endParaRPr>
                    </a:p>
                  </a:txBody>
                  <a:tcPr marL="54574" marR="54574" marT="27287" marB="27287" anchor="ctr">
                    <a:solidFill>
                      <a:schemeClr val="accent4">
                        <a:lumMod val="20000"/>
                        <a:lumOff val="80000"/>
                      </a:schemeClr>
                    </a:solidFill>
                  </a:tcPr>
                </a:tc>
                <a:tc>
                  <a:txBody>
                    <a:bodyPr/>
                    <a:lstStyle/>
                    <a:p>
                      <a:pPr algn="ctr">
                        <a:buNone/>
                      </a:pPr>
                      <a:endParaRPr lang="en-US" sz="1200" b="1" i="1">
                        <a:effectLst/>
                        <a:latin typeface="Calibri Light" panose="020F0302020204030204" pitchFamily="34" charset="0"/>
                        <a:cs typeface="Calibri Light" panose="020F0302020204030204" pitchFamily="34" charset="0"/>
                      </a:endParaRPr>
                    </a:p>
                  </a:txBody>
                  <a:tcPr marL="54574" marR="54574" marT="27287" marB="27287" anchor="ctr">
                    <a:solidFill>
                      <a:schemeClr val="accent4">
                        <a:lumMod val="20000"/>
                        <a:lumOff val="80000"/>
                      </a:schemeClr>
                    </a:solidFill>
                  </a:tcPr>
                </a:tc>
                <a:tc>
                  <a:txBody>
                    <a:bodyPr/>
                    <a:lstStyle/>
                    <a:p>
                      <a:pPr algn="ctr">
                        <a:buNone/>
                      </a:pPr>
                      <a:endParaRPr lang="en-US" sz="1200" b="1" i="1">
                        <a:effectLst/>
                        <a:latin typeface="Calibri Light" panose="020F0302020204030204" pitchFamily="34" charset="0"/>
                        <a:cs typeface="Calibri Light" panose="020F0302020204030204" pitchFamily="34" charset="0"/>
                      </a:endParaRPr>
                    </a:p>
                  </a:txBody>
                  <a:tcPr marL="54574" marR="54574" marT="27287" marB="27287" anchor="ctr">
                    <a:solidFill>
                      <a:schemeClr val="accent4">
                        <a:lumMod val="20000"/>
                        <a:lumOff val="80000"/>
                      </a:schemeClr>
                    </a:solidFill>
                  </a:tcPr>
                </a:tc>
                <a:extLst>
                  <a:ext uri="{0D108BD9-81ED-4DB2-BD59-A6C34878D82A}">
                    <a16:rowId xmlns:a16="http://schemas.microsoft.com/office/drawing/2014/main" val="2903405051"/>
                  </a:ext>
                </a:extLst>
              </a:tr>
              <a:tr h="401892">
                <a:tc>
                  <a:txBody>
                    <a:bodyPr/>
                    <a:lstStyle/>
                    <a:p>
                      <a:pPr>
                        <a:buNone/>
                      </a:pPr>
                      <a:r>
                        <a:rPr lang="en-US" sz="1200" b="0" i="0">
                          <a:effectLst/>
                          <a:latin typeface="Calibri Light" panose="020F0302020204030204" pitchFamily="34" charset="0"/>
                          <a:cs typeface="Calibri Light" panose="020F0302020204030204" pitchFamily="34" charset="0"/>
                        </a:rPr>
                        <a:t>Ethics Approval Period</a:t>
                      </a:r>
                    </a:p>
                  </a:txBody>
                  <a:tcPr marL="54574" marR="54574" marT="27287" marB="27287" anchor="ctr"/>
                </a:tc>
                <a:tc>
                  <a:txBody>
                    <a:bodyPr/>
                    <a:lstStyle/>
                    <a:p>
                      <a:pPr algn="ctr">
                        <a:buNone/>
                      </a:pPr>
                      <a:r>
                        <a:rPr lang="en-US" sz="1200" b="0" i="0">
                          <a:effectLst/>
                          <a:latin typeface="Calibri Light" panose="020F0302020204030204" pitchFamily="34" charset="0"/>
                          <a:cs typeface="Calibri Light" panose="020F0302020204030204" pitchFamily="34" charset="0"/>
                        </a:rPr>
                        <a:t>██████</a:t>
                      </a:r>
                    </a:p>
                  </a:txBody>
                  <a:tcPr marL="54574" marR="54574" marT="27287" marB="27287" anchor="ctr"/>
                </a:tc>
                <a:tc>
                  <a:txBody>
                    <a:bodyPr/>
                    <a:lstStyle/>
                    <a:p>
                      <a:pPr algn="ctr">
                        <a:buNone/>
                      </a:pPr>
                      <a:endParaRPr lang="en-US" sz="1200" b="0" i="0">
                        <a:effectLst/>
                        <a:latin typeface="Calibri Light" panose="020F0302020204030204" pitchFamily="34" charset="0"/>
                        <a:cs typeface="Calibri Light" panose="020F0302020204030204" pitchFamily="34" charset="0"/>
                      </a:endParaRPr>
                    </a:p>
                  </a:txBody>
                  <a:tcPr marL="54574" marR="54574" marT="27287" marB="27287" anchor="ctr"/>
                </a:tc>
                <a:tc>
                  <a:txBody>
                    <a:bodyPr/>
                    <a:lstStyle/>
                    <a:p>
                      <a:pPr algn="ctr">
                        <a:buNone/>
                      </a:pPr>
                      <a:endParaRPr lang="en-US" sz="1200" b="0" i="0">
                        <a:effectLst/>
                        <a:latin typeface="Calibri Light" panose="020F0302020204030204" pitchFamily="34" charset="0"/>
                        <a:cs typeface="Calibri Light" panose="020F0302020204030204" pitchFamily="34" charset="0"/>
                      </a:endParaRPr>
                    </a:p>
                  </a:txBody>
                  <a:tcPr marL="54574" marR="54574" marT="27287" marB="27287" anchor="ctr"/>
                </a:tc>
                <a:tc>
                  <a:txBody>
                    <a:bodyPr/>
                    <a:lstStyle/>
                    <a:p>
                      <a:pPr algn="ctr">
                        <a:buNone/>
                      </a:pPr>
                      <a:endParaRPr lang="en-US" sz="1200" b="0" i="0">
                        <a:effectLst/>
                        <a:latin typeface="Calibri Light" panose="020F0302020204030204" pitchFamily="34" charset="0"/>
                        <a:cs typeface="Calibri Light" panose="020F0302020204030204" pitchFamily="34" charset="0"/>
                      </a:endParaRPr>
                    </a:p>
                  </a:txBody>
                  <a:tcPr marL="54574" marR="54574" marT="27287" marB="27287" anchor="ctr"/>
                </a:tc>
                <a:extLst>
                  <a:ext uri="{0D108BD9-81ED-4DB2-BD59-A6C34878D82A}">
                    <a16:rowId xmlns:a16="http://schemas.microsoft.com/office/drawing/2014/main" val="2529733105"/>
                  </a:ext>
                </a:extLst>
              </a:tr>
              <a:tr h="401892">
                <a:tc>
                  <a:txBody>
                    <a:bodyPr/>
                    <a:lstStyle/>
                    <a:p>
                      <a:pPr>
                        <a:lnSpc>
                          <a:spcPts val="1688"/>
                        </a:lnSpc>
                        <a:buNone/>
                      </a:pPr>
                      <a:r>
                        <a:rPr lang="en-US" sz="1200" b="1" i="1">
                          <a:solidFill>
                            <a:srgbClr val="1F2225"/>
                          </a:solidFill>
                          <a:effectLst/>
                          <a:latin typeface="Calibri Light" panose="020F0302020204030204" pitchFamily="34" charset="0"/>
                          <a:cs typeface="Calibri Light" panose="020F0302020204030204" pitchFamily="34" charset="0"/>
                        </a:rPr>
                        <a:t>Deliverables/Milestone: Approval REC'd</a:t>
                      </a:r>
                    </a:p>
                  </a:txBody>
                  <a:tcPr marL="54574" marR="54574" marT="27287" marB="27287" anchor="ctr">
                    <a:solidFill>
                      <a:schemeClr val="accent4">
                        <a:lumMod val="20000"/>
                        <a:lumOff val="80000"/>
                      </a:schemeClr>
                    </a:solidFill>
                  </a:tcPr>
                </a:tc>
                <a:tc>
                  <a:txBody>
                    <a:bodyPr/>
                    <a:lstStyle/>
                    <a:p>
                      <a:pPr algn="ctr">
                        <a:buNone/>
                      </a:pPr>
                      <a:endParaRPr lang="en-US" sz="1200" b="1" i="1">
                        <a:effectLst/>
                        <a:latin typeface="Calibri Light" panose="020F0302020204030204" pitchFamily="34" charset="0"/>
                        <a:cs typeface="Calibri Light" panose="020F0302020204030204" pitchFamily="34" charset="0"/>
                      </a:endParaRPr>
                    </a:p>
                  </a:txBody>
                  <a:tcPr marL="54574" marR="54574" marT="27287" marB="27287" anchor="ctr">
                    <a:solidFill>
                      <a:schemeClr val="accent4">
                        <a:lumMod val="20000"/>
                        <a:lumOff val="80000"/>
                      </a:schemeClr>
                    </a:solidFill>
                  </a:tcPr>
                </a:tc>
                <a:tc>
                  <a:txBody>
                    <a:bodyPr/>
                    <a:lstStyle/>
                    <a:p>
                      <a:pPr algn="ctr">
                        <a:lnSpc>
                          <a:spcPts val="1688"/>
                        </a:lnSpc>
                        <a:buNone/>
                      </a:pPr>
                      <a:r>
                        <a:rPr lang="en-US" sz="1200" b="1" i="1">
                          <a:solidFill>
                            <a:srgbClr val="1F2225"/>
                          </a:solidFill>
                          <a:effectLst/>
                          <a:latin typeface="Calibri Light" panose="020F0302020204030204" pitchFamily="34" charset="0"/>
                          <a:cs typeface="Calibri Light" panose="020F0302020204030204" pitchFamily="34" charset="0"/>
                        </a:rPr>
                        <a:t>✓</a:t>
                      </a:r>
                    </a:p>
                  </a:txBody>
                  <a:tcPr marL="54574" marR="54574" marT="27287" marB="27287" anchor="ctr">
                    <a:solidFill>
                      <a:schemeClr val="accent4">
                        <a:lumMod val="20000"/>
                        <a:lumOff val="80000"/>
                      </a:schemeClr>
                    </a:solidFill>
                  </a:tcPr>
                </a:tc>
                <a:tc>
                  <a:txBody>
                    <a:bodyPr/>
                    <a:lstStyle/>
                    <a:p>
                      <a:pPr algn="ctr">
                        <a:buNone/>
                      </a:pPr>
                      <a:endParaRPr lang="en-US" sz="1200" b="1" i="1">
                        <a:effectLst/>
                        <a:latin typeface="Calibri Light" panose="020F0302020204030204" pitchFamily="34" charset="0"/>
                        <a:cs typeface="Calibri Light" panose="020F0302020204030204" pitchFamily="34" charset="0"/>
                      </a:endParaRPr>
                    </a:p>
                  </a:txBody>
                  <a:tcPr marL="54574" marR="54574" marT="27287" marB="27287" anchor="ctr">
                    <a:solidFill>
                      <a:schemeClr val="accent4">
                        <a:lumMod val="20000"/>
                        <a:lumOff val="80000"/>
                      </a:schemeClr>
                    </a:solidFill>
                  </a:tcPr>
                </a:tc>
                <a:tc>
                  <a:txBody>
                    <a:bodyPr/>
                    <a:lstStyle/>
                    <a:p>
                      <a:pPr algn="ctr">
                        <a:buNone/>
                      </a:pPr>
                      <a:endParaRPr lang="en-US" sz="1200" b="1" i="1">
                        <a:effectLst/>
                        <a:latin typeface="Calibri Light" panose="020F0302020204030204" pitchFamily="34" charset="0"/>
                        <a:cs typeface="Calibri Light" panose="020F0302020204030204" pitchFamily="34" charset="0"/>
                      </a:endParaRPr>
                    </a:p>
                  </a:txBody>
                  <a:tcPr marL="54574" marR="54574" marT="27287" marB="27287" anchor="ctr">
                    <a:solidFill>
                      <a:schemeClr val="accent4">
                        <a:lumMod val="20000"/>
                        <a:lumOff val="80000"/>
                      </a:schemeClr>
                    </a:solidFill>
                  </a:tcPr>
                </a:tc>
                <a:extLst>
                  <a:ext uri="{0D108BD9-81ED-4DB2-BD59-A6C34878D82A}">
                    <a16:rowId xmlns:a16="http://schemas.microsoft.com/office/drawing/2014/main" val="1524458854"/>
                  </a:ext>
                </a:extLst>
              </a:tr>
              <a:tr h="401892">
                <a:tc>
                  <a:txBody>
                    <a:bodyPr/>
                    <a:lstStyle/>
                    <a:p>
                      <a:pPr>
                        <a:buNone/>
                      </a:pPr>
                      <a:r>
                        <a:rPr lang="en-US" sz="1200" b="0" i="0">
                          <a:effectLst/>
                          <a:latin typeface="Calibri Light" panose="020F0302020204030204" pitchFamily="34" charset="0"/>
                          <a:cs typeface="Calibri Light" panose="020F0302020204030204" pitchFamily="34" charset="0"/>
                        </a:rPr>
                        <a:t>Fieldwork &amp; Data Collection</a:t>
                      </a:r>
                    </a:p>
                  </a:txBody>
                  <a:tcPr marL="54574" marR="54574" marT="27287" marB="27287" anchor="ctr"/>
                </a:tc>
                <a:tc>
                  <a:txBody>
                    <a:bodyPr/>
                    <a:lstStyle/>
                    <a:p>
                      <a:pPr algn="ctr">
                        <a:buNone/>
                      </a:pPr>
                      <a:endParaRPr lang="en-US" sz="1200" b="0" i="0">
                        <a:effectLst/>
                        <a:latin typeface="Calibri Light" panose="020F0302020204030204" pitchFamily="34" charset="0"/>
                        <a:cs typeface="Calibri Light" panose="020F0302020204030204" pitchFamily="34" charset="0"/>
                      </a:endParaRPr>
                    </a:p>
                  </a:txBody>
                  <a:tcPr marL="54574" marR="54574" marT="27287" marB="27287" anchor="ctr"/>
                </a:tc>
                <a:tc>
                  <a:txBody>
                    <a:bodyPr/>
                    <a:lstStyle/>
                    <a:p>
                      <a:pPr algn="ctr">
                        <a:buNone/>
                      </a:pPr>
                      <a:r>
                        <a:rPr lang="en-US" sz="1200" b="0" i="0">
                          <a:effectLst/>
                          <a:latin typeface="Calibri Light" panose="020F0302020204030204" pitchFamily="34" charset="0"/>
                          <a:cs typeface="Calibri Light" panose="020F0302020204030204" pitchFamily="34" charset="0"/>
                        </a:rPr>
                        <a:t>██████</a:t>
                      </a:r>
                    </a:p>
                  </a:txBody>
                  <a:tcPr marL="54574" marR="54574" marT="27287" marB="27287" anchor="ctr"/>
                </a:tc>
                <a:tc>
                  <a:txBody>
                    <a:bodyPr/>
                    <a:lstStyle/>
                    <a:p>
                      <a:pPr algn="ctr">
                        <a:buNone/>
                      </a:pPr>
                      <a:r>
                        <a:rPr lang="en-US" sz="1200" b="0" i="0">
                          <a:effectLst/>
                          <a:latin typeface="Calibri Light" panose="020F0302020204030204" pitchFamily="34" charset="0"/>
                          <a:cs typeface="Calibri Light" panose="020F0302020204030204" pitchFamily="34" charset="0"/>
                        </a:rPr>
                        <a:t>██████</a:t>
                      </a:r>
                    </a:p>
                  </a:txBody>
                  <a:tcPr marL="54574" marR="54574" marT="27287" marB="27287" anchor="ctr"/>
                </a:tc>
                <a:tc>
                  <a:txBody>
                    <a:bodyPr/>
                    <a:lstStyle/>
                    <a:p>
                      <a:pPr algn="ctr">
                        <a:buNone/>
                      </a:pPr>
                      <a:endParaRPr lang="en-US" sz="1200" b="0" i="0">
                        <a:effectLst/>
                        <a:latin typeface="Calibri Light" panose="020F0302020204030204" pitchFamily="34" charset="0"/>
                        <a:cs typeface="Calibri Light" panose="020F0302020204030204" pitchFamily="34" charset="0"/>
                      </a:endParaRPr>
                    </a:p>
                  </a:txBody>
                  <a:tcPr marL="54574" marR="54574" marT="27287" marB="27287" anchor="ctr"/>
                </a:tc>
                <a:extLst>
                  <a:ext uri="{0D108BD9-81ED-4DB2-BD59-A6C34878D82A}">
                    <a16:rowId xmlns:a16="http://schemas.microsoft.com/office/drawing/2014/main" val="1720619460"/>
                  </a:ext>
                </a:extLst>
              </a:tr>
              <a:tr h="401892">
                <a:tc>
                  <a:txBody>
                    <a:bodyPr/>
                    <a:lstStyle/>
                    <a:p>
                      <a:pPr>
                        <a:buNone/>
                      </a:pPr>
                      <a:r>
                        <a:rPr lang="en-US" sz="1200" b="0" i="0">
                          <a:effectLst/>
                          <a:latin typeface="Calibri Light" panose="020F0302020204030204" pitchFamily="34" charset="0"/>
                          <a:cs typeface="Calibri Light" panose="020F0302020204030204" pitchFamily="34" charset="0"/>
                        </a:rPr>
                        <a:t>Data Analysis</a:t>
                      </a:r>
                    </a:p>
                  </a:txBody>
                  <a:tcPr marL="54574" marR="54574" marT="27287" marB="27287" anchor="ctr"/>
                </a:tc>
                <a:tc>
                  <a:txBody>
                    <a:bodyPr/>
                    <a:lstStyle/>
                    <a:p>
                      <a:pPr algn="ctr">
                        <a:buNone/>
                      </a:pPr>
                      <a:endParaRPr lang="en-US" sz="1200" b="0" i="0">
                        <a:effectLst/>
                        <a:latin typeface="Calibri Light" panose="020F0302020204030204" pitchFamily="34" charset="0"/>
                        <a:cs typeface="Calibri Light" panose="020F0302020204030204" pitchFamily="34" charset="0"/>
                      </a:endParaRPr>
                    </a:p>
                  </a:txBody>
                  <a:tcPr marL="54574" marR="54574" marT="27287" marB="27287" anchor="ctr"/>
                </a:tc>
                <a:tc>
                  <a:txBody>
                    <a:bodyPr/>
                    <a:lstStyle/>
                    <a:p>
                      <a:pPr algn="ctr">
                        <a:buNone/>
                      </a:pPr>
                      <a:endParaRPr lang="en-US" sz="1200" b="0" i="0">
                        <a:effectLst/>
                        <a:latin typeface="Calibri Light" panose="020F0302020204030204" pitchFamily="34" charset="0"/>
                        <a:cs typeface="Calibri Light" panose="020F0302020204030204" pitchFamily="34" charset="0"/>
                      </a:endParaRPr>
                    </a:p>
                  </a:txBody>
                  <a:tcPr marL="54574" marR="54574" marT="27287" marB="27287" anchor="ctr"/>
                </a:tc>
                <a:tc>
                  <a:txBody>
                    <a:bodyPr/>
                    <a:lstStyle/>
                    <a:p>
                      <a:pPr algn="ctr">
                        <a:buNone/>
                      </a:pPr>
                      <a:r>
                        <a:rPr lang="en-US" sz="1200" b="0" i="0">
                          <a:effectLst/>
                          <a:latin typeface="Calibri Light" panose="020F0302020204030204" pitchFamily="34" charset="0"/>
                          <a:cs typeface="Calibri Light" panose="020F0302020204030204" pitchFamily="34" charset="0"/>
                        </a:rPr>
                        <a:t>██████</a:t>
                      </a:r>
                    </a:p>
                  </a:txBody>
                  <a:tcPr marL="54574" marR="54574" marT="27287" marB="27287" anchor="ctr"/>
                </a:tc>
                <a:tc>
                  <a:txBody>
                    <a:bodyPr/>
                    <a:lstStyle/>
                    <a:p>
                      <a:pPr algn="ctr">
                        <a:buNone/>
                      </a:pPr>
                      <a:r>
                        <a:rPr lang="en-US" sz="1200" b="0" i="0">
                          <a:effectLst/>
                          <a:latin typeface="Calibri Light" panose="020F0302020204030204" pitchFamily="34" charset="0"/>
                          <a:cs typeface="Calibri Light" panose="020F0302020204030204" pitchFamily="34" charset="0"/>
                        </a:rPr>
                        <a:t>██████</a:t>
                      </a:r>
                    </a:p>
                  </a:txBody>
                  <a:tcPr marL="54574" marR="54574" marT="27287" marB="27287" anchor="ctr"/>
                </a:tc>
                <a:extLst>
                  <a:ext uri="{0D108BD9-81ED-4DB2-BD59-A6C34878D82A}">
                    <a16:rowId xmlns:a16="http://schemas.microsoft.com/office/drawing/2014/main" val="3993057868"/>
                  </a:ext>
                </a:extLst>
              </a:tr>
              <a:tr h="401892">
                <a:tc>
                  <a:txBody>
                    <a:bodyPr/>
                    <a:lstStyle/>
                    <a:p>
                      <a:pPr>
                        <a:buNone/>
                      </a:pPr>
                      <a:r>
                        <a:rPr lang="en-US" sz="1200" b="0" i="0">
                          <a:effectLst/>
                          <a:latin typeface="Calibri Light" panose="020F0302020204030204" pitchFamily="34" charset="0"/>
                          <a:cs typeface="Calibri Light" panose="020F0302020204030204" pitchFamily="34" charset="0"/>
                        </a:rPr>
                        <a:t>Writing &amp; Dissemination</a:t>
                      </a:r>
                    </a:p>
                  </a:txBody>
                  <a:tcPr marL="54574" marR="54574" marT="27287" marB="27287" anchor="ctr"/>
                </a:tc>
                <a:tc>
                  <a:txBody>
                    <a:bodyPr/>
                    <a:lstStyle/>
                    <a:p>
                      <a:pPr algn="ctr">
                        <a:buNone/>
                      </a:pPr>
                      <a:endParaRPr lang="en-US" sz="1200" b="0" i="0">
                        <a:effectLst/>
                        <a:latin typeface="Calibri Light" panose="020F0302020204030204" pitchFamily="34" charset="0"/>
                        <a:cs typeface="Calibri Light" panose="020F0302020204030204" pitchFamily="34" charset="0"/>
                      </a:endParaRPr>
                    </a:p>
                  </a:txBody>
                  <a:tcPr marL="54574" marR="54574" marT="27287" marB="27287" anchor="ctr"/>
                </a:tc>
                <a:tc>
                  <a:txBody>
                    <a:bodyPr/>
                    <a:lstStyle/>
                    <a:p>
                      <a:pPr algn="ctr">
                        <a:buNone/>
                      </a:pPr>
                      <a:endParaRPr lang="en-US" sz="1200" b="0" i="0">
                        <a:effectLst/>
                        <a:latin typeface="Calibri Light" panose="020F0302020204030204" pitchFamily="34" charset="0"/>
                        <a:cs typeface="Calibri Light" panose="020F0302020204030204" pitchFamily="34" charset="0"/>
                      </a:endParaRPr>
                    </a:p>
                  </a:txBody>
                  <a:tcPr marL="54574" marR="54574" marT="27287" marB="27287" anchor="ctr"/>
                </a:tc>
                <a:tc>
                  <a:txBody>
                    <a:bodyPr/>
                    <a:lstStyle/>
                    <a:p>
                      <a:pPr algn="ctr">
                        <a:buNone/>
                      </a:pPr>
                      <a:endParaRPr lang="en-US" sz="1200" b="0" i="0">
                        <a:effectLst/>
                        <a:latin typeface="Calibri Light" panose="020F0302020204030204" pitchFamily="34" charset="0"/>
                        <a:cs typeface="Calibri Light" panose="020F0302020204030204" pitchFamily="34" charset="0"/>
                      </a:endParaRPr>
                    </a:p>
                  </a:txBody>
                  <a:tcPr marL="54574" marR="54574" marT="27287" marB="27287" anchor="ctr"/>
                </a:tc>
                <a:tc>
                  <a:txBody>
                    <a:bodyPr/>
                    <a:lstStyle/>
                    <a:p>
                      <a:pPr algn="ctr">
                        <a:buNone/>
                      </a:pPr>
                      <a:r>
                        <a:rPr lang="en-US" sz="1200" b="0" i="0">
                          <a:effectLst/>
                          <a:latin typeface="Calibri Light" panose="020F0302020204030204" pitchFamily="34" charset="0"/>
                          <a:cs typeface="Calibri Light" panose="020F0302020204030204" pitchFamily="34" charset="0"/>
                        </a:rPr>
                        <a:t>██████</a:t>
                      </a:r>
                    </a:p>
                  </a:txBody>
                  <a:tcPr marL="54574" marR="54574" marT="27287" marB="27287" anchor="ctr"/>
                </a:tc>
                <a:extLst>
                  <a:ext uri="{0D108BD9-81ED-4DB2-BD59-A6C34878D82A}">
                    <a16:rowId xmlns:a16="http://schemas.microsoft.com/office/drawing/2014/main" val="680067743"/>
                  </a:ext>
                </a:extLst>
              </a:tr>
              <a:tr h="401892">
                <a:tc>
                  <a:txBody>
                    <a:bodyPr/>
                    <a:lstStyle/>
                    <a:p>
                      <a:pPr>
                        <a:buNone/>
                      </a:pPr>
                      <a:r>
                        <a:rPr lang="en-US" sz="1200" b="1" i="1">
                          <a:solidFill>
                            <a:srgbClr val="1F2225"/>
                          </a:solidFill>
                          <a:effectLst/>
                          <a:latin typeface="Calibri Light" panose="020F0302020204030204" pitchFamily="34" charset="0"/>
                          <a:cs typeface="Calibri Light" panose="020F0302020204030204" pitchFamily="34" charset="0"/>
                        </a:rPr>
                        <a:t>Deliverables/Milestone: Submitted Research Report</a:t>
                      </a:r>
                      <a:endParaRPr lang="en-US" sz="1200" b="0" i="0">
                        <a:effectLst/>
                        <a:latin typeface="Calibri Light" panose="020F0302020204030204" pitchFamily="34" charset="0"/>
                        <a:cs typeface="Calibri Light" panose="020F0302020204030204" pitchFamily="34" charset="0"/>
                      </a:endParaRPr>
                    </a:p>
                  </a:txBody>
                  <a:tcPr marL="54574" marR="54574" marT="27287" marB="27287" anchor="ctr">
                    <a:solidFill>
                      <a:schemeClr val="accent4">
                        <a:lumMod val="20000"/>
                        <a:lumOff val="80000"/>
                      </a:schemeClr>
                    </a:solidFill>
                  </a:tcPr>
                </a:tc>
                <a:tc>
                  <a:txBody>
                    <a:bodyPr/>
                    <a:lstStyle/>
                    <a:p>
                      <a:pPr algn="ctr">
                        <a:buNone/>
                      </a:pPr>
                      <a:endParaRPr lang="en-US" sz="1200" b="0" i="0">
                        <a:effectLst/>
                        <a:latin typeface="Calibri Light" panose="020F0302020204030204" pitchFamily="34" charset="0"/>
                        <a:cs typeface="Calibri Light" panose="020F0302020204030204" pitchFamily="34" charset="0"/>
                      </a:endParaRPr>
                    </a:p>
                  </a:txBody>
                  <a:tcPr marL="54574" marR="54574" marT="27287" marB="27287" anchor="ctr">
                    <a:solidFill>
                      <a:schemeClr val="accent4">
                        <a:lumMod val="20000"/>
                        <a:lumOff val="80000"/>
                      </a:schemeClr>
                    </a:solidFill>
                  </a:tcPr>
                </a:tc>
                <a:tc>
                  <a:txBody>
                    <a:bodyPr/>
                    <a:lstStyle/>
                    <a:p>
                      <a:pPr algn="ctr">
                        <a:buNone/>
                      </a:pPr>
                      <a:endParaRPr lang="en-US" sz="1200" b="0" i="0">
                        <a:effectLst/>
                        <a:latin typeface="Calibri Light" panose="020F0302020204030204" pitchFamily="34" charset="0"/>
                        <a:cs typeface="Calibri Light" panose="020F0302020204030204" pitchFamily="34" charset="0"/>
                      </a:endParaRPr>
                    </a:p>
                  </a:txBody>
                  <a:tcPr marL="54574" marR="54574" marT="27287" marB="27287" anchor="ctr">
                    <a:solidFill>
                      <a:schemeClr val="accent4">
                        <a:lumMod val="20000"/>
                        <a:lumOff val="80000"/>
                      </a:schemeClr>
                    </a:solidFill>
                  </a:tcPr>
                </a:tc>
                <a:tc>
                  <a:txBody>
                    <a:bodyPr/>
                    <a:lstStyle/>
                    <a:p>
                      <a:pPr algn="ctr">
                        <a:buNone/>
                      </a:pPr>
                      <a:endParaRPr lang="en-US" sz="1200" b="0" i="0">
                        <a:effectLst/>
                        <a:latin typeface="Calibri Light" panose="020F0302020204030204" pitchFamily="34" charset="0"/>
                        <a:cs typeface="Calibri Light" panose="020F0302020204030204" pitchFamily="34" charset="0"/>
                      </a:endParaRPr>
                    </a:p>
                  </a:txBody>
                  <a:tcPr marL="54574" marR="54574" marT="27287" marB="27287" anchor="ctr">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1">
                          <a:solidFill>
                            <a:srgbClr val="1F2225"/>
                          </a:solidFill>
                          <a:effectLst/>
                          <a:latin typeface="Calibri Light" panose="020F0302020204030204" pitchFamily="34" charset="0"/>
                          <a:cs typeface="Calibri Light" panose="020F0302020204030204" pitchFamily="34" charset="0"/>
                        </a:rPr>
                        <a:t>✓</a:t>
                      </a:r>
                    </a:p>
                  </a:txBody>
                  <a:tcPr marL="54574" marR="54574" marT="27287" marB="27287" anchor="ctr">
                    <a:solidFill>
                      <a:schemeClr val="accent4">
                        <a:lumMod val="20000"/>
                        <a:lumOff val="80000"/>
                      </a:schemeClr>
                    </a:solidFill>
                  </a:tcPr>
                </a:tc>
                <a:extLst>
                  <a:ext uri="{0D108BD9-81ED-4DB2-BD59-A6C34878D82A}">
                    <a16:rowId xmlns:a16="http://schemas.microsoft.com/office/drawing/2014/main" val="3303890726"/>
                  </a:ext>
                </a:extLst>
              </a:tr>
            </a:tbl>
          </a:graphicData>
        </a:graphic>
      </p:graphicFrame>
      <p:sp>
        <p:nvSpPr>
          <p:cNvPr id="5" name="Rectangle 1">
            <a:extLst>
              <a:ext uri="{FF2B5EF4-FFF2-40B4-BE49-F238E27FC236}">
                <a16:creationId xmlns:a16="http://schemas.microsoft.com/office/drawing/2014/main" id="{CA8355D7-157E-63F7-878A-F5C7BB045AB3}"/>
              </a:ext>
            </a:extLst>
          </p:cNvPr>
          <p:cNvSpPr>
            <a:spLocks noChangeArrowheads="1"/>
          </p:cNvSpPr>
          <p:nvPr/>
        </p:nvSpPr>
        <p:spPr bwMode="auto">
          <a:xfrm>
            <a:off x="-210669" y="192088"/>
            <a:ext cx="18389406"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B5017880-B9B9-7A07-6A54-F77D2EC9617B}"/>
              </a:ext>
            </a:extLst>
          </p:cNvPr>
          <p:cNvSpPr txBox="1"/>
          <p:nvPr/>
        </p:nvSpPr>
        <p:spPr>
          <a:xfrm>
            <a:off x="61913" y="5105856"/>
            <a:ext cx="12066587" cy="83099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1" i="0" u="none" strike="noStrike" kern="1200" cap="none" spc="0" normalizeH="0" baseline="0" noProof="0">
                <a:ln>
                  <a:noFill/>
                </a:ln>
                <a:solidFill>
                  <a:srgbClr val="FF0000"/>
                </a:solidFill>
                <a:effectLst/>
                <a:uLnTx/>
                <a:uFillTx/>
                <a:latin typeface="Calibri Light" panose="020F0302020204030204" pitchFamily="34" charset="0"/>
                <a:ea typeface="+mn-ea"/>
                <a:cs typeface="Calibri Light" panose="020F0302020204030204" pitchFamily="34" charset="0"/>
              </a:rPr>
              <a:t>Project deliverables are one of the end-all’s and be-all’s of funded research, and they should be carefully identified. There should be a clear link between your research activities and each deliverable.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1" i="0" u="none" strike="noStrike" kern="1200" cap="none" spc="0" normalizeH="0" baseline="0" noProof="0">
                <a:ln>
                  <a:noFill/>
                </a:ln>
                <a:solidFill>
                  <a:srgbClr val="FF0000"/>
                </a:solidFill>
                <a:effectLst/>
                <a:uLnTx/>
                <a:uFillTx/>
                <a:latin typeface="Calibri Light" panose="020F0302020204030204" pitchFamily="34" charset="0"/>
                <a:ea typeface="+mn-ea"/>
                <a:cs typeface="Calibri Light" panose="020F0302020204030204" pitchFamily="34" charset="0"/>
              </a:rPr>
              <a:t>Critically, in most cases, some funds will only be released upon receipt of a project deliverable. </a:t>
            </a:r>
          </a:p>
        </p:txBody>
      </p:sp>
    </p:spTree>
    <p:extLst>
      <p:ext uri="{BB962C8B-B14F-4D97-AF65-F5344CB8AC3E}">
        <p14:creationId xmlns:p14="http://schemas.microsoft.com/office/powerpoint/2010/main" val="578893050"/>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67D79-CD93-8C58-C67A-B30408AD29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9F2FEF-99C5-807C-59F0-A337BCC073B3}"/>
              </a:ext>
            </a:extLst>
          </p:cNvPr>
          <p:cNvSpPr>
            <a:spLocks noGrp="1"/>
          </p:cNvSpPr>
          <p:nvPr>
            <p:ph type="title"/>
          </p:nvPr>
        </p:nvSpPr>
        <p:spPr>
          <a:xfrm>
            <a:off x="838200" y="1140780"/>
            <a:ext cx="10515600" cy="2852737"/>
          </a:xfrm>
        </p:spPr>
        <p:txBody>
          <a:bodyPr>
            <a:normAutofit/>
          </a:bodyPr>
          <a:lstStyle/>
          <a:p>
            <a:r>
              <a:rPr lang="en-ZA" sz="4800" b="1">
                <a:solidFill>
                  <a:schemeClr val="accent1"/>
                </a:solidFill>
                <a:effectLst/>
              </a:rPr>
              <a:t>Required Proposal Structure &amp; Unique Requirements of Different Funders</a:t>
            </a:r>
            <a:endParaRPr lang="en-GB" sz="4800">
              <a:solidFill>
                <a:schemeClr val="accent1"/>
              </a:solidFill>
            </a:endParaRPr>
          </a:p>
        </p:txBody>
      </p:sp>
    </p:spTree>
    <p:extLst>
      <p:ext uri="{BB962C8B-B14F-4D97-AF65-F5344CB8AC3E}">
        <p14:creationId xmlns:p14="http://schemas.microsoft.com/office/powerpoint/2010/main" val="2675476519"/>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E1ADB-A049-9160-2C8B-1518F0CF60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240EF6-0636-E938-616B-6ABD6FFDF8AB}"/>
              </a:ext>
            </a:extLst>
          </p:cNvPr>
          <p:cNvSpPr>
            <a:spLocks noGrp="1"/>
          </p:cNvSpPr>
          <p:nvPr>
            <p:ph type="title"/>
          </p:nvPr>
        </p:nvSpPr>
        <p:spPr/>
        <p:txBody>
          <a:bodyPr>
            <a:normAutofit/>
          </a:bodyPr>
          <a:lstStyle/>
          <a:p>
            <a:r>
              <a:rPr lang="en-GB"/>
              <a:t>﻿Required Proposal Structure &amp; Unique Requirements: IDRC</a:t>
            </a:r>
          </a:p>
        </p:txBody>
      </p:sp>
      <p:sp>
        <p:nvSpPr>
          <p:cNvPr id="3" name="Text Placeholder 2">
            <a:extLst>
              <a:ext uri="{FF2B5EF4-FFF2-40B4-BE49-F238E27FC236}">
                <a16:creationId xmlns:a16="http://schemas.microsoft.com/office/drawing/2014/main" id="{F93E11B2-318B-DF0F-64F3-6874C18AACC7}"/>
              </a:ext>
            </a:extLst>
          </p:cNvPr>
          <p:cNvSpPr>
            <a:spLocks noGrp="1"/>
          </p:cNvSpPr>
          <p:nvPr>
            <p:ph type="body" sz="quarter" idx="10"/>
          </p:nvPr>
        </p:nvSpPr>
        <p:spPr/>
        <p:txBody>
          <a:bodyPr numCol="2">
            <a:noAutofit/>
          </a:bodyPr>
          <a:lstStyle/>
          <a:p>
            <a:pPr marL="0" indent="0">
              <a:lnSpc>
                <a:spcPct val="150000"/>
              </a:lnSpc>
              <a:buNone/>
            </a:pPr>
            <a:r>
              <a:rPr lang="en-US" sz="1800" b="1"/>
              <a:t>Structure</a:t>
            </a:r>
            <a:r>
              <a:rPr lang="en-US" sz="1800"/>
              <a:t> </a:t>
            </a:r>
          </a:p>
          <a:p>
            <a:pPr lvl="1">
              <a:lnSpc>
                <a:spcPct val="150000"/>
              </a:lnSpc>
              <a:buFont typeface="Courier New" panose="02070309020205020404" pitchFamily="49" charset="0"/>
              <a:buChar char="o"/>
            </a:pPr>
            <a:r>
              <a:rPr lang="en-US"/>
              <a:t>Cover page and summary; </a:t>
            </a:r>
          </a:p>
          <a:p>
            <a:pPr lvl="1">
              <a:lnSpc>
                <a:spcPct val="150000"/>
              </a:lnSpc>
              <a:buFont typeface="Courier New" panose="02070309020205020404" pitchFamily="49" charset="0"/>
              <a:buChar char="o"/>
            </a:pPr>
            <a:r>
              <a:rPr lang="en-US"/>
              <a:t>Problem statement &amp; background; </a:t>
            </a:r>
          </a:p>
          <a:p>
            <a:pPr lvl="1">
              <a:lnSpc>
                <a:spcPct val="150000"/>
              </a:lnSpc>
              <a:buFont typeface="Courier New" panose="02070309020205020404" pitchFamily="49" charset="0"/>
              <a:buChar char="o"/>
            </a:pPr>
            <a:r>
              <a:rPr lang="en-US"/>
              <a:t>Research questions/objectives; </a:t>
            </a:r>
          </a:p>
          <a:p>
            <a:pPr lvl="1">
              <a:lnSpc>
                <a:spcPct val="150000"/>
              </a:lnSpc>
              <a:buFont typeface="Courier New" panose="02070309020205020404" pitchFamily="49" charset="0"/>
              <a:buChar char="o"/>
            </a:pPr>
            <a:r>
              <a:rPr lang="en-US"/>
              <a:t>Literature/context review; </a:t>
            </a:r>
          </a:p>
          <a:p>
            <a:pPr lvl="1">
              <a:lnSpc>
                <a:spcPct val="150000"/>
              </a:lnSpc>
              <a:buFont typeface="Courier New" panose="02070309020205020404" pitchFamily="49" charset="0"/>
              <a:buChar char="o"/>
            </a:pPr>
            <a:r>
              <a:rPr lang="en-US"/>
              <a:t>Methodology/Work plan.</a:t>
            </a:r>
          </a:p>
          <a:p>
            <a:pPr marL="0" indent="0">
              <a:lnSpc>
                <a:spcPct val="150000"/>
              </a:lnSpc>
              <a:buNone/>
            </a:pPr>
            <a:r>
              <a:rPr lang="en-US" sz="1800" b="1"/>
              <a:t> Expected results &amp; outcomes </a:t>
            </a:r>
          </a:p>
          <a:p>
            <a:pPr lvl="1">
              <a:lnSpc>
                <a:spcPct val="150000"/>
              </a:lnSpc>
              <a:buFont typeface="Courier New" panose="02070309020205020404" pitchFamily="49" charset="0"/>
              <a:buChar char="o"/>
            </a:pPr>
            <a:r>
              <a:rPr lang="en-US" sz="1600"/>
              <a:t>Monitoring &amp; Evaluation plan; </a:t>
            </a:r>
          </a:p>
          <a:p>
            <a:pPr lvl="1">
              <a:lnSpc>
                <a:spcPct val="150000"/>
              </a:lnSpc>
              <a:buFont typeface="Courier New" panose="02070309020205020404" pitchFamily="49" charset="0"/>
              <a:buChar char="o"/>
            </a:pPr>
            <a:r>
              <a:rPr lang="en-US" sz="1600"/>
              <a:t>Communications/Knowledge translation plan; </a:t>
            </a:r>
          </a:p>
          <a:p>
            <a:pPr lvl="1">
              <a:lnSpc>
                <a:spcPct val="150000"/>
              </a:lnSpc>
              <a:buFont typeface="Courier New" panose="02070309020205020404" pitchFamily="49" charset="0"/>
              <a:buChar char="o"/>
            </a:pPr>
            <a:r>
              <a:rPr lang="en-US" sz="1600"/>
              <a:t>Team capacity; </a:t>
            </a:r>
          </a:p>
          <a:p>
            <a:pPr lvl="1">
              <a:lnSpc>
                <a:spcPct val="150000"/>
              </a:lnSpc>
              <a:buFont typeface="Courier New" panose="02070309020205020404" pitchFamily="49" charset="0"/>
              <a:buChar char="o"/>
            </a:pPr>
            <a:r>
              <a:rPr lang="en-US" sz="1600"/>
              <a:t>Ethical considerations; </a:t>
            </a:r>
          </a:p>
          <a:p>
            <a:pPr lvl="1">
              <a:lnSpc>
                <a:spcPct val="150000"/>
              </a:lnSpc>
              <a:buFont typeface="Courier New" panose="02070309020205020404" pitchFamily="49" charset="0"/>
              <a:buChar char="o"/>
            </a:pPr>
            <a:r>
              <a:rPr lang="en-US" sz="1600"/>
              <a:t>Timeline; </a:t>
            </a:r>
          </a:p>
          <a:p>
            <a:pPr lvl="1">
              <a:lnSpc>
                <a:spcPct val="150000"/>
              </a:lnSpc>
              <a:buFont typeface="Courier New" panose="02070309020205020404" pitchFamily="49" charset="0"/>
              <a:buChar char="o"/>
            </a:pPr>
            <a:r>
              <a:rPr lang="en-US" sz="1600"/>
              <a:t>Budget (using IDRC template).  </a:t>
            </a:r>
          </a:p>
          <a:p>
            <a:pPr marL="0" indent="0">
              <a:lnSpc>
                <a:spcPct val="150000"/>
              </a:lnSpc>
              <a:buNone/>
            </a:pPr>
            <a:r>
              <a:rPr lang="en-US" sz="1800" b="1"/>
              <a:t>Unique</a:t>
            </a:r>
          </a:p>
          <a:p>
            <a:pPr marL="0" indent="0">
              <a:lnSpc>
                <a:spcPct val="150000"/>
              </a:lnSpc>
              <a:buNone/>
            </a:pPr>
            <a:r>
              <a:rPr lang="en-US" sz="1800"/>
              <a:t>Strong focus on development impact – must show how research will influence policy/practice and benefit target groups. Gender analysis is required (project should ideally be gender-responsive or transformative). Must include indicators for monitoring progress. Open access dissemination is mandated (plan for open publications). Risk assessment and sustainability (post-project) section needed.</a:t>
            </a:r>
          </a:p>
          <a:p>
            <a:pPr marL="0" indent="0">
              <a:lnSpc>
                <a:spcPct val="150000"/>
              </a:lnSpc>
              <a:buNone/>
            </a:pPr>
            <a:endParaRPr lang="en-GB" sz="1200"/>
          </a:p>
        </p:txBody>
      </p:sp>
    </p:spTree>
    <p:extLst>
      <p:ext uri="{BB962C8B-B14F-4D97-AF65-F5344CB8AC3E}">
        <p14:creationId xmlns:p14="http://schemas.microsoft.com/office/powerpoint/2010/main" val="1504305902"/>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DB629-DF0F-D159-1AB8-8FEF5C399C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527694-D249-66A2-2892-E59FB157C28B}"/>
              </a:ext>
            </a:extLst>
          </p:cNvPr>
          <p:cNvSpPr>
            <a:spLocks noGrp="1"/>
          </p:cNvSpPr>
          <p:nvPr>
            <p:ph type="title"/>
          </p:nvPr>
        </p:nvSpPr>
        <p:spPr/>
        <p:txBody>
          <a:bodyPr>
            <a:normAutofit/>
          </a:bodyPr>
          <a:lstStyle/>
          <a:p>
            <a:r>
              <a:rPr lang="en-GB"/>
              <a:t>﻿Required Proposal Structure &amp; Unique Requirements: EU – Horizon Europe</a:t>
            </a:r>
          </a:p>
        </p:txBody>
      </p:sp>
      <p:sp>
        <p:nvSpPr>
          <p:cNvPr id="3" name="Text Placeholder 2">
            <a:extLst>
              <a:ext uri="{FF2B5EF4-FFF2-40B4-BE49-F238E27FC236}">
                <a16:creationId xmlns:a16="http://schemas.microsoft.com/office/drawing/2014/main" id="{F74B51A5-2D20-00C3-D33A-50CBE836449F}"/>
              </a:ext>
            </a:extLst>
          </p:cNvPr>
          <p:cNvSpPr>
            <a:spLocks noGrp="1"/>
          </p:cNvSpPr>
          <p:nvPr>
            <p:ph type="body" sz="quarter" idx="10"/>
          </p:nvPr>
        </p:nvSpPr>
        <p:spPr/>
        <p:txBody>
          <a:bodyPr numCol="2">
            <a:noAutofit/>
          </a:bodyPr>
          <a:lstStyle/>
          <a:p>
            <a:pPr marL="0" indent="0">
              <a:lnSpc>
                <a:spcPct val="150000"/>
              </a:lnSpc>
              <a:buNone/>
            </a:pPr>
            <a:r>
              <a:rPr lang="en-US" sz="1600" b="1"/>
              <a:t>Structure</a:t>
            </a:r>
          </a:p>
          <a:p>
            <a:pPr marL="0" indent="0">
              <a:lnSpc>
                <a:spcPct val="150000"/>
              </a:lnSpc>
              <a:buNone/>
            </a:pPr>
            <a:r>
              <a:rPr lang="en-US" sz="1600"/>
              <a:t>Strict template divided into </a:t>
            </a:r>
            <a:r>
              <a:rPr lang="en-US" sz="1600" b="1"/>
              <a:t>3 sections</a:t>
            </a:r>
            <a:r>
              <a:rPr lang="en-US" sz="1600"/>
              <a:t> – </a:t>
            </a:r>
          </a:p>
          <a:p>
            <a:pPr marL="342900" indent="-342900">
              <a:lnSpc>
                <a:spcPct val="150000"/>
              </a:lnSpc>
              <a:buAutoNum type="arabicPeriod"/>
            </a:pPr>
            <a:r>
              <a:rPr lang="en-US" sz="1600" i="1"/>
              <a:t>Excellence</a:t>
            </a:r>
            <a:r>
              <a:rPr lang="en-US" sz="1600"/>
              <a:t> (objectives, relevance to call, state-of-art, concept &amp; methodology); </a:t>
            </a:r>
          </a:p>
          <a:p>
            <a:pPr marL="342900" indent="-342900">
              <a:lnSpc>
                <a:spcPct val="150000"/>
              </a:lnSpc>
              <a:buAutoNum type="arabicPeriod"/>
            </a:pPr>
            <a:r>
              <a:rPr lang="en-US" sz="1600" i="1"/>
              <a:t>Impact</a:t>
            </a:r>
            <a:r>
              <a:rPr lang="en-US" sz="1600"/>
              <a:t> (expected outcomes and impacts, measures to </a:t>
            </a:r>
            <a:r>
              <a:rPr lang="en-US" sz="1600" err="1"/>
              <a:t>maximise</a:t>
            </a:r>
            <a:r>
              <a:rPr lang="en-US" sz="1600"/>
              <a:t> impact: dissemination, exploitation, communication); </a:t>
            </a:r>
          </a:p>
          <a:p>
            <a:pPr marL="342900" indent="-342900">
              <a:lnSpc>
                <a:spcPct val="150000"/>
              </a:lnSpc>
              <a:buAutoNum type="arabicPeriod"/>
            </a:pPr>
            <a:r>
              <a:rPr lang="en-US" sz="1600" i="1"/>
              <a:t>Quality and Efficiency of Implementation</a:t>
            </a:r>
            <a:r>
              <a:rPr lang="en-US" sz="1600"/>
              <a:t> (project structure, work packages, timeline/Gantt chart, deliverables, consortium roles, resources). </a:t>
            </a:r>
          </a:p>
          <a:p>
            <a:pPr marL="342900" indent="-342900">
              <a:lnSpc>
                <a:spcPct val="150000"/>
              </a:lnSpc>
              <a:buAutoNum type="arabicPeriod"/>
            </a:pPr>
            <a:r>
              <a:rPr lang="en-US" sz="1600"/>
              <a:t>Separate forms for abstract, ethics issues, and partner info. </a:t>
            </a:r>
          </a:p>
          <a:p>
            <a:pPr marL="0" indent="0">
              <a:lnSpc>
                <a:spcPct val="150000"/>
              </a:lnSpc>
              <a:buNone/>
            </a:pPr>
            <a:r>
              <a:rPr lang="en-US" sz="1600" b="1"/>
              <a:t>Unique</a:t>
            </a:r>
          </a:p>
          <a:p>
            <a:pPr marL="0" indent="0">
              <a:lnSpc>
                <a:spcPct val="150000"/>
              </a:lnSpc>
              <a:buNone/>
            </a:pPr>
            <a:r>
              <a:rPr lang="en-US" sz="1600"/>
              <a:t>Must follow EU-defined headings and page limits (e.g., 45 pages). </a:t>
            </a:r>
          </a:p>
          <a:p>
            <a:pPr marL="0" indent="0">
              <a:lnSpc>
                <a:spcPct val="150000"/>
              </a:lnSpc>
              <a:buNone/>
            </a:pPr>
            <a:r>
              <a:rPr lang="en-US" sz="1600"/>
              <a:t>Emphasis on alignment with EU policy goals and defined Impact Pathways. Requires a credible </a:t>
            </a:r>
            <a:r>
              <a:rPr lang="en-US" sz="1600" b="1"/>
              <a:t>impact plan</a:t>
            </a:r>
            <a:r>
              <a:rPr lang="en-US" sz="1600"/>
              <a:t> with target stakeholders and a </a:t>
            </a:r>
            <a:r>
              <a:rPr lang="en-US" sz="1600" b="1"/>
              <a:t>dissemination/exploitation strategy</a:t>
            </a:r>
            <a:r>
              <a:rPr lang="en-US" sz="1600"/>
              <a:t> beyond academia. </a:t>
            </a:r>
          </a:p>
          <a:p>
            <a:pPr marL="0" indent="0">
              <a:lnSpc>
                <a:spcPct val="150000"/>
              </a:lnSpc>
              <a:buNone/>
            </a:pPr>
            <a:r>
              <a:rPr lang="en-US" sz="1600" b="1"/>
              <a:t>Consortium</a:t>
            </a:r>
            <a:r>
              <a:rPr lang="en-US" sz="1600"/>
              <a:t> description and team excellence are critical (usually multi-country partnerships). Cross-cutting issues (gender dimension in research, SSH integration, open science practices) must be addressed explicitly. Evaluation is criterion-based (Excellence/Impact/Implementation each scored) – proposals are written almost like responding to an exam rubric.</a:t>
            </a:r>
          </a:p>
          <a:p>
            <a:pPr marL="0" indent="0">
              <a:lnSpc>
                <a:spcPct val="150000"/>
              </a:lnSpc>
              <a:buNone/>
            </a:pPr>
            <a:endParaRPr lang="en-GB" sz="1100"/>
          </a:p>
        </p:txBody>
      </p:sp>
    </p:spTree>
    <p:extLst>
      <p:ext uri="{BB962C8B-B14F-4D97-AF65-F5344CB8AC3E}">
        <p14:creationId xmlns:p14="http://schemas.microsoft.com/office/powerpoint/2010/main" val="3692087490"/>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5C962-4B18-D013-00BD-1594DBC72A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35B316-3F2E-E3D0-A413-B831B8E47A4B}"/>
              </a:ext>
            </a:extLst>
          </p:cNvPr>
          <p:cNvSpPr>
            <a:spLocks noGrp="1"/>
          </p:cNvSpPr>
          <p:nvPr>
            <p:ph type="title"/>
          </p:nvPr>
        </p:nvSpPr>
        <p:spPr/>
        <p:txBody>
          <a:bodyPr>
            <a:normAutofit/>
          </a:bodyPr>
          <a:lstStyle/>
          <a:p>
            <a:r>
              <a:rPr lang="en-GB"/>
              <a:t>﻿Required Proposal Structure &amp; Unique Requirements: UN Agency (e.g., UNDP)</a:t>
            </a:r>
          </a:p>
        </p:txBody>
      </p:sp>
      <p:sp>
        <p:nvSpPr>
          <p:cNvPr id="3" name="Text Placeholder 2">
            <a:extLst>
              <a:ext uri="{FF2B5EF4-FFF2-40B4-BE49-F238E27FC236}">
                <a16:creationId xmlns:a16="http://schemas.microsoft.com/office/drawing/2014/main" id="{4E9B19D6-8542-CBBA-A3BF-859A8A4EC1FC}"/>
              </a:ext>
            </a:extLst>
          </p:cNvPr>
          <p:cNvSpPr>
            <a:spLocks noGrp="1"/>
          </p:cNvSpPr>
          <p:nvPr>
            <p:ph type="body" sz="quarter" idx="10"/>
          </p:nvPr>
        </p:nvSpPr>
        <p:spPr/>
        <p:txBody>
          <a:bodyPr numCol="2">
            <a:noAutofit/>
          </a:bodyPr>
          <a:lstStyle/>
          <a:p>
            <a:pPr marL="0" indent="0">
              <a:lnSpc>
                <a:spcPct val="150000"/>
              </a:lnSpc>
              <a:buNone/>
            </a:pPr>
            <a:r>
              <a:rPr lang="en-US" sz="1600" b="1"/>
              <a:t>Structure</a:t>
            </a:r>
          </a:p>
          <a:p>
            <a:pPr lvl="1">
              <a:lnSpc>
                <a:spcPct val="150000"/>
              </a:lnSpc>
              <a:buFont typeface="Courier New" panose="02070309020205020404" pitchFamily="49" charset="0"/>
              <a:buChar char="o"/>
            </a:pPr>
            <a:r>
              <a:rPr lang="en-US" sz="1600"/>
              <a:t>Executive Summary; </a:t>
            </a:r>
          </a:p>
          <a:p>
            <a:pPr lvl="1">
              <a:lnSpc>
                <a:spcPct val="150000"/>
              </a:lnSpc>
              <a:buFont typeface="Courier New" panose="02070309020205020404" pitchFamily="49" charset="0"/>
              <a:buChar char="o"/>
            </a:pPr>
            <a:r>
              <a:rPr lang="en-US" sz="1600" b="1"/>
              <a:t>Background/Problem</a:t>
            </a:r>
            <a:r>
              <a:rPr lang="en-US" sz="1600"/>
              <a:t> analysis (context and needs); </a:t>
            </a:r>
          </a:p>
          <a:p>
            <a:pPr lvl="1">
              <a:lnSpc>
                <a:spcPct val="150000"/>
              </a:lnSpc>
              <a:buFont typeface="Courier New" panose="02070309020205020404" pitchFamily="49" charset="0"/>
              <a:buChar char="o"/>
            </a:pPr>
            <a:r>
              <a:rPr lang="en-US" sz="1600"/>
              <a:t>Project </a:t>
            </a:r>
            <a:r>
              <a:rPr lang="en-US" sz="1600" b="1"/>
              <a:t>Objectives</a:t>
            </a:r>
            <a:r>
              <a:rPr lang="en-US" sz="1600"/>
              <a:t> (goal and specific objectives); </a:t>
            </a:r>
          </a:p>
          <a:p>
            <a:pPr lvl="1">
              <a:lnSpc>
                <a:spcPct val="150000"/>
              </a:lnSpc>
              <a:buFont typeface="Courier New" panose="02070309020205020404" pitchFamily="49" charset="0"/>
              <a:buChar char="o"/>
            </a:pPr>
            <a:r>
              <a:rPr lang="en-US" sz="1600" b="1"/>
              <a:t>Methodology/Description of Activities</a:t>
            </a:r>
            <a:r>
              <a:rPr lang="en-US" sz="1600"/>
              <a:t> (what will be done to meet objectives); </a:t>
            </a:r>
          </a:p>
          <a:p>
            <a:pPr lvl="1">
              <a:lnSpc>
                <a:spcPct val="150000"/>
              </a:lnSpc>
              <a:buFont typeface="Courier New" panose="02070309020205020404" pitchFamily="49" charset="0"/>
              <a:buChar char="o"/>
            </a:pPr>
            <a:r>
              <a:rPr lang="en-US" sz="1600" b="1"/>
              <a:t>Work Plan/Timeline</a:t>
            </a:r>
            <a:r>
              <a:rPr lang="en-US" sz="1600"/>
              <a:t>; </a:t>
            </a:r>
            <a:r>
              <a:rPr lang="en-US" sz="1600" b="1"/>
              <a:t>Organization Capacity</a:t>
            </a:r>
            <a:r>
              <a:rPr lang="en-US" sz="1600"/>
              <a:t> (experience of applicant); </a:t>
            </a:r>
          </a:p>
          <a:p>
            <a:pPr lvl="1">
              <a:lnSpc>
                <a:spcPct val="150000"/>
              </a:lnSpc>
              <a:buFont typeface="Courier New" panose="02070309020205020404" pitchFamily="49" charset="0"/>
              <a:buChar char="o"/>
            </a:pPr>
            <a:r>
              <a:rPr lang="en-US" sz="1600" b="1"/>
              <a:t>Monitoring &amp; Evaluation</a:t>
            </a:r>
            <a:r>
              <a:rPr lang="en-US" sz="1600"/>
              <a:t> plan (indicators); </a:t>
            </a:r>
          </a:p>
          <a:p>
            <a:pPr lvl="1">
              <a:lnSpc>
                <a:spcPct val="150000"/>
              </a:lnSpc>
              <a:buFont typeface="Courier New" panose="02070309020205020404" pitchFamily="49" charset="0"/>
              <a:buChar char="o"/>
            </a:pPr>
            <a:r>
              <a:rPr lang="en-US" sz="1600" b="1"/>
              <a:t>Sustainability</a:t>
            </a:r>
            <a:r>
              <a:rPr lang="en-US" sz="1600"/>
              <a:t> and </a:t>
            </a:r>
            <a:r>
              <a:rPr lang="en-US" sz="1600" b="1"/>
              <a:t>Exit Strategy</a:t>
            </a:r>
            <a:r>
              <a:rPr lang="en-US" sz="1600"/>
              <a:t>; </a:t>
            </a:r>
            <a:r>
              <a:rPr lang="en-US" sz="1600" b="1"/>
              <a:t>Budget</a:t>
            </a:r>
            <a:r>
              <a:rPr lang="en-US" sz="1600"/>
              <a:t> (often with detailed template); Attachments (org documents, letters).  </a:t>
            </a:r>
            <a:endParaRPr lang="en-US" sz="1400"/>
          </a:p>
          <a:p>
            <a:pPr marL="0" indent="0">
              <a:lnSpc>
                <a:spcPct val="150000"/>
              </a:lnSpc>
              <a:buNone/>
            </a:pPr>
            <a:r>
              <a:rPr lang="en-US" sz="1600" b="1"/>
              <a:t>Unique</a:t>
            </a:r>
          </a:p>
          <a:p>
            <a:pPr marL="0" indent="0">
              <a:lnSpc>
                <a:spcPct val="150000"/>
              </a:lnSpc>
              <a:buNone/>
            </a:pPr>
            <a:r>
              <a:rPr lang="en-US" sz="1600"/>
              <a:t>Very outcome-oriented and formatted like a development project proposal. Must demonstrate how project addresses a UN development priority or SDG. </a:t>
            </a:r>
            <a:r>
              <a:rPr lang="en-US" sz="1600" b="1"/>
              <a:t>Community involvement and gender mainstreaming</a:t>
            </a:r>
            <a:r>
              <a:rPr lang="en-US" sz="1600"/>
              <a:t> are typically required sections. </a:t>
            </a:r>
          </a:p>
          <a:p>
            <a:pPr marL="0" indent="0">
              <a:lnSpc>
                <a:spcPct val="150000"/>
              </a:lnSpc>
              <a:buNone/>
            </a:pPr>
            <a:r>
              <a:rPr lang="en-US" sz="1600"/>
              <a:t>Proposals often capped at ~10-15 pages. Needs clear explanation of how results will be sustained after funding (since UNDP wants lasting impact). </a:t>
            </a:r>
          </a:p>
          <a:p>
            <a:pPr marL="0" indent="0">
              <a:lnSpc>
                <a:spcPct val="150000"/>
              </a:lnSpc>
              <a:buNone/>
            </a:pPr>
            <a:r>
              <a:rPr lang="en-US" sz="1600"/>
              <a:t>Often requires risk assessment (including environmental/social risks) and mitigation measures. The language is less about theoretical contribution and more about solving a problem and delivering results to beneficiaries. Co-funding or partnerships may be encouraged.</a:t>
            </a:r>
          </a:p>
          <a:p>
            <a:pPr marL="0" indent="0">
              <a:lnSpc>
                <a:spcPct val="150000"/>
              </a:lnSpc>
              <a:buNone/>
            </a:pPr>
            <a:endParaRPr lang="en-GB" sz="1100"/>
          </a:p>
        </p:txBody>
      </p:sp>
    </p:spTree>
    <p:extLst>
      <p:ext uri="{BB962C8B-B14F-4D97-AF65-F5344CB8AC3E}">
        <p14:creationId xmlns:p14="http://schemas.microsoft.com/office/powerpoint/2010/main" val="2285371953"/>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1FF3B-B97A-53A8-A62F-3611A0D888EF}"/>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706CDE30-237A-5367-C0B4-E5EB2FAA8608}"/>
              </a:ext>
            </a:extLst>
          </p:cNvPr>
          <p:cNvSpPr/>
          <p:nvPr/>
        </p:nvSpPr>
        <p:spPr>
          <a:xfrm>
            <a:off x="2589349" y="43543"/>
            <a:ext cx="9631680" cy="6144768"/>
          </a:xfrm>
          <a:prstGeom prst="rect">
            <a:avLst/>
          </a:prstGeom>
          <a:solidFill>
            <a:srgbClr val="222B56"/>
          </a:solidFill>
          <a:ln/>
        </p:spPr>
        <p:txBody>
          <a:bodyPr/>
          <a:lstStyle/>
          <a:p>
            <a:pPr defTabSz="457200"/>
            <a:endParaRPr lang="en-ZA">
              <a:solidFill>
                <a:prstClr val="black"/>
              </a:solidFill>
              <a:latin typeface="Aptos" panose="02110004020202020204"/>
            </a:endParaRPr>
          </a:p>
        </p:txBody>
      </p:sp>
      <p:sp>
        <p:nvSpPr>
          <p:cNvPr id="3" name="Shape 1">
            <a:extLst>
              <a:ext uri="{FF2B5EF4-FFF2-40B4-BE49-F238E27FC236}">
                <a16:creationId xmlns:a16="http://schemas.microsoft.com/office/drawing/2014/main" id="{C725E68B-D3C5-06AE-E526-ADC7DB92C57F}"/>
              </a:ext>
            </a:extLst>
          </p:cNvPr>
          <p:cNvSpPr/>
          <p:nvPr/>
        </p:nvSpPr>
        <p:spPr>
          <a:xfrm>
            <a:off x="0" y="14110"/>
            <a:ext cx="2560320" cy="6144768"/>
          </a:xfrm>
          <a:prstGeom prst="rect">
            <a:avLst/>
          </a:prstGeom>
          <a:solidFill>
            <a:srgbClr val="D69610"/>
          </a:solidFill>
          <a:ln/>
        </p:spPr>
        <p:txBody>
          <a:bodyPr/>
          <a:lstStyle/>
          <a:p>
            <a:pPr defTabSz="457200"/>
            <a:endParaRPr lang="en-ZA">
              <a:solidFill>
                <a:prstClr val="black"/>
              </a:solidFill>
              <a:latin typeface="Aptos" panose="02110004020202020204"/>
            </a:endParaRPr>
          </a:p>
        </p:txBody>
      </p:sp>
      <p:sp>
        <p:nvSpPr>
          <p:cNvPr id="4" name="Shape 2">
            <a:extLst>
              <a:ext uri="{FF2B5EF4-FFF2-40B4-BE49-F238E27FC236}">
                <a16:creationId xmlns:a16="http://schemas.microsoft.com/office/drawing/2014/main" id="{D4FAD2A2-D4F0-2A37-5A28-9344FF217EC6}"/>
              </a:ext>
            </a:extLst>
          </p:cNvPr>
          <p:cNvSpPr/>
          <p:nvPr/>
        </p:nvSpPr>
        <p:spPr>
          <a:xfrm>
            <a:off x="0" y="1591056"/>
            <a:ext cx="2560320" cy="2724912"/>
          </a:xfrm>
          <a:prstGeom prst="rect">
            <a:avLst/>
          </a:prstGeom>
          <a:solidFill>
            <a:srgbClr val="FFFFFF"/>
          </a:solidFill>
          <a:ln/>
        </p:spPr>
        <p:txBody>
          <a:bodyPr/>
          <a:lstStyle/>
          <a:p>
            <a:pPr defTabSz="457200"/>
            <a:endParaRPr lang="en-ZA">
              <a:solidFill>
                <a:prstClr val="black"/>
              </a:solidFill>
              <a:latin typeface="Aptos" panose="02110004020202020204"/>
            </a:endParaRPr>
          </a:p>
        </p:txBody>
      </p:sp>
      <p:sp>
        <p:nvSpPr>
          <p:cNvPr id="5" name="Text 3">
            <a:extLst>
              <a:ext uri="{FF2B5EF4-FFF2-40B4-BE49-F238E27FC236}">
                <a16:creationId xmlns:a16="http://schemas.microsoft.com/office/drawing/2014/main" id="{398FDCA0-242F-D92F-DA25-AA1147AEC112}"/>
              </a:ext>
            </a:extLst>
          </p:cNvPr>
          <p:cNvSpPr/>
          <p:nvPr/>
        </p:nvSpPr>
        <p:spPr>
          <a:xfrm>
            <a:off x="137160" y="201168"/>
            <a:ext cx="2286000" cy="1280160"/>
          </a:xfrm>
          <a:prstGeom prst="rect">
            <a:avLst/>
          </a:prstGeom>
          <a:noFill/>
          <a:ln/>
        </p:spPr>
        <p:txBody>
          <a:bodyPr wrap="square" lIns="0" tIns="0" rIns="0" bIns="0" rtlCol="0" anchor="ctr"/>
          <a:lstStyle/>
          <a:p>
            <a:pPr algn="ctr" defTabSz="457200">
              <a:lnSpc>
                <a:spcPct val="102000"/>
              </a:lnSpc>
            </a:pPr>
            <a:r>
              <a:rPr lang="en-US" b="1">
                <a:solidFill>
                  <a:srgbClr val="FFFFFF"/>
                </a:solidFill>
                <a:latin typeface="Poppins" pitchFamily="34" charset="0"/>
                <a:ea typeface="Poppins" pitchFamily="34" charset="-122"/>
                <a:cs typeface="Poppins" pitchFamily="34" charset="-120"/>
              </a:rPr>
              <a:t>7th Annual Emerging African Researcher Training Academy 2026</a:t>
            </a:r>
            <a:endParaRPr lang="en-US">
              <a:solidFill>
                <a:prstClr val="black"/>
              </a:solidFill>
              <a:latin typeface="Aptos" panose="02110004020202020204"/>
            </a:endParaRPr>
          </a:p>
        </p:txBody>
      </p:sp>
      <p:pic>
        <p:nvPicPr>
          <p:cNvPr id="6" name="Image 0" descr="/home/claude/assets/academy_logo.png">
            <a:extLst>
              <a:ext uri="{FF2B5EF4-FFF2-40B4-BE49-F238E27FC236}">
                <a16:creationId xmlns:a16="http://schemas.microsoft.com/office/drawing/2014/main" id="{3D6A97D8-338D-90AC-AB8E-252220E7B314}"/>
              </a:ext>
            </a:extLst>
          </p:cNvPr>
          <p:cNvPicPr>
            <a:picLocks noChangeAspect="1"/>
          </p:cNvPicPr>
          <p:nvPr/>
        </p:nvPicPr>
        <p:blipFill>
          <a:blip r:embed="rId3"/>
          <a:stretch>
            <a:fillRect/>
          </a:stretch>
        </p:blipFill>
        <p:spPr>
          <a:xfrm>
            <a:off x="356616" y="1733619"/>
            <a:ext cx="1847088" cy="2203704"/>
          </a:xfrm>
          <a:prstGeom prst="rect">
            <a:avLst/>
          </a:prstGeom>
        </p:spPr>
      </p:pic>
      <p:sp>
        <p:nvSpPr>
          <p:cNvPr id="7" name="Text 4">
            <a:extLst>
              <a:ext uri="{FF2B5EF4-FFF2-40B4-BE49-F238E27FC236}">
                <a16:creationId xmlns:a16="http://schemas.microsoft.com/office/drawing/2014/main" id="{A9AB9D4A-04CC-AB8A-1122-D3BDE845512E}"/>
              </a:ext>
            </a:extLst>
          </p:cNvPr>
          <p:cNvSpPr/>
          <p:nvPr/>
        </p:nvSpPr>
        <p:spPr>
          <a:xfrm>
            <a:off x="192024" y="4447309"/>
            <a:ext cx="2231136" cy="1664208"/>
          </a:xfrm>
          <a:prstGeom prst="rect">
            <a:avLst/>
          </a:prstGeom>
          <a:noFill/>
          <a:ln/>
        </p:spPr>
        <p:txBody>
          <a:bodyPr wrap="square" lIns="0" tIns="0" rIns="0" bIns="0" rtlCol="0" anchor="ctr"/>
          <a:lstStyle/>
          <a:p>
            <a:pPr algn="ctr" defTabSz="457200">
              <a:lnSpc>
                <a:spcPct val="105000"/>
              </a:lnSpc>
            </a:pPr>
            <a:r>
              <a:rPr lang="en-US" sz="1500" i="1">
                <a:solidFill>
                  <a:srgbClr val="FFFFFF"/>
                </a:solidFill>
                <a:latin typeface="Poppins" pitchFamily="34" charset="0"/>
                <a:ea typeface="Poppins" pitchFamily="34" charset="-122"/>
                <a:cs typeface="Poppins" pitchFamily="34" charset="-120"/>
              </a:rPr>
              <a:t>African Research Voices in the Age of Artificial Intelligence</a:t>
            </a:r>
            <a:endParaRPr lang="en-US" sz="1500">
              <a:solidFill>
                <a:prstClr val="black"/>
              </a:solidFill>
              <a:latin typeface="Aptos" panose="02110004020202020204"/>
            </a:endParaRPr>
          </a:p>
        </p:txBody>
      </p:sp>
      <p:sp>
        <p:nvSpPr>
          <p:cNvPr id="8" name="Text 5">
            <a:extLst>
              <a:ext uri="{FF2B5EF4-FFF2-40B4-BE49-F238E27FC236}">
                <a16:creationId xmlns:a16="http://schemas.microsoft.com/office/drawing/2014/main" id="{EFBA6291-9649-12A1-1331-827CECCFD920}"/>
              </a:ext>
            </a:extLst>
          </p:cNvPr>
          <p:cNvSpPr/>
          <p:nvPr/>
        </p:nvSpPr>
        <p:spPr>
          <a:xfrm>
            <a:off x="3273552" y="201749"/>
            <a:ext cx="6126480" cy="731520"/>
          </a:xfrm>
          <a:prstGeom prst="rect">
            <a:avLst/>
          </a:prstGeom>
          <a:noFill/>
          <a:ln/>
        </p:spPr>
        <p:txBody>
          <a:bodyPr wrap="square" lIns="0" tIns="0" rIns="0" bIns="0" rtlCol="0" anchor="ctr"/>
          <a:lstStyle/>
          <a:p>
            <a:pPr defTabSz="457200"/>
            <a:r>
              <a:rPr lang="en-US" sz="3000" b="1">
                <a:solidFill>
                  <a:srgbClr val="FFFFFF"/>
                </a:solidFill>
                <a:latin typeface="Poppins"/>
                <a:cs typeface="Poppins"/>
              </a:rPr>
              <a:t>Menti Exercise Results</a:t>
            </a:r>
            <a:endParaRPr lang="en-US" sz="3000" b="1" dirty="0">
              <a:solidFill>
                <a:srgbClr val="FFFFFF"/>
              </a:solidFill>
              <a:latin typeface="Poppins"/>
              <a:cs typeface="Poppins"/>
            </a:endParaRPr>
          </a:p>
        </p:txBody>
      </p:sp>
      <p:sp>
        <p:nvSpPr>
          <p:cNvPr id="9" name="Text 6">
            <a:extLst>
              <a:ext uri="{FF2B5EF4-FFF2-40B4-BE49-F238E27FC236}">
                <a16:creationId xmlns:a16="http://schemas.microsoft.com/office/drawing/2014/main" id="{7E9538CA-2C06-0D54-1C3B-AAB5841EECE4}"/>
              </a:ext>
            </a:extLst>
          </p:cNvPr>
          <p:cNvSpPr/>
          <p:nvPr/>
        </p:nvSpPr>
        <p:spPr>
          <a:xfrm>
            <a:off x="3273842" y="1169851"/>
            <a:ext cx="6016752" cy="4937760"/>
          </a:xfrm>
          <a:prstGeom prst="rect">
            <a:avLst/>
          </a:prstGeom>
          <a:noFill/>
          <a:ln/>
        </p:spPr>
        <p:txBody>
          <a:bodyPr wrap="square" lIns="0" tIns="0" rIns="0" bIns="0" rtlCol="0" anchor="t"/>
          <a:lstStyle/>
          <a:p>
            <a:pPr defTabSz="457200">
              <a:lnSpc>
                <a:spcPct val="103000"/>
              </a:lnSpc>
              <a:spcAft>
                <a:spcPts val="200"/>
              </a:spcAft>
            </a:pPr>
            <a:endParaRPr lang="en-US" b="1" dirty="0">
              <a:solidFill>
                <a:srgbClr val="FFFFFF"/>
              </a:solidFill>
              <a:latin typeface="Poppins"/>
              <a:ea typeface="Poppins" pitchFamily="34" charset="-122"/>
              <a:cs typeface="Poppins"/>
            </a:endParaRPr>
          </a:p>
          <a:p>
            <a:pPr defTabSz="457200">
              <a:lnSpc>
                <a:spcPct val="103000"/>
              </a:lnSpc>
              <a:spcAft>
                <a:spcPts val="800"/>
              </a:spcAft>
            </a:pPr>
            <a:endParaRPr lang="en-US" sz="1500">
              <a:solidFill>
                <a:srgbClr val="000000"/>
              </a:solidFill>
              <a:latin typeface="Poppins"/>
              <a:ea typeface="Poppins" pitchFamily="34" charset="-122"/>
              <a:cs typeface="Poppins"/>
            </a:endParaRPr>
          </a:p>
          <a:p>
            <a:pPr defTabSz="457200">
              <a:lnSpc>
                <a:spcPct val="103000"/>
              </a:lnSpc>
            </a:pPr>
            <a:endParaRPr lang="en-US">
              <a:solidFill>
                <a:srgbClr val="FFFFFF"/>
              </a:solidFill>
              <a:latin typeface="Poppins"/>
              <a:cs typeface="Poppins"/>
            </a:endParaRPr>
          </a:p>
          <a:p>
            <a:pPr defTabSz="457200">
              <a:lnSpc>
                <a:spcPct val="103000"/>
              </a:lnSpc>
              <a:spcAft>
                <a:spcPts val="800"/>
              </a:spcAft>
            </a:pPr>
            <a:endParaRPr lang="en-US" sz="1500" b="1">
              <a:solidFill>
                <a:srgbClr val="FFFFFF"/>
              </a:solidFill>
              <a:latin typeface="Poppins" pitchFamily="34" charset="0"/>
              <a:ea typeface="Poppins" pitchFamily="34" charset="-122"/>
              <a:cs typeface="Poppins" pitchFamily="34" charset="-120"/>
            </a:endParaRPr>
          </a:p>
          <a:p>
            <a:pPr defTabSz="457200">
              <a:lnSpc>
                <a:spcPct val="103000"/>
              </a:lnSpc>
              <a:spcAft>
                <a:spcPts val="800"/>
              </a:spcAft>
            </a:pPr>
            <a:endParaRPr lang="en-US" sz="1500" b="1">
              <a:solidFill>
                <a:srgbClr val="FFFFFF"/>
              </a:solidFill>
              <a:latin typeface="Poppins" pitchFamily="34" charset="0"/>
              <a:ea typeface="Poppins" pitchFamily="34" charset="-122"/>
              <a:cs typeface="Poppins" pitchFamily="34" charset="-120"/>
            </a:endParaRPr>
          </a:p>
          <a:p>
            <a:pPr defTabSz="457200">
              <a:lnSpc>
                <a:spcPct val="103000"/>
              </a:lnSpc>
              <a:spcAft>
                <a:spcPts val="800"/>
              </a:spcAft>
            </a:pPr>
            <a:endParaRPr lang="en-US" sz="1500" b="1">
              <a:solidFill>
                <a:srgbClr val="FFFFFF"/>
              </a:solidFill>
              <a:latin typeface="Poppins" pitchFamily="34" charset="0"/>
              <a:ea typeface="Poppins" pitchFamily="34" charset="-122"/>
              <a:cs typeface="Poppins" pitchFamily="34" charset="-120"/>
            </a:endParaRPr>
          </a:p>
          <a:p>
            <a:pPr defTabSz="457200">
              <a:lnSpc>
                <a:spcPct val="103000"/>
              </a:lnSpc>
              <a:spcAft>
                <a:spcPts val="800"/>
              </a:spcAft>
            </a:pPr>
            <a:endParaRPr lang="en-US" sz="1500" b="1">
              <a:solidFill>
                <a:srgbClr val="FFFFFF"/>
              </a:solidFill>
              <a:latin typeface="Poppins" pitchFamily="34" charset="0"/>
              <a:ea typeface="Poppins" pitchFamily="34" charset="-122"/>
              <a:cs typeface="Poppins" pitchFamily="34" charset="-120"/>
            </a:endParaRPr>
          </a:p>
          <a:p>
            <a:pPr defTabSz="457200">
              <a:lnSpc>
                <a:spcPct val="103000"/>
              </a:lnSpc>
              <a:spcAft>
                <a:spcPts val="800"/>
              </a:spcAft>
            </a:pPr>
            <a:endParaRPr lang="en-US" sz="1500" b="1">
              <a:solidFill>
                <a:srgbClr val="FFFFFF"/>
              </a:solidFill>
              <a:latin typeface="Poppins" pitchFamily="34" charset="0"/>
              <a:ea typeface="Poppins" pitchFamily="34" charset="-122"/>
              <a:cs typeface="Poppins" pitchFamily="34" charset="-120"/>
            </a:endParaRPr>
          </a:p>
          <a:p>
            <a:pPr defTabSz="457200">
              <a:lnSpc>
                <a:spcPct val="103000"/>
              </a:lnSpc>
            </a:pPr>
            <a:endParaRPr lang="en-US" sz="1400" i="1" dirty="0">
              <a:solidFill>
                <a:srgbClr val="FFFFFF"/>
              </a:solidFill>
              <a:latin typeface="Poppins"/>
              <a:cs typeface="Poppins"/>
            </a:endParaRPr>
          </a:p>
        </p:txBody>
      </p:sp>
      <p:sp>
        <p:nvSpPr>
          <p:cNvPr id="10" name="Shape 7">
            <a:extLst>
              <a:ext uri="{FF2B5EF4-FFF2-40B4-BE49-F238E27FC236}">
                <a16:creationId xmlns:a16="http://schemas.microsoft.com/office/drawing/2014/main" id="{F7658BBB-F853-8091-1161-4CAF9B0883E4}"/>
              </a:ext>
            </a:extLst>
          </p:cNvPr>
          <p:cNvSpPr/>
          <p:nvPr/>
        </p:nvSpPr>
        <p:spPr>
          <a:xfrm>
            <a:off x="1524000" y="6144768"/>
            <a:ext cx="9144000" cy="713232"/>
          </a:xfrm>
          <a:prstGeom prst="rect">
            <a:avLst/>
          </a:prstGeom>
          <a:solidFill>
            <a:srgbClr val="FFFFFF"/>
          </a:solidFill>
          <a:ln/>
        </p:spPr>
        <p:txBody>
          <a:bodyPr/>
          <a:lstStyle/>
          <a:p>
            <a:pPr defTabSz="457200"/>
            <a:endParaRPr lang="en-ZA">
              <a:solidFill>
                <a:prstClr val="black"/>
              </a:solidFill>
              <a:latin typeface="Aptos" panose="02110004020202020204"/>
            </a:endParaRPr>
          </a:p>
        </p:txBody>
      </p:sp>
      <p:pic>
        <p:nvPicPr>
          <p:cNvPr id="11" name="Image 1" descr="/home/claude/assets/partner_logos.png">
            <a:extLst>
              <a:ext uri="{FF2B5EF4-FFF2-40B4-BE49-F238E27FC236}">
                <a16:creationId xmlns:a16="http://schemas.microsoft.com/office/drawing/2014/main" id="{0796733F-A010-57AD-493C-87AA0A6CBFF6}"/>
              </a:ext>
            </a:extLst>
          </p:cNvPr>
          <p:cNvPicPr>
            <a:picLocks noChangeAspect="1"/>
          </p:cNvPicPr>
          <p:nvPr/>
        </p:nvPicPr>
        <p:blipFill>
          <a:blip r:embed="rId4"/>
          <a:stretch>
            <a:fillRect/>
          </a:stretch>
        </p:blipFill>
        <p:spPr>
          <a:xfrm>
            <a:off x="1935480" y="6192129"/>
            <a:ext cx="8321040" cy="618511"/>
          </a:xfrm>
          <a:prstGeom prst="rect">
            <a:avLst/>
          </a:prstGeom>
        </p:spPr>
      </p:pic>
      <p:pic>
        <p:nvPicPr>
          <p:cNvPr id="12" name="Picture 11">
            <a:extLst>
              <a:ext uri="{FF2B5EF4-FFF2-40B4-BE49-F238E27FC236}">
                <a16:creationId xmlns:a16="http://schemas.microsoft.com/office/drawing/2014/main" id="{7C7FB4C7-418D-B547-502C-0A094D7B788D}"/>
              </a:ext>
            </a:extLst>
          </p:cNvPr>
          <p:cNvPicPr>
            <a:picLocks noChangeAspect="1"/>
          </p:cNvPicPr>
          <p:nvPr/>
        </p:nvPicPr>
        <p:blipFill>
          <a:blip r:embed="rId5"/>
          <a:srcRect l="1165" t="248" r="-361" b="-410"/>
          <a:stretch>
            <a:fillRect/>
          </a:stretch>
        </p:blipFill>
        <p:spPr>
          <a:xfrm>
            <a:off x="2802092" y="822233"/>
            <a:ext cx="9344047" cy="5248028"/>
          </a:xfrm>
          <a:prstGeom prst="rect">
            <a:avLst/>
          </a:prstGeom>
        </p:spPr>
      </p:pic>
    </p:spTree>
    <p:extLst>
      <p:ext uri="{BB962C8B-B14F-4D97-AF65-F5344CB8AC3E}">
        <p14:creationId xmlns:p14="http://schemas.microsoft.com/office/powerpoint/2010/main" val="326847951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FBCF7-20BF-FEB5-629E-6BD4E4C88F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DEE8AC-25E6-B0B8-23CB-29AFDBFFB88D}"/>
              </a:ext>
            </a:extLst>
          </p:cNvPr>
          <p:cNvSpPr>
            <a:spLocks noGrp="1"/>
          </p:cNvSpPr>
          <p:nvPr>
            <p:ph type="title"/>
          </p:nvPr>
        </p:nvSpPr>
        <p:spPr/>
        <p:txBody>
          <a:bodyPr>
            <a:normAutofit/>
          </a:bodyPr>
          <a:lstStyle/>
          <a:p>
            <a:r>
              <a:rPr lang="en-GB"/>
              <a:t>﻿Required Proposal Structure &amp; Unique Requirements: NRF (South Africa)</a:t>
            </a:r>
          </a:p>
        </p:txBody>
      </p:sp>
      <p:sp>
        <p:nvSpPr>
          <p:cNvPr id="3" name="Text Placeholder 2">
            <a:extLst>
              <a:ext uri="{FF2B5EF4-FFF2-40B4-BE49-F238E27FC236}">
                <a16:creationId xmlns:a16="http://schemas.microsoft.com/office/drawing/2014/main" id="{758B7C2B-EF57-412A-F845-479755079B03}"/>
              </a:ext>
            </a:extLst>
          </p:cNvPr>
          <p:cNvSpPr>
            <a:spLocks noGrp="1"/>
          </p:cNvSpPr>
          <p:nvPr>
            <p:ph type="body" sz="quarter" idx="10"/>
          </p:nvPr>
        </p:nvSpPr>
        <p:spPr/>
        <p:txBody>
          <a:bodyPr numCol="2">
            <a:noAutofit/>
          </a:bodyPr>
          <a:lstStyle/>
          <a:p>
            <a:pPr marL="0" indent="0">
              <a:lnSpc>
                <a:spcPct val="150000"/>
              </a:lnSpc>
              <a:buNone/>
            </a:pPr>
            <a:r>
              <a:rPr lang="en-US" sz="1600" b="1"/>
              <a:t>Structure</a:t>
            </a:r>
            <a:endParaRPr lang="en-US" sz="1600"/>
          </a:p>
          <a:p>
            <a:pPr lvl="1">
              <a:lnSpc>
                <a:spcPct val="150000"/>
              </a:lnSpc>
              <a:buFont typeface="Courier New" panose="02070309020205020404" pitchFamily="49" charset="0"/>
              <a:buChar char="o"/>
            </a:pPr>
            <a:r>
              <a:rPr lang="en-US" sz="1400"/>
              <a:t>Project Title &amp; Abstract; </a:t>
            </a:r>
          </a:p>
          <a:p>
            <a:pPr lvl="1">
              <a:lnSpc>
                <a:spcPct val="150000"/>
              </a:lnSpc>
              <a:buFont typeface="Courier New" panose="02070309020205020404" pitchFamily="49" charset="0"/>
              <a:buChar char="o"/>
            </a:pPr>
            <a:r>
              <a:rPr lang="en-US" sz="1400" b="1"/>
              <a:t>Research Problem</a:t>
            </a:r>
            <a:r>
              <a:rPr lang="en-US" sz="1400"/>
              <a:t> statement and motivation; </a:t>
            </a:r>
          </a:p>
          <a:p>
            <a:pPr lvl="1">
              <a:lnSpc>
                <a:spcPct val="150000"/>
              </a:lnSpc>
              <a:buFont typeface="Courier New" panose="02070309020205020404" pitchFamily="49" charset="0"/>
              <a:buChar char="o"/>
            </a:pPr>
            <a:r>
              <a:rPr lang="en-US" sz="1400" b="1"/>
              <a:t>Literature Review</a:t>
            </a:r>
            <a:r>
              <a:rPr lang="en-US" sz="1400"/>
              <a:t> (current knowledge, gap); </a:t>
            </a:r>
          </a:p>
          <a:p>
            <a:pPr lvl="1">
              <a:lnSpc>
                <a:spcPct val="150000"/>
              </a:lnSpc>
              <a:buFont typeface="Courier New" panose="02070309020205020404" pitchFamily="49" charset="0"/>
              <a:buChar char="o"/>
            </a:pPr>
            <a:r>
              <a:rPr lang="en-US" sz="1400" b="1"/>
              <a:t>Research Questions/Hypotheses</a:t>
            </a:r>
            <a:r>
              <a:rPr lang="en-US" sz="1400"/>
              <a:t>; </a:t>
            </a:r>
          </a:p>
          <a:p>
            <a:pPr lvl="1">
              <a:lnSpc>
                <a:spcPct val="150000"/>
              </a:lnSpc>
              <a:buFont typeface="Courier New" panose="02070309020205020404" pitchFamily="49" charset="0"/>
              <a:buChar char="o"/>
            </a:pPr>
            <a:r>
              <a:rPr lang="en-US" sz="1400" b="1"/>
              <a:t>Objectives</a:t>
            </a:r>
            <a:r>
              <a:rPr lang="en-US" sz="1400"/>
              <a:t> (main and sub-objectives); </a:t>
            </a:r>
          </a:p>
          <a:p>
            <a:pPr lvl="1">
              <a:lnSpc>
                <a:spcPct val="150000"/>
              </a:lnSpc>
              <a:buFont typeface="Courier New" panose="02070309020205020404" pitchFamily="49" charset="0"/>
              <a:buChar char="o"/>
            </a:pPr>
            <a:r>
              <a:rPr lang="en-US" sz="1400" b="1"/>
              <a:t>Research Design and Methodology</a:t>
            </a:r>
            <a:r>
              <a:rPr lang="en-US" sz="1400"/>
              <a:t> (detailed methods, data sources, analytical approach); </a:t>
            </a:r>
          </a:p>
          <a:p>
            <a:pPr lvl="1">
              <a:lnSpc>
                <a:spcPct val="150000"/>
              </a:lnSpc>
              <a:buFont typeface="Courier New" panose="02070309020205020404" pitchFamily="49" charset="0"/>
              <a:buChar char="o"/>
            </a:pPr>
            <a:r>
              <a:rPr lang="en-US" sz="1400" b="1"/>
              <a:t>Expected Outcomes</a:t>
            </a:r>
            <a:r>
              <a:rPr lang="en-US" sz="1400"/>
              <a:t> and </a:t>
            </a:r>
            <a:r>
              <a:rPr lang="en-US" sz="1400" b="1"/>
              <a:t>Significance</a:t>
            </a:r>
            <a:r>
              <a:rPr lang="en-US" sz="1400"/>
              <a:t> (contribution to field and/or SA national priorities); </a:t>
            </a:r>
          </a:p>
          <a:p>
            <a:pPr lvl="1">
              <a:lnSpc>
                <a:spcPct val="150000"/>
              </a:lnSpc>
              <a:buFont typeface="Courier New" panose="02070309020205020404" pitchFamily="49" charset="0"/>
              <a:buChar char="o"/>
            </a:pPr>
            <a:r>
              <a:rPr lang="en-US" sz="1400" b="1"/>
              <a:t>Ethical considerations</a:t>
            </a:r>
            <a:r>
              <a:rPr lang="en-US" sz="1400"/>
              <a:t> (if applicable); </a:t>
            </a:r>
          </a:p>
          <a:p>
            <a:pPr lvl="1">
              <a:lnSpc>
                <a:spcPct val="150000"/>
              </a:lnSpc>
              <a:buFont typeface="Courier New" panose="02070309020205020404" pitchFamily="49" charset="0"/>
              <a:buChar char="o"/>
            </a:pPr>
            <a:r>
              <a:rPr lang="en-US" sz="1400" b="1"/>
              <a:t>Timeline</a:t>
            </a:r>
            <a:r>
              <a:rPr lang="en-US" sz="1400"/>
              <a:t>/Milestones; </a:t>
            </a:r>
          </a:p>
          <a:p>
            <a:pPr lvl="1">
              <a:lnSpc>
                <a:spcPct val="150000"/>
              </a:lnSpc>
              <a:buFont typeface="Courier New" panose="02070309020205020404" pitchFamily="49" charset="0"/>
              <a:buChar char="o"/>
            </a:pPr>
            <a:r>
              <a:rPr lang="en-US" sz="1400" b="1"/>
              <a:t>References</a:t>
            </a:r>
            <a:r>
              <a:rPr lang="en-US" sz="1400"/>
              <a:t>. Budget with justification via NRF online system.  </a:t>
            </a:r>
          </a:p>
          <a:p>
            <a:pPr marL="0" indent="0">
              <a:lnSpc>
                <a:spcPct val="150000"/>
              </a:lnSpc>
              <a:buNone/>
            </a:pPr>
            <a:endParaRPr lang="en-US" sz="1600" b="1"/>
          </a:p>
          <a:p>
            <a:pPr marL="0" indent="0">
              <a:lnSpc>
                <a:spcPct val="150000"/>
              </a:lnSpc>
              <a:buNone/>
            </a:pPr>
            <a:r>
              <a:rPr lang="en-US" sz="1600" b="1"/>
              <a:t>Unique</a:t>
            </a:r>
            <a:endParaRPr lang="en-US" sz="1600"/>
          </a:p>
          <a:p>
            <a:pPr marL="0" indent="0">
              <a:lnSpc>
                <a:spcPct val="150000"/>
              </a:lnSpc>
              <a:buNone/>
            </a:pPr>
            <a:r>
              <a:rPr lang="en-US" sz="1600"/>
              <a:t>Evaluators look for </a:t>
            </a:r>
            <a:r>
              <a:rPr lang="en-US" sz="1600" i="1"/>
              <a:t>realistic, well-defined objectives</a:t>
            </a:r>
            <a:r>
              <a:rPr lang="en-US" sz="1600"/>
              <a:t> and a tight alignment between aims, literature, and methods. Must clearly articulate expected outputs (e.g., papers, student theses) and how these outcomes will be achieved within timeframe. Importance of </a:t>
            </a:r>
            <a:r>
              <a:rPr lang="en-US" sz="1600" b="1"/>
              <a:t>capacity building</a:t>
            </a:r>
            <a:r>
              <a:rPr lang="en-US" sz="1600"/>
              <a:t> – proposals often must state how many students or postdocs will be involved/trained. Alignment with </a:t>
            </a:r>
            <a:r>
              <a:rPr lang="en-US" sz="1600" b="1"/>
              <a:t>national strategic goals</a:t>
            </a:r>
            <a:r>
              <a:rPr lang="en-US" sz="1600"/>
              <a:t> or social relevance is a plus (e.g., how research benefits South Africa or addresses local challenges). Typically requires the PI’s and team’s track record (CVs) in the application. NRF also enforces formatting (e.g., section word limits) and may reject if sections like “Expected Outcomes” or “References” are missing.</a:t>
            </a:r>
          </a:p>
          <a:p>
            <a:pPr marL="0" indent="0">
              <a:lnSpc>
                <a:spcPct val="150000"/>
              </a:lnSpc>
              <a:buNone/>
            </a:pPr>
            <a:endParaRPr lang="en-GB" sz="1000"/>
          </a:p>
        </p:txBody>
      </p:sp>
    </p:spTree>
    <p:extLst>
      <p:ext uri="{BB962C8B-B14F-4D97-AF65-F5344CB8AC3E}">
        <p14:creationId xmlns:p14="http://schemas.microsoft.com/office/powerpoint/2010/main" val="525059658"/>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0E014-886A-F04F-EF1B-69CD858DAFBF}"/>
              </a:ext>
            </a:extLst>
          </p:cNvPr>
          <p:cNvSpPr>
            <a:spLocks noGrp="1"/>
          </p:cNvSpPr>
          <p:nvPr>
            <p:ph type="title"/>
          </p:nvPr>
        </p:nvSpPr>
        <p:spPr/>
        <p:txBody>
          <a:bodyPr/>
          <a:lstStyle/>
          <a:p>
            <a:r>
              <a:rPr lang="en-GB"/>
              <a:t>Link to quiz</a:t>
            </a:r>
          </a:p>
        </p:txBody>
      </p:sp>
      <p:sp>
        <p:nvSpPr>
          <p:cNvPr id="3" name="Text Placeholder 2">
            <a:extLst>
              <a:ext uri="{FF2B5EF4-FFF2-40B4-BE49-F238E27FC236}">
                <a16:creationId xmlns:a16="http://schemas.microsoft.com/office/drawing/2014/main" id="{CACF19F9-B1CF-02D5-1F2F-09AF213FC5FA}"/>
              </a:ext>
            </a:extLst>
          </p:cNvPr>
          <p:cNvSpPr>
            <a:spLocks noGrp="1"/>
          </p:cNvSpPr>
          <p:nvPr>
            <p:ph type="body" sz="quarter" idx="10"/>
          </p:nvPr>
        </p:nvSpPr>
        <p:spPr/>
        <p:txBody>
          <a:bodyPr>
            <a:normAutofit/>
          </a:bodyPr>
          <a:lstStyle/>
          <a:p>
            <a:pPr marL="0" indent="0" algn="ctr">
              <a:buNone/>
            </a:pPr>
            <a:endParaRPr lang="en-GB" sz="3600"/>
          </a:p>
          <a:p>
            <a:pPr marL="0" indent="0" algn="ctr">
              <a:buNone/>
            </a:pPr>
            <a:endParaRPr lang="en-GB" sz="3600"/>
          </a:p>
          <a:p>
            <a:pPr marL="0" indent="0" algn="ctr">
              <a:buNone/>
            </a:pPr>
            <a:endParaRPr lang="en-GB" sz="3600"/>
          </a:p>
          <a:p>
            <a:pPr marL="0" indent="0" algn="ctr">
              <a:buNone/>
            </a:pPr>
            <a:r>
              <a:rPr lang="en-GB" sz="3600"/>
              <a:t>https://</a:t>
            </a:r>
            <a:r>
              <a:rPr lang="en-GB" sz="3600" err="1"/>
              <a:t>questionpro.eu</a:t>
            </a:r>
            <a:r>
              <a:rPr lang="en-GB" sz="3600"/>
              <a:t>/t/AB3u1wtZB3wIGB</a:t>
            </a:r>
          </a:p>
        </p:txBody>
      </p:sp>
    </p:spTree>
    <p:extLst>
      <p:ext uri="{BB962C8B-B14F-4D97-AF65-F5344CB8AC3E}">
        <p14:creationId xmlns:p14="http://schemas.microsoft.com/office/powerpoint/2010/main" val="4101558907"/>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1268C-1A37-F650-A1C5-F44104623070}"/>
              </a:ext>
            </a:extLst>
          </p:cNvPr>
          <p:cNvSpPr>
            <a:spLocks noGrp="1"/>
          </p:cNvSpPr>
          <p:nvPr>
            <p:ph type="title"/>
          </p:nvPr>
        </p:nvSpPr>
        <p:spPr/>
        <p:txBody>
          <a:bodyPr/>
          <a:lstStyle/>
          <a:p>
            <a:r>
              <a:rPr lang="en-GB"/>
              <a:t>The Anatomy of a Winning Proposal: Answers to the Quiz</a:t>
            </a:r>
          </a:p>
        </p:txBody>
      </p:sp>
      <p:sp>
        <p:nvSpPr>
          <p:cNvPr id="3" name="Text Placeholder 2">
            <a:extLst>
              <a:ext uri="{FF2B5EF4-FFF2-40B4-BE49-F238E27FC236}">
                <a16:creationId xmlns:a16="http://schemas.microsoft.com/office/drawing/2014/main" id="{5CC441D8-6A14-D877-0C09-B50197FC27AD}"/>
              </a:ext>
            </a:extLst>
          </p:cNvPr>
          <p:cNvSpPr>
            <a:spLocks noGrp="1"/>
          </p:cNvSpPr>
          <p:nvPr>
            <p:ph type="body" sz="quarter" idx="10"/>
          </p:nvPr>
        </p:nvSpPr>
        <p:spPr/>
        <p:txBody>
          <a:bodyPr numCol="2">
            <a:normAutofit/>
          </a:bodyPr>
          <a:lstStyle/>
          <a:p>
            <a:pPr marL="0" indent="0">
              <a:lnSpc>
                <a:spcPct val="120000"/>
              </a:lnSpc>
              <a:buNone/>
            </a:pPr>
            <a:r>
              <a:rPr lang="en-US" sz="1600" b="1"/>
              <a:t>1. Question:</a:t>
            </a:r>
            <a:r>
              <a:rPr lang="en-US" sz="1600"/>
              <a:t> What is the primary function of the 'Introduction and Problem Statement' section in a research proposal?</a:t>
            </a:r>
          </a:p>
          <a:p>
            <a:pPr>
              <a:lnSpc>
                <a:spcPct val="120000"/>
              </a:lnSpc>
            </a:pPr>
            <a:r>
              <a:rPr lang="en-US" sz="1600" b="1"/>
              <a:t>Correct Answer (C):</a:t>
            </a:r>
            <a:r>
              <a:rPr lang="en-US" sz="1600"/>
              <a:t> To establish a compelling context, identify a specific gap in current knowledge, and pose the central research question.</a:t>
            </a:r>
          </a:p>
          <a:p>
            <a:pPr marL="0" indent="0">
              <a:lnSpc>
                <a:spcPct val="120000"/>
              </a:lnSpc>
              <a:buNone/>
            </a:pPr>
            <a:r>
              <a:rPr lang="en-US" sz="1600" b="1"/>
              <a:t>2. Question:</a:t>
            </a:r>
            <a:r>
              <a:rPr lang="en-US" sz="1600"/>
              <a:t> A common pitfall in the 'Literature Review' section is creating an 'unconnected laundry list'. What does this mean?</a:t>
            </a:r>
          </a:p>
          <a:p>
            <a:pPr>
              <a:lnSpc>
                <a:spcPct val="120000"/>
              </a:lnSpc>
            </a:pPr>
            <a:r>
              <a:rPr lang="en-US" sz="1600" b="1"/>
              <a:t>Correct Answer (B):</a:t>
            </a:r>
            <a:r>
              <a:rPr lang="en-US" sz="1600"/>
              <a:t> The review </a:t>
            </a:r>
            <a:r>
              <a:rPr lang="en-US" sz="1600" err="1"/>
              <a:t>summarises</a:t>
            </a:r>
            <a:r>
              <a:rPr lang="en-US" sz="1600"/>
              <a:t> a series of studies one after another without </a:t>
            </a:r>
            <a:r>
              <a:rPr lang="en-US" sz="1600" err="1"/>
              <a:t>analysing</a:t>
            </a:r>
            <a:r>
              <a:rPr lang="en-US" sz="1600"/>
              <a:t> them or connecting them to the proposed research question.</a:t>
            </a:r>
          </a:p>
          <a:p>
            <a:pPr marL="0" indent="0">
              <a:lnSpc>
                <a:spcPct val="120000"/>
              </a:lnSpc>
              <a:buNone/>
            </a:pPr>
            <a:r>
              <a:rPr lang="en-US" sz="1600" b="1"/>
              <a:t>3. Question:</a:t>
            </a:r>
            <a:r>
              <a:rPr lang="en-US" sz="1600"/>
              <a:t> In the 'Methodology' section, what is the most crucial element to include besides describing your methods?</a:t>
            </a:r>
          </a:p>
          <a:p>
            <a:pPr>
              <a:lnSpc>
                <a:spcPct val="120000"/>
              </a:lnSpc>
            </a:pPr>
            <a:r>
              <a:rPr lang="en-US" sz="1600" b="1"/>
              <a:t>Correct Answer (B):</a:t>
            </a:r>
            <a:r>
              <a:rPr lang="en-US" sz="1600"/>
              <a:t> A detailed justification for why the chosen methods are the most appropriate for answering your specific research questions.</a:t>
            </a:r>
          </a:p>
          <a:p>
            <a:pPr marL="0" indent="0">
              <a:lnSpc>
                <a:spcPct val="120000"/>
              </a:lnSpc>
              <a:buNone/>
            </a:pPr>
            <a:r>
              <a:rPr lang="en-US" sz="1600" b="1"/>
              <a:t>4. Question:</a:t>
            </a:r>
            <a:r>
              <a:rPr lang="en-US" sz="1600"/>
              <a:t> Which of the following is a common but critical error early-career researchers make when creating a 'Timeline (Work Plan)'?</a:t>
            </a:r>
          </a:p>
          <a:p>
            <a:pPr>
              <a:lnSpc>
                <a:spcPct val="120000"/>
              </a:lnSpc>
            </a:pPr>
            <a:r>
              <a:rPr lang="en-US" sz="1600" b="1"/>
              <a:t>Correct Answer (D):</a:t>
            </a:r>
            <a:r>
              <a:rPr lang="en-US" sz="1600"/>
              <a:t> Failing to allocate the necessary 2-4 months for the university's ethics approval process before starting data collection.</a:t>
            </a:r>
          </a:p>
          <a:p>
            <a:pPr marL="0" indent="0">
              <a:lnSpc>
                <a:spcPct val="120000"/>
              </a:lnSpc>
              <a:buNone/>
            </a:pPr>
            <a:r>
              <a:rPr lang="en-US" sz="1600" b="1"/>
              <a:t>5. Question:</a:t>
            </a:r>
            <a:r>
              <a:rPr lang="en-US" sz="1600"/>
              <a:t> What is the primary weakness of a 'Dissemination Plan' that only states: 'Findings will be published in a journal and presented at a conference'?</a:t>
            </a:r>
          </a:p>
          <a:p>
            <a:pPr>
              <a:lnSpc>
                <a:spcPct val="120000"/>
              </a:lnSpc>
            </a:pPr>
            <a:r>
              <a:rPr lang="en-US" sz="1600" b="1"/>
              <a:t>Correct Answer (A):</a:t>
            </a:r>
            <a:r>
              <a:rPr lang="en-US" sz="1600"/>
              <a:t> It focuses on academic audiences and ignores other key stakeholders like policymakers or the community.</a:t>
            </a:r>
          </a:p>
          <a:p>
            <a:pPr marL="0" indent="0">
              <a:lnSpc>
                <a:spcPct val="120000"/>
              </a:lnSpc>
              <a:buNone/>
            </a:pPr>
            <a:r>
              <a:rPr lang="en-US" sz="1600" b="1"/>
              <a:t>6. Question:</a:t>
            </a:r>
            <a:r>
              <a:rPr lang="en-US" sz="1600"/>
              <a:t> When writing the 'Abstract', you should avoid vagueness. Which of the following is the BEST example of a specific and effective statement for an abstract?</a:t>
            </a:r>
          </a:p>
          <a:p>
            <a:pPr>
              <a:lnSpc>
                <a:spcPct val="120000"/>
              </a:lnSpc>
            </a:pPr>
            <a:r>
              <a:rPr lang="en-US" sz="1600" b="1"/>
              <a:t>Correct Answer (B):</a:t>
            </a:r>
            <a:r>
              <a:rPr lang="en-US" sz="1600"/>
              <a:t> This study determines how access to municipal water services affects the daily routines of female-headed households in Khayelitsha.</a:t>
            </a:r>
          </a:p>
          <a:p>
            <a:pPr>
              <a:lnSpc>
                <a:spcPct val="120000"/>
              </a:lnSpc>
            </a:pPr>
            <a:endParaRPr lang="en-GB" sz="1600"/>
          </a:p>
        </p:txBody>
      </p:sp>
    </p:spTree>
    <p:extLst>
      <p:ext uri="{BB962C8B-B14F-4D97-AF65-F5344CB8AC3E}">
        <p14:creationId xmlns:p14="http://schemas.microsoft.com/office/powerpoint/2010/main" val="3502639971"/>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16E23-1291-3019-3B7F-3852947FC8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CB2364-08FD-EF9B-BD7E-D892681233F1}"/>
              </a:ext>
            </a:extLst>
          </p:cNvPr>
          <p:cNvSpPr>
            <a:spLocks noGrp="1"/>
          </p:cNvSpPr>
          <p:nvPr>
            <p:ph type="title"/>
          </p:nvPr>
        </p:nvSpPr>
        <p:spPr>
          <a:xfrm>
            <a:off x="838200" y="1140780"/>
            <a:ext cx="10515600" cy="2852737"/>
          </a:xfrm>
        </p:spPr>
        <p:txBody>
          <a:bodyPr>
            <a:normAutofit/>
          </a:bodyPr>
          <a:lstStyle/>
          <a:p>
            <a:r>
              <a:rPr lang="en-ZA" sz="4800" b="1">
                <a:solidFill>
                  <a:schemeClr val="accent1"/>
                </a:solidFill>
                <a:effectLst/>
              </a:rPr>
              <a:t>Roles and Responsibilities in Proposal Development </a:t>
            </a:r>
            <a:endParaRPr lang="en-GB" sz="4800">
              <a:solidFill>
                <a:schemeClr val="accent1"/>
              </a:solidFill>
            </a:endParaRPr>
          </a:p>
        </p:txBody>
      </p:sp>
    </p:spTree>
    <p:extLst>
      <p:ext uri="{BB962C8B-B14F-4D97-AF65-F5344CB8AC3E}">
        <p14:creationId xmlns:p14="http://schemas.microsoft.com/office/powerpoint/2010/main" val="364303578"/>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F9FB4-4910-8BD3-BC1E-EFD67DBE5069}"/>
              </a:ext>
            </a:extLst>
          </p:cNvPr>
          <p:cNvSpPr>
            <a:spLocks noGrp="1"/>
          </p:cNvSpPr>
          <p:nvPr>
            <p:ph type="title"/>
          </p:nvPr>
        </p:nvSpPr>
        <p:spPr/>
        <p:txBody>
          <a:bodyPr/>
          <a:lstStyle/>
          <a:p>
            <a:r>
              <a:rPr lang="en-US"/>
              <a:t>Roles and Responsibilities in Proposal Development </a:t>
            </a:r>
            <a:endParaRPr lang="en-ZA"/>
          </a:p>
        </p:txBody>
      </p:sp>
      <p:sp>
        <p:nvSpPr>
          <p:cNvPr id="3" name="Text Placeholder 2">
            <a:extLst>
              <a:ext uri="{FF2B5EF4-FFF2-40B4-BE49-F238E27FC236}">
                <a16:creationId xmlns:a16="http://schemas.microsoft.com/office/drawing/2014/main" id="{1E9EBC2A-1B08-8CA6-2DEF-8E64A52139E7}"/>
              </a:ext>
            </a:extLst>
          </p:cNvPr>
          <p:cNvSpPr>
            <a:spLocks noGrp="1"/>
          </p:cNvSpPr>
          <p:nvPr>
            <p:ph type="body" sz="quarter" idx="10"/>
          </p:nvPr>
        </p:nvSpPr>
        <p:spPr>
          <a:xfrm>
            <a:off x="192505" y="575046"/>
            <a:ext cx="11819823" cy="5446960"/>
          </a:xfrm>
        </p:spPr>
        <p:txBody>
          <a:bodyPr vert="horz" lIns="91440" tIns="45720" rIns="91440" bIns="45720" rtlCol="0" anchor="t">
            <a:normAutofit fontScale="85000" lnSpcReduction="20000"/>
          </a:bodyPr>
          <a:lstStyle/>
          <a:p>
            <a:pPr marL="0" indent="0" algn="ctr">
              <a:lnSpc>
                <a:spcPct val="150000"/>
              </a:lnSpc>
              <a:buNone/>
            </a:pPr>
            <a:r>
              <a:rPr lang="en-US" sz="1900" i="1">
                <a:solidFill>
                  <a:schemeClr val="accent1"/>
                </a:solidFill>
                <a:latin typeface="Calibri Light"/>
                <a:ea typeface="Calibri Light"/>
                <a:cs typeface="Calibri Light"/>
              </a:rPr>
              <a:t>Multiple role players may be involved in proposal development. It depends on your </a:t>
            </a:r>
            <a:r>
              <a:rPr lang="en-US" sz="1900" b="1" i="1">
                <a:solidFill>
                  <a:schemeClr val="accent1"/>
                </a:solidFill>
                <a:latin typeface="Calibri Light"/>
                <a:ea typeface="Calibri Light"/>
                <a:cs typeface="Calibri Light"/>
              </a:rPr>
              <a:t>institutional protocols </a:t>
            </a:r>
            <a:r>
              <a:rPr lang="en-US" sz="1900" i="1">
                <a:solidFill>
                  <a:schemeClr val="accent1"/>
                </a:solidFill>
                <a:latin typeface="Calibri Light"/>
                <a:ea typeface="Calibri Light"/>
                <a:cs typeface="Calibri Light"/>
              </a:rPr>
              <a:t>for grant raising (business development) and </a:t>
            </a:r>
            <a:r>
              <a:rPr lang="en-US" sz="1900" b="1" i="1">
                <a:solidFill>
                  <a:schemeClr val="accent1"/>
                </a:solidFill>
                <a:latin typeface="Calibri Light"/>
                <a:ea typeface="Calibri Light"/>
                <a:cs typeface="Calibri Light"/>
              </a:rPr>
              <a:t>donor requirements </a:t>
            </a:r>
          </a:p>
          <a:p>
            <a:pPr>
              <a:lnSpc>
                <a:spcPct val="150000"/>
              </a:lnSpc>
            </a:pPr>
            <a:r>
              <a:rPr lang="en-US" sz="1900" b="1">
                <a:solidFill>
                  <a:schemeClr val="accent1"/>
                </a:solidFill>
                <a:latin typeface="Calibri Light"/>
                <a:ea typeface="Calibri Light"/>
                <a:cs typeface="Calibri Light"/>
              </a:rPr>
              <a:t>Researcher or Research Team </a:t>
            </a:r>
            <a:r>
              <a:rPr lang="en-US" sz="1900">
                <a:solidFill>
                  <a:schemeClr val="tx1"/>
                </a:solidFill>
                <a:latin typeface="Calibri Light"/>
                <a:ea typeface="Calibri Light"/>
                <a:cs typeface="Calibri Light"/>
              </a:rPr>
              <a:t>– self-select or appointed by seniors in the institution, responsible for proposal development. </a:t>
            </a:r>
          </a:p>
          <a:p>
            <a:pPr lvl="1">
              <a:lnSpc>
                <a:spcPct val="150000"/>
              </a:lnSpc>
              <a:buFont typeface="Courier New" panose="02070309020205020404" pitchFamily="49" charset="0"/>
              <a:buChar char="o"/>
            </a:pPr>
            <a:r>
              <a:rPr lang="en-US" sz="1900">
                <a:solidFill>
                  <a:schemeClr val="tx1"/>
                </a:solidFill>
              </a:rPr>
              <a:t>ToR may require a researcher with PHD to be the lead, consortium members, equity considerations (gender, youth etc.)</a:t>
            </a:r>
          </a:p>
          <a:p>
            <a:pPr>
              <a:lnSpc>
                <a:spcPct val="150000"/>
              </a:lnSpc>
            </a:pPr>
            <a:r>
              <a:rPr lang="en-US" sz="1900" b="1">
                <a:solidFill>
                  <a:schemeClr val="accent1"/>
                </a:solidFill>
                <a:latin typeface="Calibri Light"/>
                <a:ea typeface="Calibri Light"/>
                <a:cs typeface="Calibri Light"/>
              </a:rPr>
              <a:t>Fundraising/Business Development Officials – </a:t>
            </a:r>
            <a:r>
              <a:rPr lang="en-US" sz="1900">
                <a:solidFill>
                  <a:schemeClr val="tx1"/>
                </a:solidFill>
                <a:latin typeface="Calibri Light"/>
                <a:ea typeface="Calibri Light"/>
                <a:cs typeface="Calibri Light"/>
              </a:rPr>
              <a:t>identifying opportunities, assessing relevance and appropriateness, supporting the team with preparation of bids, packaging and submission </a:t>
            </a:r>
          </a:p>
          <a:p>
            <a:pPr>
              <a:lnSpc>
                <a:spcPct val="150000"/>
              </a:lnSpc>
            </a:pPr>
            <a:r>
              <a:rPr lang="en-US" sz="1900" b="1">
                <a:solidFill>
                  <a:schemeClr val="accent1"/>
                </a:solidFill>
                <a:latin typeface="Calibri Light"/>
                <a:ea typeface="Calibri Light"/>
                <a:cs typeface="Calibri Light"/>
              </a:rPr>
              <a:t>Finance personnel </a:t>
            </a:r>
            <a:r>
              <a:rPr lang="en-US" sz="1900">
                <a:solidFill>
                  <a:schemeClr val="tx1"/>
                </a:solidFill>
                <a:latin typeface="Calibri Light"/>
                <a:ea typeface="Calibri Light"/>
                <a:cs typeface="Calibri Light"/>
              </a:rPr>
              <a:t>– draft and finalise budgets (according to regulations) and facilitate budget approvals </a:t>
            </a:r>
          </a:p>
          <a:p>
            <a:pPr>
              <a:lnSpc>
                <a:spcPct val="150000"/>
              </a:lnSpc>
            </a:pPr>
            <a:r>
              <a:rPr lang="en-US" sz="1900" b="1">
                <a:solidFill>
                  <a:schemeClr val="accent1"/>
                </a:solidFill>
                <a:latin typeface="Calibri Light"/>
                <a:ea typeface="Calibri Light"/>
                <a:cs typeface="Calibri Light"/>
              </a:rPr>
              <a:t>Approvers </a:t>
            </a:r>
            <a:r>
              <a:rPr lang="en-US" sz="1900">
                <a:solidFill>
                  <a:schemeClr val="tx1"/>
                </a:solidFill>
                <a:latin typeface="Calibri Light"/>
                <a:ea typeface="Calibri Light"/>
                <a:cs typeface="Calibri Light"/>
              </a:rPr>
              <a:t>– Senior officials who sign off on the proposal – check for alignment, quality, capacity to deliver, budget sufficiency (Chief Executive Officers (CEO), Senior Leadership, Chief Financial Officer (CFO)). </a:t>
            </a:r>
          </a:p>
          <a:p>
            <a:pPr lvl="1">
              <a:lnSpc>
                <a:spcPct val="150000"/>
              </a:lnSpc>
              <a:buFont typeface="Courier New" panose="02070309020205020404" pitchFamily="49" charset="0"/>
              <a:buChar char="o"/>
            </a:pPr>
            <a:r>
              <a:rPr lang="en-US" sz="1900">
                <a:solidFill>
                  <a:schemeClr val="tx1"/>
                </a:solidFill>
                <a:latin typeface="Calibri Light"/>
                <a:ea typeface="Calibri Light"/>
                <a:cs typeface="Calibri Light"/>
              </a:rPr>
              <a:t>National Research Foundation (NRF) requires a designated  Senior Research Administrator (RA) to be the key contact person, to approve the proposal before submission (e.g. Deputy CEO). </a:t>
            </a:r>
          </a:p>
          <a:p>
            <a:pPr>
              <a:lnSpc>
                <a:spcPct val="150000"/>
              </a:lnSpc>
            </a:pPr>
            <a:r>
              <a:rPr lang="en-US" sz="1900" b="1">
                <a:solidFill>
                  <a:schemeClr val="accent1"/>
                </a:solidFill>
                <a:latin typeface="Calibri Light"/>
                <a:ea typeface="Calibri Light"/>
                <a:cs typeface="Calibri Light"/>
              </a:rPr>
              <a:t>Legal/Compliance Assessors</a:t>
            </a:r>
            <a:r>
              <a:rPr lang="en-US" sz="1900">
                <a:solidFill>
                  <a:schemeClr val="tx1"/>
                </a:solidFill>
                <a:latin typeface="Calibri Light"/>
                <a:ea typeface="Calibri Light"/>
                <a:cs typeface="Calibri Light"/>
              </a:rPr>
              <a:t>: Legal Officer, Compliance/Risk Manager – assess risks, ensure compliance. (e.g. United Nation Agencies (environmental impact, </a:t>
            </a:r>
          </a:p>
          <a:p>
            <a:pPr>
              <a:lnSpc>
                <a:spcPct val="150000"/>
              </a:lnSpc>
            </a:pPr>
            <a:r>
              <a:rPr lang="en-US" sz="1900" b="1">
                <a:solidFill>
                  <a:schemeClr val="accent1"/>
                </a:solidFill>
                <a:latin typeface="Calibri Light"/>
                <a:ea typeface="Calibri Light"/>
                <a:cs typeface="Calibri Light"/>
              </a:rPr>
              <a:t>Ethical Reviewers </a:t>
            </a:r>
            <a:r>
              <a:rPr lang="en-US" sz="1900">
                <a:solidFill>
                  <a:schemeClr val="tx1"/>
                </a:solidFill>
                <a:latin typeface="Calibri Light"/>
                <a:ea typeface="Calibri Light"/>
                <a:cs typeface="Calibri Light"/>
              </a:rPr>
              <a:t> Protection of research subjects, ethical considerations (research with vulnerable groups) </a:t>
            </a:r>
          </a:p>
          <a:p>
            <a:pPr marL="0" indent="0">
              <a:lnSpc>
                <a:spcPct val="150000"/>
              </a:lnSpc>
              <a:buNone/>
            </a:pPr>
            <a:endParaRPr lang="en-US" sz="1800">
              <a:solidFill>
                <a:schemeClr val="tx1"/>
              </a:solidFill>
            </a:endParaRPr>
          </a:p>
          <a:p>
            <a:pPr>
              <a:lnSpc>
                <a:spcPct val="150000"/>
              </a:lnSpc>
            </a:pPr>
            <a:endParaRPr lang="en-ZA" sz="1800" i="1"/>
          </a:p>
        </p:txBody>
      </p:sp>
    </p:spTree>
    <p:extLst>
      <p:ext uri="{BB962C8B-B14F-4D97-AF65-F5344CB8AC3E}">
        <p14:creationId xmlns:p14="http://schemas.microsoft.com/office/powerpoint/2010/main" val="4155290568"/>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F364ADA-8451-E9BD-E546-57030EF61FEE}"/>
              </a:ext>
            </a:extLst>
          </p:cNvPr>
          <p:cNvSpPr>
            <a:spLocks noGrp="1"/>
          </p:cNvSpPr>
          <p:nvPr>
            <p:ph type="title"/>
          </p:nvPr>
        </p:nvSpPr>
        <p:spPr/>
        <p:txBody>
          <a:bodyPr/>
          <a:lstStyle/>
          <a:p>
            <a:r>
              <a:rPr lang="en-US"/>
              <a:t>Research Team Capacity Requirements </a:t>
            </a:r>
            <a:endParaRPr lang="en-ZA"/>
          </a:p>
        </p:txBody>
      </p:sp>
      <p:sp>
        <p:nvSpPr>
          <p:cNvPr id="5" name="Text Placeholder 4">
            <a:extLst>
              <a:ext uri="{FF2B5EF4-FFF2-40B4-BE49-F238E27FC236}">
                <a16:creationId xmlns:a16="http://schemas.microsoft.com/office/drawing/2014/main" id="{68D94068-EFFE-7F53-B3CE-24D096331837}"/>
              </a:ext>
            </a:extLst>
          </p:cNvPr>
          <p:cNvSpPr>
            <a:spLocks noGrp="1"/>
          </p:cNvSpPr>
          <p:nvPr>
            <p:ph type="body" sz="quarter" idx="10"/>
          </p:nvPr>
        </p:nvSpPr>
        <p:spPr/>
        <p:txBody>
          <a:bodyPr/>
          <a:lstStyle/>
          <a:p>
            <a:pPr marL="0" indent="0">
              <a:buNone/>
            </a:pPr>
            <a:endParaRPr lang="en-ZA"/>
          </a:p>
        </p:txBody>
      </p:sp>
      <p:pic>
        <p:nvPicPr>
          <p:cNvPr id="7" name="Picture 6">
            <a:extLst>
              <a:ext uri="{FF2B5EF4-FFF2-40B4-BE49-F238E27FC236}">
                <a16:creationId xmlns:a16="http://schemas.microsoft.com/office/drawing/2014/main" id="{7285F5A8-E581-FF43-D95D-CC08E3CC838B}"/>
              </a:ext>
            </a:extLst>
          </p:cNvPr>
          <p:cNvPicPr>
            <a:picLocks noChangeAspect="1"/>
          </p:cNvPicPr>
          <p:nvPr/>
        </p:nvPicPr>
        <p:blipFill>
          <a:blip r:embed="rId2"/>
          <a:stretch>
            <a:fillRect/>
          </a:stretch>
        </p:blipFill>
        <p:spPr>
          <a:xfrm>
            <a:off x="0" y="596767"/>
            <a:ext cx="6399656" cy="2456192"/>
          </a:xfrm>
          <a:prstGeom prst="rect">
            <a:avLst/>
          </a:prstGeom>
        </p:spPr>
      </p:pic>
      <p:pic>
        <p:nvPicPr>
          <p:cNvPr id="9" name="Picture 8">
            <a:extLst>
              <a:ext uri="{FF2B5EF4-FFF2-40B4-BE49-F238E27FC236}">
                <a16:creationId xmlns:a16="http://schemas.microsoft.com/office/drawing/2014/main" id="{8A12145C-3123-A575-ACB6-EC5610415837}"/>
              </a:ext>
            </a:extLst>
          </p:cNvPr>
          <p:cNvPicPr>
            <a:picLocks noChangeAspect="1"/>
          </p:cNvPicPr>
          <p:nvPr/>
        </p:nvPicPr>
        <p:blipFill>
          <a:blip r:embed="rId3"/>
          <a:stretch>
            <a:fillRect/>
          </a:stretch>
        </p:blipFill>
        <p:spPr>
          <a:xfrm>
            <a:off x="152288" y="3273880"/>
            <a:ext cx="3464396" cy="2178841"/>
          </a:xfrm>
          <a:prstGeom prst="rect">
            <a:avLst/>
          </a:prstGeom>
        </p:spPr>
      </p:pic>
      <p:pic>
        <p:nvPicPr>
          <p:cNvPr id="11" name="Picture 10">
            <a:extLst>
              <a:ext uri="{FF2B5EF4-FFF2-40B4-BE49-F238E27FC236}">
                <a16:creationId xmlns:a16="http://schemas.microsoft.com/office/drawing/2014/main" id="{28C63783-AEA6-671E-D69F-D14E7C59FA7B}"/>
              </a:ext>
            </a:extLst>
          </p:cNvPr>
          <p:cNvPicPr>
            <a:picLocks noChangeAspect="1"/>
          </p:cNvPicPr>
          <p:nvPr/>
        </p:nvPicPr>
        <p:blipFill>
          <a:blip r:embed="rId4"/>
          <a:stretch>
            <a:fillRect/>
          </a:stretch>
        </p:blipFill>
        <p:spPr>
          <a:xfrm>
            <a:off x="3768971" y="5452721"/>
            <a:ext cx="8110261" cy="489014"/>
          </a:xfrm>
          <a:prstGeom prst="rect">
            <a:avLst/>
          </a:prstGeom>
        </p:spPr>
      </p:pic>
      <p:pic>
        <p:nvPicPr>
          <p:cNvPr id="13" name="Picture 12">
            <a:extLst>
              <a:ext uri="{FF2B5EF4-FFF2-40B4-BE49-F238E27FC236}">
                <a16:creationId xmlns:a16="http://schemas.microsoft.com/office/drawing/2014/main" id="{664E3676-405C-7424-8FF6-5C51D714AE64}"/>
              </a:ext>
            </a:extLst>
          </p:cNvPr>
          <p:cNvPicPr>
            <a:picLocks noChangeAspect="1"/>
          </p:cNvPicPr>
          <p:nvPr/>
        </p:nvPicPr>
        <p:blipFill>
          <a:blip r:embed="rId5"/>
          <a:stretch>
            <a:fillRect/>
          </a:stretch>
        </p:blipFill>
        <p:spPr>
          <a:xfrm>
            <a:off x="6694239" y="2459966"/>
            <a:ext cx="5140332" cy="1124983"/>
          </a:xfrm>
          <a:prstGeom prst="rect">
            <a:avLst/>
          </a:prstGeom>
        </p:spPr>
      </p:pic>
      <p:pic>
        <p:nvPicPr>
          <p:cNvPr id="15" name="Picture 14">
            <a:extLst>
              <a:ext uri="{FF2B5EF4-FFF2-40B4-BE49-F238E27FC236}">
                <a16:creationId xmlns:a16="http://schemas.microsoft.com/office/drawing/2014/main" id="{D8345444-1E6B-4AD1-12CF-6889E1B829AB}"/>
              </a:ext>
            </a:extLst>
          </p:cNvPr>
          <p:cNvPicPr>
            <a:picLocks noChangeAspect="1"/>
          </p:cNvPicPr>
          <p:nvPr/>
        </p:nvPicPr>
        <p:blipFill>
          <a:blip r:embed="rId6"/>
          <a:stretch>
            <a:fillRect/>
          </a:stretch>
        </p:blipFill>
        <p:spPr>
          <a:xfrm>
            <a:off x="6803923" y="835994"/>
            <a:ext cx="5140332" cy="1513916"/>
          </a:xfrm>
          <a:prstGeom prst="rect">
            <a:avLst/>
          </a:prstGeom>
        </p:spPr>
      </p:pic>
      <p:pic>
        <p:nvPicPr>
          <p:cNvPr id="17" name="Picture 16">
            <a:extLst>
              <a:ext uri="{FF2B5EF4-FFF2-40B4-BE49-F238E27FC236}">
                <a16:creationId xmlns:a16="http://schemas.microsoft.com/office/drawing/2014/main" id="{A832E07D-F4F2-1D96-03FE-B69251A706F5}"/>
              </a:ext>
            </a:extLst>
          </p:cNvPr>
          <p:cNvPicPr>
            <a:picLocks noChangeAspect="1"/>
          </p:cNvPicPr>
          <p:nvPr/>
        </p:nvPicPr>
        <p:blipFill>
          <a:blip r:embed="rId7"/>
          <a:stretch>
            <a:fillRect/>
          </a:stretch>
        </p:blipFill>
        <p:spPr>
          <a:xfrm>
            <a:off x="4159248" y="3612299"/>
            <a:ext cx="6472639" cy="1760151"/>
          </a:xfrm>
          <a:prstGeom prst="rect">
            <a:avLst/>
          </a:prstGeom>
        </p:spPr>
      </p:pic>
    </p:spTree>
    <p:extLst>
      <p:ext uri="{BB962C8B-B14F-4D97-AF65-F5344CB8AC3E}">
        <p14:creationId xmlns:p14="http://schemas.microsoft.com/office/powerpoint/2010/main" val="1895290178"/>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40FCB-49B3-624C-A865-FAB35EA9C1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4748F6-1ABB-A049-65A8-4B1DD5372DA1}"/>
              </a:ext>
            </a:extLst>
          </p:cNvPr>
          <p:cNvSpPr>
            <a:spLocks noGrp="1"/>
          </p:cNvSpPr>
          <p:nvPr>
            <p:ph type="title"/>
          </p:nvPr>
        </p:nvSpPr>
        <p:spPr/>
        <p:txBody>
          <a:bodyPr/>
          <a:lstStyle/>
          <a:p>
            <a:r>
              <a:rPr lang="en-US"/>
              <a:t>Institutional Processes </a:t>
            </a:r>
            <a:endParaRPr lang="en-ZA"/>
          </a:p>
        </p:txBody>
      </p:sp>
      <p:sp>
        <p:nvSpPr>
          <p:cNvPr id="3" name="Text Placeholder 2">
            <a:extLst>
              <a:ext uri="{FF2B5EF4-FFF2-40B4-BE49-F238E27FC236}">
                <a16:creationId xmlns:a16="http://schemas.microsoft.com/office/drawing/2014/main" id="{AAFFA402-BEF7-E0F3-7E88-065F9B8C67DD}"/>
              </a:ext>
            </a:extLst>
          </p:cNvPr>
          <p:cNvSpPr>
            <a:spLocks noGrp="1"/>
          </p:cNvSpPr>
          <p:nvPr>
            <p:ph type="body" sz="quarter" idx="10"/>
          </p:nvPr>
        </p:nvSpPr>
        <p:spPr>
          <a:xfrm>
            <a:off x="94455" y="876917"/>
            <a:ext cx="12003087" cy="5356843"/>
          </a:xfrm>
        </p:spPr>
        <p:txBody>
          <a:bodyPr/>
          <a:lstStyle/>
          <a:p>
            <a:endParaRPr lang="en-US"/>
          </a:p>
          <a:p>
            <a:endParaRPr lang="en-ZA"/>
          </a:p>
        </p:txBody>
      </p:sp>
      <p:graphicFrame>
        <p:nvGraphicFramePr>
          <p:cNvPr id="4" name="Diagram 3">
            <a:extLst>
              <a:ext uri="{FF2B5EF4-FFF2-40B4-BE49-F238E27FC236}">
                <a16:creationId xmlns:a16="http://schemas.microsoft.com/office/drawing/2014/main" id="{DCEFA4E4-A44C-8C7D-9445-ECB925AFC244}"/>
              </a:ext>
            </a:extLst>
          </p:cNvPr>
          <p:cNvGraphicFramePr/>
          <p:nvPr/>
        </p:nvGraphicFramePr>
        <p:xfrm>
          <a:off x="375385" y="719666"/>
          <a:ext cx="11232682"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75737431"/>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7A7DC-61EC-D303-734D-7F188862A6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65C02A-DAA1-BAEE-A31D-888961404B20}"/>
              </a:ext>
            </a:extLst>
          </p:cNvPr>
          <p:cNvSpPr>
            <a:spLocks noGrp="1"/>
          </p:cNvSpPr>
          <p:nvPr>
            <p:ph type="title"/>
          </p:nvPr>
        </p:nvSpPr>
        <p:spPr>
          <a:xfrm>
            <a:off x="831850" y="576263"/>
            <a:ext cx="10515600" cy="2852737"/>
          </a:xfrm>
        </p:spPr>
        <p:txBody>
          <a:bodyPr>
            <a:normAutofit/>
          </a:bodyPr>
          <a:lstStyle/>
          <a:p>
            <a:r>
              <a:rPr lang="en-ZA" b="1">
                <a:solidFill>
                  <a:schemeClr val="accent1"/>
                </a:solidFill>
                <a:effectLst/>
              </a:rPr>
              <a:t>Budgeting Development and Justification</a:t>
            </a:r>
            <a:endParaRPr lang="en-GB">
              <a:solidFill>
                <a:schemeClr val="accent1"/>
              </a:solidFill>
            </a:endParaRPr>
          </a:p>
        </p:txBody>
      </p:sp>
      <p:sp>
        <p:nvSpPr>
          <p:cNvPr id="3" name="Text Placeholder 2">
            <a:extLst>
              <a:ext uri="{FF2B5EF4-FFF2-40B4-BE49-F238E27FC236}">
                <a16:creationId xmlns:a16="http://schemas.microsoft.com/office/drawing/2014/main" id="{962C607D-E5BF-45F0-BCEB-6815C4E3B4D5}"/>
              </a:ext>
            </a:extLst>
          </p:cNvPr>
          <p:cNvSpPr>
            <a:spLocks noGrp="1"/>
          </p:cNvSpPr>
          <p:nvPr>
            <p:ph type="body" idx="1"/>
          </p:nvPr>
        </p:nvSpPr>
        <p:spPr>
          <a:xfrm>
            <a:off x="831850" y="3536167"/>
            <a:ext cx="10515600" cy="1127756"/>
          </a:xfrm>
        </p:spPr>
        <p:txBody>
          <a:bodyPr vert="horz" lIns="91440" tIns="45720" rIns="91440" bIns="45720" rtlCol="0" anchor="t">
            <a:normAutofit/>
          </a:bodyPr>
          <a:lstStyle/>
          <a:p>
            <a:pPr algn="ctr"/>
            <a:r>
              <a:rPr lang="en-ZA" i="1">
                <a:solidFill>
                  <a:schemeClr val="accent4"/>
                </a:solidFill>
                <a:effectLst/>
                <a:latin typeface="Calibri Light"/>
                <a:ea typeface="Calibri Light"/>
                <a:cs typeface="Calibri Light"/>
              </a:rPr>
              <a:t>What are key principles in developing budgets?</a:t>
            </a:r>
          </a:p>
          <a:p>
            <a:pPr algn="ctr"/>
            <a:r>
              <a:rPr lang="en-ZA" i="1">
                <a:solidFill>
                  <a:schemeClr val="accent4"/>
                </a:solidFill>
                <a:latin typeface="Calibri Light"/>
                <a:ea typeface="Calibri Light"/>
                <a:cs typeface="Calibri Light"/>
              </a:rPr>
              <a:t>Please post your responses in the chat.</a:t>
            </a:r>
          </a:p>
          <a:p>
            <a:pPr algn="ctr"/>
            <a:endParaRPr lang="en-ZA" b="1" i="1">
              <a:solidFill>
                <a:schemeClr val="bg1">
                  <a:lumMod val="50000"/>
                </a:schemeClr>
              </a:solidFill>
              <a:ea typeface="Calibri Light"/>
            </a:endParaRPr>
          </a:p>
        </p:txBody>
      </p:sp>
    </p:spTree>
    <p:extLst>
      <p:ext uri="{BB962C8B-B14F-4D97-AF65-F5344CB8AC3E}">
        <p14:creationId xmlns:p14="http://schemas.microsoft.com/office/powerpoint/2010/main" val="1164684399"/>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B624D80-938E-2004-A4C7-9BDBB60B4C7E}"/>
              </a:ext>
            </a:extLst>
          </p:cNvPr>
          <p:cNvSpPr>
            <a:spLocks noGrp="1"/>
          </p:cNvSpPr>
          <p:nvPr>
            <p:ph type="title"/>
          </p:nvPr>
        </p:nvSpPr>
        <p:spPr>
          <a:xfrm>
            <a:off x="831850" y="1140780"/>
            <a:ext cx="10515600" cy="2852737"/>
          </a:xfrm>
        </p:spPr>
        <p:txBody>
          <a:bodyPr>
            <a:normAutofit/>
          </a:bodyPr>
          <a:lstStyle/>
          <a:p>
            <a:r>
              <a:rPr lang="en-US" sz="3600" b="1">
                <a:solidFill>
                  <a:schemeClr val="accent1"/>
                </a:solidFill>
              </a:rPr>
              <a:t>A research project without a sound budget is like a journey with no map—without it, you’re likely to lose your way, your resources, and perhaps even your destination.</a:t>
            </a:r>
            <a:endParaRPr lang="en-ZA" sz="3600">
              <a:solidFill>
                <a:schemeClr val="accent1"/>
              </a:solidFill>
            </a:endParaRPr>
          </a:p>
        </p:txBody>
      </p:sp>
      <p:sp>
        <p:nvSpPr>
          <p:cNvPr id="6" name="Text Placeholder 5">
            <a:extLst>
              <a:ext uri="{FF2B5EF4-FFF2-40B4-BE49-F238E27FC236}">
                <a16:creationId xmlns:a16="http://schemas.microsoft.com/office/drawing/2014/main" id="{4F1B7F35-6220-0E90-6D13-8B0A7B901F1E}"/>
              </a:ext>
            </a:extLst>
          </p:cNvPr>
          <p:cNvSpPr>
            <a:spLocks noGrp="1"/>
          </p:cNvSpPr>
          <p:nvPr>
            <p:ph type="body" idx="1"/>
          </p:nvPr>
        </p:nvSpPr>
        <p:spPr/>
        <p:txBody>
          <a:bodyPr/>
          <a:lstStyle/>
          <a:p>
            <a:pPr algn="ctr"/>
            <a:r>
              <a:rPr lang="en-US" b="1" i="1">
                <a:solidFill>
                  <a:schemeClr val="accent1"/>
                </a:solidFill>
              </a:rPr>
              <a:t>“It always seems impossible until it’s done.” (Nelson Mandela)</a:t>
            </a:r>
            <a:endParaRPr lang="en-ZA" i="1">
              <a:solidFill>
                <a:schemeClr val="accent1"/>
              </a:solidFill>
            </a:endParaRPr>
          </a:p>
        </p:txBody>
      </p:sp>
    </p:spTree>
    <p:extLst>
      <p:ext uri="{BB962C8B-B14F-4D97-AF65-F5344CB8AC3E}">
        <p14:creationId xmlns:p14="http://schemas.microsoft.com/office/powerpoint/2010/main" val="3091529495"/>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76704-D7C9-D661-FC27-BE2B7835D3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651FA4-750A-3646-442F-C1F60CB95C67}"/>
              </a:ext>
            </a:extLst>
          </p:cNvPr>
          <p:cNvSpPr>
            <a:spLocks noGrp="1"/>
          </p:cNvSpPr>
          <p:nvPr>
            <p:ph type="title"/>
          </p:nvPr>
        </p:nvSpPr>
        <p:spPr>
          <a:xfrm>
            <a:off x="0" y="-641"/>
            <a:ext cx="12191999" cy="520406"/>
          </a:xfrm>
        </p:spPr>
        <p:txBody>
          <a:bodyPr>
            <a:normAutofit fontScale="90000"/>
          </a:bodyPr>
          <a:lstStyle/>
          <a:p>
            <a:br>
              <a:rPr lang="en-US"/>
            </a:br>
            <a:r>
              <a:rPr lang="en-US" b="1">
                <a:solidFill>
                  <a:schemeClr val="accent1"/>
                </a:solidFill>
              </a:rPr>
              <a:t>Key Budgeting Principles for Gra</a:t>
            </a:r>
            <a:r>
              <a:rPr lang="en-US" sz="2700" b="1">
                <a:solidFill>
                  <a:schemeClr val="accent1"/>
                </a:solidFill>
              </a:rPr>
              <a:t>nt Success?</a:t>
            </a:r>
            <a:br>
              <a:rPr lang="en-US" sz="2700"/>
            </a:br>
            <a:endParaRPr lang="en-GB" sz="2700"/>
          </a:p>
        </p:txBody>
      </p:sp>
      <p:sp>
        <p:nvSpPr>
          <p:cNvPr id="3" name="Text Placeholder 2">
            <a:extLst>
              <a:ext uri="{FF2B5EF4-FFF2-40B4-BE49-F238E27FC236}">
                <a16:creationId xmlns:a16="http://schemas.microsoft.com/office/drawing/2014/main" id="{2973D5B5-C3F9-AA3F-F901-358C842CF5A4}"/>
              </a:ext>
            </a:extLst>
          </p:cNvPr>
          <p:cNvSpPr>
            <a:spLocks noGrp="1"/>
          </p:cNvSpPr>
          <p:nvPr>
            <p:ph sz="half" idx="1"/>
          </p:nvPr>
        </p:nvSpPr>
        <p:spPr>
          <a:xfrm>
            <a:off x="113314" y="519764"/>
            <a:ext cx="12013167" cy="5957947"/>
          </a:xfrm>
        </p:spPr>
        <p:txBody>
          <a:bodyPr numCol="2">
            <a:noAutofit/>
          </a:bodyPr>
          <a:lstStyle/>
          <a:p>
            <a:pPr marL="0" indent="0">
              <a:lnSpc>
                <a:spcPct val="130000"/>
              </a:lnSpc>
              <a:spcBef>
                <a:spcPts val="400"/>
              </a:spcBef>
              <a:spcAft>
                <a:spcPts val="600"/>
              </a:spcAft>
              <a:buNone/>
            </a:pPr>
            <a:r>
              <a:rPr lang="en-US" sz="1600" b="1">
                <a:solidFill>
                  <a:schemeClr val="accent1"/>
                </a:solidFill>
              </a:rPr>
              <a:t>Compliance with Funder Requirements – Review, review and review!!!! </a:t>
            </a:r>
          </a:p>
          <a:p>
            <a:pPr>
              <a:lnSpc>
                <a:spcPct val="130000"/>
              </a:lnSpc>
              <a:spcBef>
                <a:spcPts val="400"/>
              </a:spcBef>
              <a:spcAft>
                <a:spcPts val="600"/>
              </a:spcAft>
            </a:pPr>
            <a:r>
              <a:rPr lang="en-US" sz="1600"/>
              <a:t>Central to budget preparation is compliance with funder requirements for eligible and non-eligible costs </a:t>
            </a:r>
          </a:p>
          <a:p>
            <a:pPr>
              <a:lnSpc>
                <a:spcPct val="130000"/>
              </a:lnSpc>
              <a:spcBef>
                <a:spcPts val="400"/>
              </a:spcBef>
              <a:spcAft>
                <a:spcPts val="600"/>
              </a:spcAft>
            </a:pPr>
            <a:r>
              <a:rPr lang="en-US" sz="1600"/>
              <a:t> A compliant budget reduces the potential of rejection </a:t>
            </a:r>
          </a:p>
          <a:p>
            <a:pPr>
              <a:lnSpc>
                <a:spcPct val="130000"/>
              </a:lnSpc>
              <a:spcBef>
                <a:spcPts val="400"/>
              </a:spcBef>
              <a:spcAft>
                <a:spcPts val="600"/>
              </a:spcAft>
            </a:pPr>
            <a:r>
              <a:rPr lang="en-US" sz="1600"/>
              <a:t>Provide rationale for every budget item included </a:t>
            </a:r>
          </a:p>
          <a:p>
            <a:pPr>
              <a:lnSpc>
                <a:spcPct val="130000"/>
              </a:lnSpc>
              <a:spcBef>
                <a:spcPts val="400"/>
              </a:spcBef>
              <a:spcAft>
                <a:spcPts val="600"/>
              </a:spcAft>
            </a:pPr>
            <a:r>
              <a:rPr lang="en-US" sz="1600"/>
              <a:t>Some donors have specific budget templates or clear budget guidelines e.g.  SA Government institutions include a “pricing schedule”</a:t>
            </a:r>
          </a:p>
          <a:p>
            <a:pPr>
              <a:lnSpc>
                <a:spcPct val="130000"/>
              </a:lnSpc>
              <a:spcBef>
                <a:spcPts val="400"/>
              </a:spcBef>
              <a:spcAft>
                <a:spcPts val="600"/>
              </a:spcAft>
              <a:buFont typeface="Wingdings" panose="05000000000000000000" pitchFamily="2" charset="2"/>
              <a:buChar char="Ø"/>
            </a:pPr>
            <a:r>
              <a:rPr lang="en-US" sz="1600" i="1" err="1"/>
              <a:t>E.g</a:t>
            </a:r>
            <a:r>
              <a:rPr lang="en-US" sz="1600" i="1"/>
              <a:t>, UKRI (UK) required the budgets to be priced in Euros at the current rate and not exceeding limits for different categories. An extensively developed and carefully crafted proposal valued at GBP 190 was rejected due to </a:t>
            </a:r>
            <a:r>
              <a:rPr lang="en-US" sz="1600" b="1" i="1">
                <a:solidFill>
                  <a:schemeClr val="accent1"/>
                </a:solidFill>
              </a:rPr>
              <a:t>exceeding the budget allowed limit </a:t>
            </a:r>
            <a:r>
              <a:rPr lang="en-US" sz="1600" i="1"/>
              <a:t>for UK researchers by a mere GBP 34 </a:t>
            </a:r>
          </a:p>
          <a:p>
            <a:pPr>
              <a:lnSpc>
                <a:spcPct val="130000"/>
              </a:lnSpc>
              <a:spcBef>
                <a:spcPts val="400"/>
              </a:spcBef>
              <a:spcAft>
                <a:spcPts val="600"/>
              </a:spcAft>
              <a:buFont typeface="Wingdings" panose="05000000000000000000" pitchFamily="2" charset="2"/>
              <a:buChar char="v"/>
            </a:pPr>
            <a:r>
              <a:rPr lang="en-US" sz="1600"/>
              <a:t>Never include donor-stipulated ineligible cost items in the budget</a:t>
            </a:r>
          </a:p>
          <a:p>
            <a:pPr>
              <a:lnSpc>
                <a:spcPct val="130000"/>
              </a:lnSpc>
              <a:spcBef>
                <a:spcPts val="400"/>
              </a:spcBef>
              <a:spcAft>
                <a:spcPts val="600"/>
              </a:spcAft>
              <a:buFont typeface="Wingdings" panose="05000000000000000000" pitchFamily="2" charset="2"/>
              <a:buChar char="Ø"/>
            </a:pPr>
            <a:r>
              <a:rPr lang="en-US" sz="1600" i="1"/>
              <a:t>E.g. A budget excluded toll fees and fuel costs for a national fieldwork study, although vehicle hire was included. The client had to renegotiate the budget with the donor, which delayed the process by 3 months. </a:t>
            </a:r>
          </a:p>
          <a:p>
            <a:pPr>
              <a:lnSpc>
                <a:spcPct val="130000"/>
              </a:lnSpc>
              <a:spcBef>
                <a:spcPts val="400"/>
              </a:spcBef>
              <a:spcAft>
                <a:spcPts val="600"/>
              </a:spcAft>
              <a:buFont typeface="Wingdings" panose="05000000000000000000" pitchFamily="2" charset="2"/>
              <a:buChar char="Ø"/>
            </a:pPr>
            <a:r>
              <a:rPr lang="en-US" sz="1600" i="1" err="1"/>
              <a:t>E.g</a:t>
            </a:r>
            <a:r>
              <a:rPr lang="en-US" sz="1600" i="1"/>
              <a:t>, Alcohol was included in the dinner hosted for participants at a workshop. </a:t>
            </a:r>
          </a:p>
          <a:p>
            <a:pPr marL="0" indent="0">
              <a:lnSpc>
                <a:spcPct val="130000"/>
              </a:lnSpc>
              <a:spcBef>
                <a:spcPts val="400"/>
              </a:spcBef>
              <a:spcAft>
                <a:spcPts val="600"/>
              </a:spcAft>
              <a:buNone/>
            </a:pPr>
            <a:r>
              <a:rPr lang="en-US" sz="1600" b="1">
                <a:solidFill>
                  <a:schemeClr val="accent1"/>
                </a:solidFill>
              </a:rPr>
              <a:t>Demonstrates Project Feasibility, Realism, and Justification</a:t>
            </a:r>
          </a:p>
          <a:p>
            <a:pPr>
              <a:lnSpc>
                <a:spcPct val="130000"/>
              </a:lnSpc>
              <a:spcBef>
                <a:spcPts val="400"/>
              </a:spcBef>
              <a:spcAft>
                <a:spcPts val="600"/>
              </a:spcAft>
              <a:buFont typeface="Wingdings" panose="05000000000000000000" pitchFamily="2" charset="2"/>
              <a:buChar char="Ø"/>
            </a:pPr>
            <a:r>
              <a:rPr lang="en-US" sz="1600" i="1"/>
              <a:t>A university research proposal integrated its budget with project activities, clearly showing how resources would support expected outcomes. E.g. a line item for staff training highlighted the direct relationship to enhanced study implementation.</a:t>
            </a:r>
          </a:p>
          <a:p>
            <a:pPr marL="0" indent="0">
              <a:lnSpc>
                <a:spcPct val="130000"/>
              </a:lnSpc>
              <a:spcBef>
                <a:spcPts val="400"/>
              </a:spcBef>
              <a:spcAft>
                <a:spcPts val="600"/>
              </a:spcAft>
              <a:buNone/>
            </a:pPr>
            <a:r>
              <a:rPr lang="en-GB" sz="1600"/>
              <a:t>Ensure alignment of budget line items with activities </a:t>
            </a:r>
          </a:p>
          <a:p>
            <a:pPr>
              <a:lnSpc>
                <a:spcPct val="130000"/>
              </a:lnSpc>
              <a:spcBef>
                <a:spcPts val="400"/>
              </a:spcBef>
              <a:spcAft>
                <a:spcPts val="600"/>
              </a:spcAft>
            </a:pPr>
            <a:r>
              <a:rPr lang="en-GB" sz="1600"/>
              <a:t>All activities in the proposal must be indicated in budget line items</a:t>
            </a:r>
          </a:p>
          <a:p>
            <a:pPr marL="0" indent="0">
              <a:lnSpc>
                <a:spcPct val="130000"/>
              </a:lnSpc>
              <a:spcBef>
                <a:spcPts val="400"/>
              </a:spcBef>
              <a:spcAft>
                <a:spcPts val="600"/>
              </a:spcAft>
              <a:buNone/>
            </a:pPr>
            <a:r>
              <a:rPr lang="en-GB" sz="1600" b="1"/>
              <a:t>Accuracy:  C</a:t>
            </a:r>
            <a:r>
              <a:rPr lang="en-GB" sz="1600"/>
              <a:t>heck and double-check your budget calculations and line items against the proposal </a:t>
            </a:r>
            <a:endParaRPr lang="en-GB" sz="1600" b="1"/>
          </a:p>
        </p:txBody>
      </p:sp>
    </p:spTree>
    <p:extLst>
      <p:ext uri="{BB962C8B-B14F-4D97-AF65-F5344CB8AC3E}">
        <p14:creationId xmlns:p14="http://schemas.microsoft.com/office/powerpoint/2010/main" val="984983925"/>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E8753-C2A9-1AC4-8A58-7F29EE5BF6F1}"/>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5E9A8081-B71C-981F-C228-3FA46CDD3AA3}"/>
              </a:ext>
            </a:extLst>
          </p:cNvPr>
          <p:cNvSpPr/>
          <p:nvPr/>
        </p:nvSpPr>
        <p:spPr>
          <a:xfrm>
            <a:off x="2589349" y="43543"/>
            <a:ext cx="9631680" cy="6144768"/>
          </a:xfrm>
          <a:prstGeom prst="rect">
            <a:avLst/>
          </a:prstGeom>
          <a:solidFill>
            <a:srgbClr val="222B56"/>
          </a:solidFill>
          <a:ln/>
        </p:spPr>
        <p:txBody>
          <a:bodyPr/>
          <a:lstStyle/>
          <a:p>
            <a:pPr defTabSz="457200"/>
            <a:endParaRPr lang="en-ZA">
              <a:solidFill>
                <a:prstClr val="black"/>
              </a:solidFill>
              <a:latin typeface="Aptos" panose="02110004020202020204"/>
            </a:endParaRPr>
          </a:p>
        </p:txBody>
      </p:sp>
      <p:sp>
        <p:nvSpPr>
          <p:cNvPr id="3" name="Shape 1">
            <a:extLst>
              <a:ext uri="{FF2B5EF4-FFF2-40B4-BE49-F238E27FC236}">
                <a16:creationId xmlns:a16="http://schemas.microsoft.com/office/drawing/2014/main" id="{6C9FD7CE-E30C-18DF-D100-F82BAAD5CB6B}"/>
              </a:ext>
            </a:extLst>
          </p:cNvPr>
          <p:cNvSpPr/>
          <p:nvPr/>
        </p:nvSpPr>
        <p:spPr>
          <a:xfrm>
            <a:off x="0" y="14110"/>
            <a:ext cx="2560320" cy="6144768"/>
          </a:xfrm>
          <a:prstGeom prst="rect">
            <a:avLst/>
          </a:prstGeom>
          <a:solidFill>
            <a:srgbClr val="D69610"/>
          </a:solidFill>
          <a:ln/>
        </p:spPr>
        <p:txBody>
          <a:bodyPr/>
          <a:lstStyle/>
          <a:p>
            <a:pPr defTabSz="457200"/>
            <a:endParaRPr lang="en-ZA">
              <a:solidFill>
                <a:prstClr val="black"/>
              </a:solidFill>
              <a:latin typeface="Aptos" panose="02110004020202020204"/>
            </a:endParaRPr>
          </a:p>
        </p:txBody>
      </p:sp>
      <p:sp>
        <p:nvSpPr>
          <p:cNvPr id="4" name="Shape 2">
            <a:extLst>
              <a:ext uri="{FF2B5EF4-FFF2-40B4-BE49-F238E27FC236}">
                <a16:creationId xmlns:a16="http://schemas.microsoft.com/office/drawing/2014/main" id="{5E650AF4-5383-40CF-3B64-68F626AB81A3}"/>
              </a:ext>
            </a:extLst>
          </p:cNvPr>
          <p:cNvSpPr/>
          <p:nvPr/>
        </p:nvSpPr>
        <p:spPr>
          <a:xfrm>
            <a:off x="0" y="1591056"/>
            <a:ext cx="2560320" cy="2724912"/>
          </a:xfrm>
          <a:prstGeom prst="rect">
            <a:avLst/>
          </a:prstGeom>
          <a:solidFill>
            <a:srgbClr val="FFFFFF"/>
          </a:solidFill>
          <a:ln/>
        </p:spPr>
        <p:txBody>
          <a:bodyPr/>
          <a:lstStyle/>
          <a:p>
            <a:pPr defTabSz="457200"/>
            <a:endParaRPr lang="en-ZA">
              <a:solidFill>
                <a:prstClr val="black"/>
              </a:solidFill>
              <a:latin typeface="Aptos" panose="02110004020202020204"/>
            </a:endParaRPr>
          </a:p>
        </p:txBody>
      </p:sp>
      <p:sp>
        <p:nvSpPr>
          <p:cNvPr id="5" name="Text 3">
            <a:extLst>
              <a:ext uri="{FF2B5EF4-FFF2-40B4-BE49-F238E27FC236}">
                <a16:creationId xmlns:a16="http://schemas.microsoft.com/office/drawing/2014/main" id="{4F6D8070-A0E9-E3C1-8A0C-9DAB09E471B7}"/>
              </a:ext>
            </a:extLst>
          </p:cNvPr>
          <p:cNvSpPr/>
          <p:nvPr/>
        </p:nvSpPr>
        <p:spPr>
          <a:xfrm>
            <a:off x="137160" y="201168"/>
            <a:ext cx="2286000" cy="1280160"/>
          </a:xfrm>
          <a:prstGeom prst="rect">
            <a:avLst/>
          </a:prstGeom>
          <a:noFill/>
          <a:ln/>
        </p:spPr>
        <p:txBody>
          <a:bodyPr wrap="square" lIns="0" tIns="0" rIns="0" bIns="0" rtlCol="0" anchor="ctr"/>
          <a:lstStyle/>
          <a:p>
            <a:pPr algn="ctr" defTabSz="457200">
              <a:lnSpc>
                <a:spcPct val="102000"/>
              </a:lnSpc>
            </a:pPr>
            <a:r>
              <a:rPr lang="en-US" b="1">
                <a:solidFill>
                  <a:srgbClr val="FFFFFF"/>
                </a:solidFill>
                <a:latin typeface="Poppins" pitchFamily="34" charset="0"/>
                <a:ea typeface="Poppins" pitchFamily="34" charset="-122"/>
                <a:cs typeface="Poppins" pitchFamily="34" charset="-120"/>
              </a:rPr>
              <a:t>7th Annual Emerging African Researcher Training Academy 2026</a:t>
            </a:r>
            <a:endParaRPr lang="en-US">
              <a:solidFill>
                <a:prstClr val="black"/>
              </a:solidFill>
              <a:latin typeface="Aptos" panose="02110004020202020204"/>
            </a:endParaRPr>
          </a:p>
        </p:txBody>
      </p:sp>
      <p:pic>
        <p:nvPicPr>
          <p:cNvPr id="6" name="Image 0" descr="/home/claude/assets/academy_logo.png">
            <a:extLst>
              <a:ext uri="{FF2B5EF4-FFF2-40B4-BE49-F238E27FC236}">
                <a16:creationId xmlns:a16="http://schemas.microsoft.com/office/drawing/2014/main" id="{AB4641FE-014D-7DA1-7CFE-40AED414E146}"/>
              </a:ext>
            </a:extLst>
          </p:cNvPr>
          <p:cNvPicPr>
            <a:picLocks noChangeAspect="1"/>
          </p:cNvPicPr>
          <p:nvPr/>
        </p:nvPicPr>
        <p:blipFill>
          <a:blip r:embed="rId3"/>
          <a:stretch>
            <a:fillRect/>
          </a:stretch>
        </p:blipFill>
        <p:spPr>
          <a:xfrm>
            <a:off x="356616" y="1733619"/>
            <a:ext cx="1847088" cy="2203704"/>
          </a:xfrm>
          <a:prstGeom prst="rect">
            <a:avLst/>
          </a:prstGeom>
        </p:spPr>
      </p:pic>
      <p:sp>
        <p:nvSpPr>
          <p:cNvPr id="7" name="Text 4">
            <a:extLst>
              <a:ext uri="{FF2B5EF4-FFF2-40B4-BE49-F238E27FC236}">
                <a16:creationId xmlns:a16="http://schemas.microsoft.com/office/drawing/2014/main" id="{43862D00-B445-5FD0-8D54-90F59F35DF73}"/>
              </a:ext>
            </a:extLst>
          </p:cNvPr>
          <p:cNvSpPr/>
          <p:nvPr/>
        </p:nvSpPr>
        <p:spPr>
          <a:xfrm>
            <a:off x="192024" y="4447309"/>
            <a:ext cx="2231136" cy="1664208"/>
          </a:xfrm>
          <a:prstGeom prst="rect">
            <a:avLst/>
          </a:prstGeom>
          <a:noFill/>
          <a:ln/>
        </p:spPr>
        <p:txBody>
          <a:bodyPr wrap="square" lIns="0" tIns="0" rIns="0" bIns="0" rtlCol="0" anchor="ctr"/>
          <a:lstStyle/>
          <a:p>
            <a:pPr algn="ctr" defTabSz="457200">
              <a:lnSpc>
                <a:spcPct val="105000"/>
              </a:lnSpc>
            </a:pPr>
            <a:r>
              <a:rPr lang="en-US" sz="1500" i="1">
                <a:solidFill>
                  <a:srgbClr val="FFFFFF"/>
                </a:solidFill>
                <a:latin typeface="Poppins" pitchFamily="34" charset="0"/>
                <a:ea typeface="Poppins" pitchFamily="34" charset="-122"/>
                <a:cs typeface="Poppins" pitchFamily="34" charset="-120"/>
              </a:rPr>
              <a:t>African Research Voices in the Age of Artificial Intelligence</a:t>
            </a:r>
            <a:endParaRPr lang="en-US" sz="1500">
              <a:solidFill>
                <a:prstClr val="black"/>
              </a:solidFill>
              <a:latin typeface="Aptos" panose="02110004020202020204"/>
            </a:endParaRPr>
          </a:p>
        </p:txBody>
      </p:sp>
      <p:sp>
        <p:nvSpPr>
          <p:cNvPr id="8" name="Text 5">
            <a:extLst>
              <a:ext uri="{FF2B5EF4-FFF2-40B4-BE49-F238E27FC236}">
                <a16:creationId xmlns:a16="http://schemas.microsoft.com/office/drawing/2014/main" id="{59E87EB1-5BA1-31EE-D0AF-677B06CFE065}"/>
              </a:ext>
            </a:extLst>
          </p:cNvPr>
          <p:cNvSpPr/>
          <p:nvPr/>
        </p:nvSpPr>
        <p:spPr>
          <a:xfrm>
            <a:off x="3273552" y="201749"/>
            <a:ext cx="6126480" cy="731520"/>
          </a:xfrm>
          <a:prstGeom prst="rect">
            <a:avLst/>
          </a:prstGeom>
          <a:noFill/>
          <a:ln/>
        </p:spPr>
        <p:txBody>
          <a:bodyPr wrap="square" lIns="0" tIns="0" rIns="0" bIns="0" rtlCol="0" anchor="ctr"/>
          <a:lstStyle/>
          <a:p>
            <a:pPr defTabSz="457200"/>
            <a:r>
              <a:rPr lang="en-US" sz="3000" b="1">
                <a:solidFill>
                  <a:srgbClr val="FFFFFF"/>
                </a:solidFill>
                <a:latin typeface="Poppins"/>
                <a:cs typeface="Poppins"/>
              </a:rPr>
              <a:t>Menti Exercise Results</a:t>
            </a:r>
            <a:endParaRPr lang="en-US" sz="3000" b="1" dirty="0">
              <a:solidFill>
                <a:srgbClr val="FFFFFF"/>
              </a:solidFill>
              <a:latin typeface="Poppins"/>
              <a:cs typeface="Poppins"/>
            </a:endParaRPr>
          </a:p>
        </p:txBody>
      </p:sp>
      <p:sp>
        <p:nvSpPr>
          <p:cNvPr id="9" name="Text 6">
            <a:extLst>
              <a:ext uri="{FF2B5EF4-FFF2-40B4-BE49-F238E27FC236}">
                <a16:creationId xmlns:a16="http://schemas.microsoft.com/office/drawing/2014/main" id="{91B89FF7-18DD-0895-9983-705D56F232D7}"/>
              </a:ext>
            </a:extLst>
          </p:cNvPr>
          <p:cNvSpPr/>
          <p:nvPr/>
        </p:nvSpPr>
        <p:spPr>
          <a:xfrm>
            <a:off x="3273842" y="1169851"/>
            <a:ext cx="6016752" cy="4937760"/>
          </a:xfrm>
          <a:prstGeom prst="rect">
            <a:avLst/>
          </a:prstGeom>
          <a:noFill/>
          <a:ln/>
        </p:spPr>
        <p:txBody>
          <a:bodyPr wrap="square" lIns="0" tIns="0" rIns="0" bIns="0" rtlCol="0" anchor="t"/>
          <a:lstStyle/>
          <a:p>
            <a:pPr defTabSz="457200">
              <a:lnSpc>
                <a:spcPct val="103000"/>
              </a:lnSpc>
              <a:spcAft>
                <a:spcPts val="200"/>
              </a:spcAft>
            </a:pPr>
            <a:endParaRPr lang="en-US" b="1" dirty="0">
              <a:solidFill>
                <a:srgbClr val="FFFFFF"/>
              </a:solidFill>
              <a:latin typeface="Poppins"/>
              <a:ea typeface="Poppins" pitchFamily="34" charset="-122"/>
              <a:cs typeface="Poppins"/>
            </a:endParaRPr>
          </a:p>
          <a:p>
            <a:pPr defTabSz="457200">
              <a:lnSpc>
                <a:spcPct val="103000"/>
              </a:lnSpc>
              <a:spcAft>
                <a:spcPts val="800"/>
              </a:spcAft>
            </a:pPr>
            <a:endParaRPr lang="en-US" sz="1500">
              <a:solidFill>
                <a:srgbClr val="000000"/>
              </a:solidFill>
              <a:latin typeface="Poppins"/>
              <a:ea typeface="Poppins" pitchFamily="34" charset="-122"/>
              <a:cs typeface="Poppins"/>
            </a:endParaRPr>
          </a:p>
          <a:p>
            <a:pPr defTabSz="457200">
              <a:lnSpc>
                <a:spcPct val="103000"/>
              </a:lnSpc>
            </a:pPr>
            <a:endParaRPr lang="en-US">
              <a:solidFill>
                <a:srgbClr val="FFFFFF"/>
              </a:solidFill>
              <a:latin typeface="Poppins"/>
              <a:cs typeface="Poppins"/>
            </a:endParaRPr>
          </a:p>
          <a:p>
            <a:pPr defTabSz="457200">
              <a:lnSpc>
                <a:spcPct val="103000"/>
              </a:lnSpc>
              <a:spcAft>
                <a:spcPts val="800"/>
              </a:spcAft>
            </a:pPr>
            <a:endParaRPr lang="en-US" sz="1500" b="1">
              <a:solidFill>
                <a:srgbClr val="FFFFFF"/>
              </a:solidFill>
              <a:latin typeface="Poppins" pitchFamily="34" charset="0"/>
              <a:ea typeface="Poppins" pitchFamily="34" charset="-122"/>
              <a:cs typeface="Poppins" pitchFamily="34" charset="-120"/>
            </a:endParaRPr>
          </a:p>
          <a:p>
            <a:pPr defTabSz="457200">
              <a:lnSpc>
                <a:spcPct val="103000"/>
              </a:lnSpc>
              <a:spcAft>
                <a:spcPts val="800"/>
              </a:spcAft>
            </a:pPr>
            <a:endParaRPr lang="en-US" sz="1500" b="1">
              <a:solidFill>
                <a:srgbClr val="FFFFFF"/>
              </a:solidFill>
              <a:latin typeface="Poppins" pitchFamily="34" charset="0"/>
              <a:ea typeface="Poppins" pitchFamily="34" charset="-122"/>
              <a:cs typeface="Poppins" pitchFamily="34" charset="-120"/>
            </a:endParaRPr>
          </a:p>
          <a:p>
            <a:pPr defTabSz="457200">
              <a:lnSpc>
                <a:spcPct val="103000"/>
              </a:lnSpc>
              <a:spcAft>
                <a:spcPts val="800"/>
              </a:spcAft>
            </a:pPr>
            <a:endParaRPr lang="en-US" sz="1500" b="1">
              <a:solidFill>
                <a:srgbClr val="FFFFFF"/>
              </a:solidFill>
              <a:latin typeface="Poppins" pitchFamily="34" charset="0"/>
              <a:ea typeface="Poppins" pitchFamily="34" charset="-122"/>
              <a:cs typeface="Poppins" pitchFamily="34" charset="-120"/>
            </a:endParaRPr>
          </a:p>
          <a:p>
            <a:pPr defTabSz="457200">
              <a:lnSpc>
                <a:spcPct val="103000"/>
              </a:lnSpc>
              <a:spcAft>
                <a:spcPts val="800"/>
              </a:spcAft>
            </a:pPr>
            <a:endParaRPr lang="en-US" sz="1500" b="1">
              <a:solidFill>
                <a:srgbClr val="FFFFFF"/>
              </a:solidFill>
              <a:latin typeface="Poppins" pitchFamily="34" charset="0"/>
              <a:ea typeface="Poppins" pitchFamily="34" charset="-122"/>
              <a:cs typeface="Poppins" pitchFamily="34" charset="-120"/>
            </a:endParaRPr>
          </a:p>
          <a:p>
            <a:pPr defTabSz="457200">
              <a:lnSpc>
                <a:spcPct val="103000"/>
              </a:lnSpc>
              <a:spcAft>
                <a:spcPts val="800"/>
              </a:spcAft>
            </a:pPr>
            <a:endParaRPr lang="en-US" sz="1500" b="1">
              <a:solidFill>
                <a:srgbClr val="FFFFFF"/>
              </a:solidFill>
              <a:latin typeface="Poppins" pitchFamily="34" charset="0"/>
              <a:ea typeface="Poppins" pitchFamily="34" charset="-122"/>
              <a:cs typeface="Poppins" pitchFamily="34" charset="-120"/>
            </a:endParaRPr>
          </a:p>
          <a:p>
            <a:pPr defTabSz="457200">
              <a:lnSpc>
                <a:spcPct val="103000"/>
              </a:lnSpc>
            </a:pPr>
            <a:endParaRPr lang="en-US" sz="1400" i="1" dirty="0">
              <a:solidFill>
                <a:srgbClr val="FFFFFF"/>
              </a:solidFill>
              <a:latin typeface="Poppins"/>
              <a:cs typeface="Poppins"/>
            </a:endParaRPr>
          </a:p>
        </p:txBody>
      </p:sp>
      <p:sp>
        <p:nvSpPr>
          <p:cNvPr id="10" name="Shape 7">
            <a:extLst>
              <a:ext uri="{FF2B5EF4-FFF2-40B4-BE49-F238E27FC236}">
                <a16:creationId xmlns:a16="http://schemas.microsoft.com/office/drawing/2014/main" id="{74F1B93C-B037-8C5A-870E-E5A8EC85C009}"/>
              </a:ext>
            </a:extLst>
          </p:cNvPr>
          <p:cNvSpPr/>
          <p:nvPr/>
        </p:nvSpPr>
        <p:spPr>
          <a:xfrm>
            <a:off x="1524000" y="6144768"/>
            <a:ext cx="9144000" cy="713232"/>
          </a:xfrm>
          <a:prstGeom prst="rect">
            <a:avLst/>
          </a:prstGeom>
          <a:solidFill>
            <a:srgbClr val="FFFFFF"/>
          </a:solidFill>
          <a:ln/>
        </p:spPr>
        <p:txBody>
          <a:bodyPr/>
          <a:lstStyle/>
          <a:p>
            <a:pPr defTabSz="457200"/>
            <a:endParaRPr lang="en-ZA">
              <a:solidFill>
                <a:prstClr val="black"/>
              </a:solidFill>
              <a:latin typeface="Aptos" panose="02110004020202020204"/>
            </a:endParaRPr>
          </a:p>
        </p:txBody>
      </p:sp>
      <p:pic>
        <p:nvPicPr>
          <p:cNvPr id="11" name="Image 1" descr="/home/claude/assets/partner_logos.png">
            <a:extLst>
              <a:ext uri="{FF2B5EF4-FFF2-40B4-BE49-F238E27FC236}">
                <a16:creationId xmlns:a16="http://schemas.microsoft.com/office/drawing/2014/main" id="{400DB4D5-B642-0759-5E29-E8CAE11D11AF}"/>
              </a:ext>
            </a:extLst>
          </p:cNvPr>
          <p:cNvPicPr>
            <a:picLocks noChangeAspect="1"/>
          </p:cNvPicPr>
          <p:nvPr/>
        </p:nvPicPr>
        <p:blipFill>
          <a:blip r:embed="rId4"/>
          <a:stretch>
            <a:fillRect/>
          </a:stretch>
        </p:blipFill>
        <p:spPr>
          <a:xfrm>
            <a:off x="1935480" y="6192129"/>
            <a:ext cx="8321040" cy="618511"/>
          </a:xfrm>
          <a:prstGeom prst="rect">
            <a:avLst/>
          </a:prstGeom>
        </p:spPr>
      </p:pic>
      <p:pic>
        <p:nvPicPr>
          <p:cNvPr id="13" name="Picture 12">
            <a:extLst>
              <a:ext uri="{FF2B5EF4-FFF2-40B4-BE49-F238E27FC236}">
                <a16:creationId xmlns:a16="http://schemas.microsoft.com/office/drawing/2014/main" id="{80A86F73-42F2-70A3-A701-2799F94C504F}"/>
              </a:ext>
            </a:extLst>
          </p:cNvPr>
          <p:cNvPicPr>
            <a:picLocks noChangeAspect="1"/>
          </p:cNvPicPr>
          <p:nvPr/>
        </p:nvPicPr>
        <p:blipFill>
          <a:blip r:embed="rId5"/>
          <a:stretch>
            <a:fillRect/>
          </a:stretch>
        </p:blipFill>
        <p:spPr>
          <a:xfrm>
            <a:off x="2743199" y="809581"/>
            <a:ext cx="9325429" cy="5246093"/>
          </a:xfrm>
          <a:prstGeom prst="rect">
            <a:avLst/>
          </a:prstGeom>
        </p:spPr>
      </p:pic>
    </p:spTree>
    <p:extLst>
      <p:ext uri="{BB962C8B-B14F-4D97-AF65-F5344CB8AC3E}">
        <p14:creationId xmlns:p14="http://schemas.microsoft.com/office/powerpoint/2010/main" val="39541027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AEE302C-81A5-8057-8C50-7E3C3B34E9EB}"/>
              </a:ext>
            </a:extLst>
          </p:cNvPr>
          <p:cNvSpPr>
            <a:spLocks noGrp="1"/>
          </p:cNvSpPr>
          <p:nvPr>
            <p:ph type="title"/>
          </p:nvPr>
        </p:nvSpPr>
        <p:spPr/>
        <p:txBody>
          <a:bodyPr/>
          <a:lstStyle/>
          <a:p>
            <a:r>
              <a:rPr lang="en-US"/>
              <a:t>Key Budget Categories </a:t>
            </a:r>
            <a:endParaRPr lang="en-ZA"/>
          </a:p>
        </p:txBody>
      </p:sp>
      <p:sp>
        <p:nvSpPr>
          <p:cNvPr id="6" name="Text Placeholder 5">
            <a:extLst>
              <a:ext uri="{FF2B5EF4-FFF2-40B4-BE49-F238E27FC236}">
                <a16:creationId xmlns:a16="http://schemas.microsoft.com/office/drawing/2014/main" id="{1FDE13F7-73F2-A642-AEF7-BF092B20049F}"/>
              </a:ext>
            </a:extLst>
          </p:cNvPr>
          <p:cNvSpPr>
            <a:spLocks noGrp="1"/>
          </p:cNvSpPr>
          <p:nvPr>
            <p:ph type="body" idx="1"/>
          </p:nvPr>
        </p:nvSpPr>
        <p:spPr/>
        <p:txBody>
          <a:bodyPr/>
          <a:lstStyle/>
          <a:p>
            <a:pPr algn="ctr"/>
            <a:r>
              <a:rPr lang="en-US" b="1">
                <a:solidFill>
                  <a:srgbClr val="FFC000"/>
                </a:solidFill>
                <a:highlight>
                  <a:srgbClr val="6FBEA3"/>
                </a:highlight>
              </a:rPr>
              <a:t>Live Discussion </a:t>
            </a:r>
          </a:p>
          <a:p>
            <a:pPr algn="ctr"/>
            <a:r>
              <a:rPr lang="en-US" b="1">
                <a:solidFill>
                  <a:schemeClr val="accent4"/>
                </a:solidFill>
              </a:rPr>
              <a:t>Indicate in the chat the categories you are familiar with</a:t>
            </a:r>
            <a:endParaRPr lang="en-ZA" b="1">
              <a:solidFill>
                <a:schemeClr val="accent4"/>
              </a:solidFill>
            </a:endParaRPr>
          </a:p>
        </p:txBody>
      </p:sp>
    </p:spTree>
    <p:extLst>
      <p:ext uri="{BB962C8B-B14F-4D97-AF65-F5344CB8AC3E}">
        <p14:creationId xmlns:p14="http://schemas.microsoft.com/office/powerpoint/2010/main" val="347594937"/>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DCF63-D0EB-8C67-DEA1-30E38C1E4B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F6DA0C-F763-663F-E6F3-62A0328E578D}"/>
              </a:ext>
            </a:extLst>
          </p:cNvPr>
          <p:cNvSpPr>
            <a:spLocks noGrp="1"/>
          </p:cNvSpPr>
          <p:nvPr>
            <p:ph type="title"/>
          </p:nvPr>
        </p:nvSpPr>
        <p:spPr>
          <a:xfrm>
            <a:off x="743535" y="129941"/>
            <a:ext cx="3932237" cy="1010840"/>
          </a:xfrm>
        </p:spPr>
        <p:txBody>
          <a:bodyPr anchor="b">
            <a:normAutofit fontScale="90000"/>
          </a:bodyPr>
          <a:lstStyle/>
          <a:p>
            <a:br>
              <a:rPr lang="en-US" sz="2700" b="1"/>
            </a:br>
            <a:r>
              <a:rPr lang="en-US" sz="2700" b="1"/>
              <a:t>Key Budget Categories</a:t>
            </a:r>
            <a:br>
              <a:rPr lang="en-US" sz="2700" b="1"/>
            </a:br>
            <a:endParaRPr lang="en-GB" sz="2700"/>
          </a:p>
        </p:txBody>
      </p:sp>
      <p:graphicFrame>
        <p:nvGraphicFramePr>
          <p:cNvPr id="5" name="Text Placeholder 2">
            <a:extLst>
              <a:ext uri="{FF2B5EF4-FFF2-40B4-BE49-F238E27FC236}">
                <a16:creationId xmlns:a16="http://schemas.microsoft.com/office/drawing/2014/main" id="{9168055A-CEB8-9EA0-98B0-66D31C105799}"/>
              </a:ext>
            </a:extLst>
          </p:cNvPr>
          <p:cNvGraphicFramePr/>
          <p:nvPr>
            <p:extLst>
              <p:ext uri="{D42A27DB-BD31-4B8C-83A1-F6EECF244321}">
                <p14:modId xmlns:p14="http://schemas.microsoft.com/office/powerpoint/2010/main" val="53336448"/>
              </p:ext>
            </p:extLst>
          </p:nvPr>
        </p:nvGraphicFramePr>
        <p:xfrm>
          <a:off x="5070764" y="211754"/>
          <a:ext cx="6971693" cy="55054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8" name="Picture 4" descr="10 Tips for Effective &amp; Efficient Grant Budgets - DH Leonard Consulting &amp;  Grant Writing Services">
            <a:extLst>
              <a:ext uri="{FF2B5EF4-FFF2-40B4-BE49-F238E27FC236}">
                <a16:creationId xmlns:a16="http://schemas.microsoft.com/office/drawing/2014/main" id="{9831D770-C7A6-B958-F68B-A13A4F207ED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6895" y="968778"/>
            <a:ext cx="4258877" cy="3991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5999126"/>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6103C-F071-0E7A-69E4-F137E340B28A}"/>
              </a:ext>
            </a:extLst>
          </p:cNvPr>
          <p:cNvSpPr>
            <a:spLocks noGrp="1"/>
          </p:cNvSpPr>
          <p:nvPr>
            <p:ph type="title"/>
          </p:nvPr>
        </p:nvSpPr>
        <p:spPr/>
        <p:txBody>
          <a:bodyPr/>
          <a:lstStyle/>
          <a:p>
            <a:r>
              <a:rPr lang="en-US" b="1">
                <a:solidFill>
                  <a:schemeClr val="accent1"/>
                </a:solidFill>
              </a:rPr>
              <a:t>Examples of Donor Budget Requirements</a:t>
            </a:r>
            <a:endParaRPr lang="en-ZA" b="1">
              <a:solidFill>
                <a:schemeClr val="accent1"/>
              </a:solidFill>
            </a:endParaRPr>
          </a:p>
        </p:txBody>
      </p:sp>
      <p:sp>
        <p:nvSpPr>
          <p:cNvPr id="14" name="Text Placeholder 13">
            <a:extLst>
              <a:ext uri="{FF2B5EF4-FFF2-40B4-BE49-F238E27FC236}">
                <a16:creationId xmlns:a16="http://schemas.microsoft.com/office/drawing/2014/main" id="{AB5EF4CE-A646-76A6-7715-D583EB4ECA9F}"/>
              </a:ext>
            </a:extLst>
          </p:cNvPr>
          <p:cNvSpPr>
            <a:spLocks noGrp="1"/>
          </p:cNvSpPr>
          <p:nvPr>
            <p:ph type="body" sz="quarter" idx="10"/>
          </p:nvPr>
        </p:nvSpPr>
        <p:spPr/>
        <p:txBody>
          <a:bodyPr/>
          <a:lstStyle/>
          <a:p>
            <a:endParaRPr lang="en-ZA"/>
          </a:p>
        </p:txBody>
      </p:sp>
      <p:pic>
        <p:nvPicPr>
          <p:cNvPr id="13" name="Picture 12">
            <a:extLst>
              <a:ext uri="{FF2B5EF4-FFF2-40B4-BE49-F238E27FC236}">
                <a16:creationId xmlns:a16="http://schemas.microsoft.com/office/drawing/2014/main" id="{B8882B2B-81CA-7DF5-3764-35BEA33281BD}"/>
              </a:ext>
            </a:extLst>
          </p:cNvPr>
          <p:cNvPicPr>
            <a:picLocks noChangeAspect="1"/>
          </p:cNvPicPr>
          <p:nvPr/>
        </p:nvPicPr>
        <p:blipFill>
          <a:blip r:embed="rId2"/>
          <a:stretch>
            <a:fillRect/>
          </a:stretch>
        </p:blipFill>
        <p:spPr>
          <a:xfrm>
            <a:off x="294215" y="496142"/>
            <a:ext cx="10986593" cy="1476495"/>
          </a:xfrm>
          <a:prstGeom prst="rect">
            <a:avLst/>
          </a:prstGeom>
        </p:spPr>
      </p:pic>
      <p:pic>
        <p:nvPicPr>
          <p:cNvPr id="15" name="Picture 14">
            <a:extLst>
              <a:ext uri="{FF2B5EF4-FFF2-40B4-BE49-F238E27FC236}">
                <a16:creationId xmlns:a16="http://schemas.microsoft.com/office/drawing/2014/main" id="{28609A9D-4912-F185-5CB3-754FAB72D375}"/>
              </a:ext>
            </a:extLst>
          </p:cNvPr>
          <p:cNvPicPr>
            <a:picLocks noChangeAspect="1"/>
          </p:cNvPicPr>
          <p:nvPr/>
        </p:nvPicPr>
        <p:blipFill>
          <a:blip r:embed="rId3"/>
          <a:stretch>
            <a:fillRect/>
          </a:stretch>
        </p:blipFill>
        <p:spPr>
          <a:xfrm>
            <a:off x="294215" y="1837653"/>
            <a:ext cx="6173962" cy="1939672"/>
          </a:xfrm>
          <a:prstGeom prst="rect">
            <a:avLst/>
          </a:prstGeom>
        </p:spPr>
      </p:pic>
      <p:pic>
        <p:nvPicPr>
          <p:cNvPr id="5" name="Picture 4">
            <a:extLst>
              <a:ext uri="{FF2B5EF4-FFF2-40B4-BE49-F238E27FC236}">
                <a16:creationId xmlns:a16="http://schemas.microsoft.com/office/drawing/2014/main" id="{25D907D6-3DA6-6DD0-98B8-37F722DC33DA}"/>
              </a:ext>
            </a:extLst>
          </p:cNvPr>
          <p:cNvPicPr>
            <a:picLocks noChangeAspect="1"/>
          </p:cNvPicPr>
          <p:nvPr/>
        </p:nvPicPr>
        <p:blipFill>
          <a:blip r:embed="rId4"/>
          <a:stretch>
            <a:fillRect/>
          </a:stretch>
        </p:blipFill>
        <p:spPr>
          <a:xfrm>
            <a:off x="6204282" y="1974233"/>
            <a:ext cx="5782337" cy="2040825"/>
          </a:xfrm>
          <a:prstGeom prst="rect">
            <a:avLst/>
          </a:prstGeom>
        </p:spPr>
      </p:pic>
      <p:sp>
        <p:nvSpPr>
          <p:cNvPr id="6" name="TextBox 5">
            <a:extLst>
              <a:ext uri="{FF2B5EF4-FFF2-40B4-BE49-F238E27FC236}">
                <a16:creationId xmlns:a16="http://schemas.microsoft.com/office/drawing/2014/main" id="{C528288B-BF2B-C9E0-321E-34E1C1C94057}"/>
              </a:ext>
            </a:extLst>
          </p:cNvPr>
          <p:cNvSpPr txBox="1"/>
          <p:nvPr/>
        </p:nvSpPr>
        <p:spPr>
          <a:xfrm>
            <a:off x="7036068" y="1652987"/>
            <a:ext cx="19489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56082"/>
                </a:solidFill>
                <a:effectLst/>
                <a:uLnTx/>
                <a:uFillTx/>
                <a:latin typeface="Aptos" panose="02110004020202020204"/>
                <a:ea typeface="+mn-ea"/>
                <a:cs typeface="+mn-cs"/>
              </a:rPr>
              <a:t>Pricing Schedule</a:t>
            </a:r>
            <a:endParaRPr kumimoji="0" lang="en-ZA" sz="1800" b="1" i="0" u="none" strike="noStrike" kern="1200" cap="none" spc="0" normalizeH="0" baseline="0" noProof="0">
              <a:ln>
                <a:noFill/>
              </a:ln>
              <a:solidFill>
                <a:srgbClr val="156082"/>
              </a:solidFill>
              <a:effectLst/>
              <a:uLnTx/>
              <a:uFillTx/>
              <a:latin typeface="Aptos" panose="02110004020202020204"/>
              <a:ea typeface="+mn-ea"/>
              <a:cs typeface="+mn-cs"/>
            </a:endParaRPr>
          </a:p>
        </p:txBody>
      </p:sp>
      <p:pic>
        <p:nvPicPr>
          <p:cNvPr id="10" name="Picture 9">
            <a:extLst>
              <a:ext uri="{FF2B5EF4-FFF2-40B4-BE49-F238E27FC236}">
                <a16:creationId xmlns:a16="http://schemas.microsoft.com/office/drawing/2014/main" id="{A590CFE6-9CB8-00F0-137B-9D8E34B011EF}"/>
              </a:ext>
            </a:extLst>
          </p:cNvPr>
          <p:cNvPicPr>
            <a:picLocks noChangeAspect="1"/>
          </p:cNvPicPr>
          <p:nvPr/>
        </p:nvPicPr>
        <p:blipFill>
          <a:blip r:embed="rId5"/>
          <a:stretch>
            <a:fillRect/>
          </a:stretch>
        </p:blipFill>
        <p:spPr>
          <a:xfrm>
            <a:off x="6204282" y="4336304"/>
            <a:ext cx="5782337" cy="1100467"/>
          </a:xfrm>
          <a:prstGeom prst="rect">
            <a:avLst/>
          </a:prstGeom>
        </p:spPr>
      </p:pic>
      <p:pic>
        <p:nvPicPr>
          <p:cNvPr id="12" name="Picture 11">
            <a:extLst>
              <a:ext uri="{FF2B5EF4-FFF2-40B4-BE49-F238E27FC236}">
                <a16:creationId xmlns:a16="http://schemas.microsoft.com/office/drawing/2014/main" id="{BB8E6E9B-8BE2-86F4-CF51-865F3C776E7B}"/>
              </a:ext>
            </a:extLst>
          </p:cNvPr>
          <p:cNvPicPr>
            <a:picLocks noChangeAspect="1"/>
          </p:cNvPicPr>
          <p:nvPr/>
        </p:nvPicPr>
        <p:blipFill>
          <a:blip r:embed="rId6"/>
          <a:stretch>
            <a:fillRect/>
          </a:stretch>
        </p:blipFill>
        <p:spPr>
          <a:xfrm>
            <a:off x="62845" y="3891873"/>
            <a:ext cx="5967212" cy="1986982"/>
          </a:xfrm>
          <a:prstGeom prst="rect">
            <a:avLst/>
          </a:prstGeom>
        </p:spPr>
      </p:pic>
    </p:spTree>
    <p:extLst>
      <p:ext uri="{BB962C8B-B14F-4D97-AF65-F5344CB8AC3E}">
        <p14:creationId xmlns:p14="http://schemas.microsoft.com/office/powerpoint/2010/main" val="3158624382"/>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02920" y="310896"/>
            <a:ext cx="11155680" cy="310896"/>
          </a:xfrm>
          <a:prstGeom prst="rect">
            <a:avLst/>
          </a:prstGeom>
          <a:noFill/>
          <a:ln/>
        </p:spPr>
        <p:txBody>
          <a:bodyPr wrap="square" lIns="0" tIns="0" rIns="0" bIns="0" rtlCol="0" anchor="ctr"/>
          <a:lstStyle/>
          <a:p>
            <a:pPr marL="0" indent="0" algn="l">
              <a:buNone/>
            </a:pPr>
            <a:r>
              <a:rPr lang="en-US" sz="1200" b="1" kern="0" spc="200">
                <a:solidFill>
                  <a:srgbClr val="1C75BC"/>
                </a:solidFill>
                <a:latin typeface="Calibri" pitchFamily="34" charset="0"/>
                <a:ea typeface="Calibri" pitchFamily="34" charset="-122"/>
                <a:cs typeface="Calibri" pitchFamily="34" charset="-120"/>
              </a:rPr>
              <a:t>KEY BUDGETING PRINCIPLES FOR GRANT SUCCESS</a:t>
            </a:r>
            <a:endParaRPr lang="en-US" sz="1200"/>
          </a:p>
        </p:txBody>
      </p:sp>
      <p:sp>
        <p:nvSpPr>
          <p:cNvPr id="3" name="Shape 1"/>
          <p:cNvSpPr/>
          <p:nvPr/>
        </p:nvSpPr>
        <p:spPr>
          <a:xfrm>
            <a:off x="502920" y="749808"/>
            <a:ext cx="566928" cy="566928"/>
          </a:xfrm>
          <a:prstGeom prst="ellipse">
            <a:avLst/>
          </a:prstGeom>
          <a:solidFill>
            <a:srgbClr val="1B4F8A"/>
          </a:solidFill>
          <a:ln/>
          <a:effectLst>
            <a:outerShdw blurRad="50800" dist="25400" dir="5400000" algn="bl" rotWithShape="0">
              <a:srgbClr val="8FB4DA">
                <a:alpha val="45000"/>
              </a:srgbClr>
            </a:outerShdw>
          </a:effectLst>
        </p:spPr>
        <p:txBody>
          <a:bodyPr/>
          <a:lstStyle/>
          <a:p>
            <a:endParaRPr lang="en-ZA"/>
          </a:p>
        </p:txBody>
      </p:sp>
      <p:pic>
        <p:nvPicPr>
          <p:cNvPr id="4" name="Image 0" descr="preencoded.png"/>
          <p:cNvPicPr>
            <a:picLocks noChangeAspect="1"/>
          </p:cNvPicPr>
          <p:nvPr/>
        </p:nvPicPr>
        <p:blipFill>
          <a:blip r:embed="rId3"/>
          <a:stretch>
            <a:fillRect/>
          </a:stretch>
        </p:blipFill>
        <p:spPr>
          <a:xfrm>
            <a:off x="640080" y="882396"/>
            <a:ext cx="292608" cy="292608"/>
          </a:xfrm>
          <a:prstGeom prst="rect">
            <a:avLst/>
          </a:prstGeom>
        </p:spPr>
      </p:pic>
      <p:sp>
        <p:nvSpPr>
          <p:cNvPr id="5" name="Text 2"/>
          <p:cNvSpPr/>
          <p:nvPr/>
        </p:nvSpPr>
        <p:spPr>
          <a:xfrm>
            <a:off x="1225296" y="731520"/>
            <a:ext cx="10241280" cy="384048"/>
          </a:xfrm>
          <a:prstGeom prst="rect">
            <a:avLst/>
          </a:prstGeom>
          <a:noFill/>
          <a:ln/>
        </p:spPr>
        <p:txBody>
          <a:bodyPr wrap="square" lIns="0" tIns="0" rIns="0" bIns="0" rtlCol="0" anchor="ctr"/>
          <a:lstStyle/>
          <a:p>
            <a:pPr marL="0" indent="0" algn="l">
              <a:buNone/>
            </a:pPr>
            <a:r>
              <a:rPr lang="en-US" sz="2500" b="1">
                <a:solidFill>
                  <a:srgbClr val="1B4F8A"/>
                </a:solidFill>
                <a:latin typeface="Calibri" pitchFamily="34" charset="0"/>
                <a:ea typeface="Calibri" pitchFamily="34" charset="-122"/>
                <a:cs typeface="Calibri" pitchFamily="34" charset="-120"/>
              </a:rPr>
              <a:t>Compliance with Funder Requirements</a:t>
            </a:r>
            <a:endParaRPr lang="en-US" sz="2500"/>
          </a:p>
        </p:txBody>
      </p:sp>
      <p:sp>
        <p:nvSpPr>
          <p:cNvPr id="6" name="Text 3"/>
          <p:cNvSpPr/>
          <p:nvPr/>
        </p:nvSpPr>
        <p:spPr>
          <a:xfrm>
            <a:off x="1225296" y="1133856"/>
            <a:ext cx="10424160" cy="274320"/>
          </a:xfrm>
          <a:prstGeom prst="rect">
            <a:avLst/>
          </a:prstGeom>
          <a:noFill/>
          <a:ln/>
        </p:spPr>
        <p:txBody>
          <a:bodyPr wrap="square" lIns="0" tIns="0" rIns="0" bIns="0" rtlCol="0" anchor="ctr"/>
          <a:lstStyle/>
          <a:p>
            <a:pPr marL="0" indent="0" algn="l">
              <a:buNone/>
            </a:pPr>
            <a:r>
              <a:rPr lang="en-US" sz="1300" i="1">
                <a:solidFill>
                  <a:srgbClr val="5B7189"/>
                </a:solidFill>
                <a:latin typeface="Calibri" pitchFamily="34" charset="0"/>
                <a:ea typeface="Calibri" pitchFamily="34" charset="-122"/>
                <a:cs typeface="Calibri" pitchFamily="34" charset="-120"/>
              </a:rPr>
              <a:t>Review, review and review — a compliant budget is far less likely to be rejected.</a:t>
            </a:r>
            <a:endParaRPr lang="en-US" sz="1300"/>
          </a:p>
        </p:txBody>
      </p:sp>
      <p:sp>
        <p:nvSpPr>
          <p:cNvPr id="7" name="Shape 4"/>
          <p:cNvSpPr/>
          <p:nvPr/>
        </p:nvSpPr>
        <p:spPr>
          <a:xfrm>
            <a:off x="502920" y="1755648"/>
            <a:ext cx="457200" cy="457200"/>
          </a:xfrm>
          <a:prstGeom prst="ellipse">
            <a:avLst/>
          </a:prstGeom>
          <a:solidFill>
            <a:srgbClr val="EAF2FB"/>
          </a:solidFill>
          <a:ln/>
          <a:effectLst>
            <a:outerShdw blurRad="50800" dist="25400" dir="5400000" algn="bl" rotWithShape="0">
              <a:srgbClr val="8FB4DA">
                <a:alpha val="45000"/>
              </a:srgbClr>
            </a:outerShdw>
          </a:effectLst>
        </p:spPr>
        <p:txBody>
          <a:bodyPr/>
          <a:lstStyle/>
          <a:p>
            <a:endParaRPr lang="en-ZA"/>
          </a:p>
        </p:txBody>
      </p:sp>
      <p:pic>
        <p:nvPicPr>
          <p:cNvPr id="8" name="Image 1" descr="preencoded.png"/>
          <p:cNvPicPr>
            <a:picLocks noChangeAspect="1"/>
          </p:cNvPicPr>
          <p:nvPr/>
        </p:nvPicPr>
        <p:blipFill>
          <a:blip r:embed="rId4"/>
          <a:stretch>
            <a:fillRect/>
          </a:stretch>
        </p:blipFill>
        <p:spPr>
          <a:xfrm>
            <a:off x="608076" y="1860804"/>
            <a:ext cx="246888" cy="246888"/>
          </a:xfrm>
          <a:prstGeom prst="rect">
            <a:avLst/>
          </a:prstGeom>
        </p:spPr>
      </p:pic>
      <p:sp>
        <p:nvSpPr>
          <p:cNvPr id="9" name="Text 5"/>
          <p:cNvSpPr/>
          <p:nvPr/>
        </p:nvSpPr>
        <p:spPr>
          <a:xfrm>
            <a:off x="1078992" y="1700784"/>
            <a:ext cx="4892040" cy="566928"/>
          </a:xfrm>
          <a:prstGeom prst="rect">
            <a:avLst/>
          </a:prstGeom>
          <a:noFill/>
          <a:ln/>
        </p:spPr>
        <p:txBody>
          <a:bodyPr wrap="square" lIns="0" tIns="0" rIns="0" bIns="0" rtlCol="0" anchor="ctr"/>
          <a:lstStyle/>
          <a:p>
            <a:pPr marL="0" indent="0" algn="l">
              <a:lnSpc>
                <a:spcPct val="98000"/>
              </a:lnSpc>
              <a:buNone/>
            </a:pPr>
            <a:r>
              <a:rPr lang="en-US" sz="1600">
                <a:solidFill>
                  <a:srgbClr val="17324E"/>
                </a:solidFill>
                <a:latin typeface="Calibri" pitchFamily="34" charset="0"/>
                <a:ea typeface="Calibri" pitchFamily="34" charset="-122"/>
                <a:cs typeface="Calibri" pitchFamily="34" charset="-120"/>
              </a:rPr>
              <a:t>Comply with funder rules on eligible vs non-eligible costs</a:t>
            </a:r>
            <a:r>
              <a:rPr lang="en-US" sz="1450">
                <a:solidFill>
                  <a:srgbClr val="17324E"/>
                </a:solidFill>
                <a:latin typeface="Calibri" pitchFamily="34" charset="0"/>
                <a:ea typeface="Calibri" pitchFamily="34" charset="-122"/>
                <a:cs typeface="Calibri" pitchFamily="34" charset="-120"/>
              </a:rPr>
              <a:t>.</a:t>
            </a:r>
            <a:endParaRPr lang="en-US" sz="1450"/>
          </a:p>
        </p:txBody>
      </p:sp>
      <p:sp>
        <p:nvSpPr>
          <p:cNvPr id="10" name="Shape 6"/>
          <p:cNvSpPr/>
          <p:nvPr/>
        </p:nvSpPr>
        <p:spPr>
          <a:xfrm>
            <a:off x="502920" y="2596896"/>
            <a:ext cx="457200" cy="457200"/>
          </a:xfrm>
          <a:prstGeom prst="ellipse">
            <a:avLst/>
          </a:prstGeom>
          <a:solidFill>
            <a:srgbClr val="EAF2FB"/>
          </a:solidFill>
          <a:ln/>
          <a:effectLst>
            <a:outerShdw blurRad="50800" dist="25400" dir="5400000" algn="bl" rotWithShape="0">
              <a:srgbClr val="8FB4DA">
                <a:alpha val="45000"/>
              </a:srgbClr>
            </a:outerShdw>
          </a:effectLst>
        </p:spPr>
        <p:txBody>
          <a:bodyPr/>
          <a:lstStyle/>
          <a:p>
            <a:endParaRPr lang="en-ZA"/>
          </a:p>
        </p:txBody>
      </p:sp>
      <p:pic>
        <p:nvPicPr>
          <p:cNvPr id="11" name="Image 2" descr="preencoded.png"/>
          <p:cNvPicPr>
            <a:picLocks noChangeAspect="1"/>
          </p:cNvPicPr>
          <p:nvPr/>
        </p:nvPicPr>
        <p:blipFill>
          <a:blip r:embed="rId5"/>
          <a:stretch>
            <a:fillRect/>
          </a:stretch>
        </p:blipFill>
        <p:spPr>
          <a:xfrm>
            <a:off x="608076" y="2702052"/>
            <a:ext cx="246888" cy="246888"/>
          </a:xfrm>
          <a:prstGeom prst="rect">
            <a:avLst/>
          </a:prstGeom>
        </p:spPr>
      </p:pic>
      <p:sp>
        <p:nvSpPr>
          <p:cNvPr id="12" name="Text 7"/>
          <p:cNvSpPr/>
          <p:nvPr/>
        </p:nvSpPr>
        <p:spPr>
          <a:xfrm>
            <a:off x="1078992" y="2542032"/>
            <a:ext cx="4892040" cy="566928"/>
          </a:xfrm>
          <a:prstGeom prst="rect">
            <a:avLst/>
          </a:prstGeom>
          <a:noFill/>
          <a:ln/>
        </p:spPr>
        <p:txBody>
          <a:bodyPr wrap="square" lIns="0" tIns="0" rIns="0" bIns="0" rtlCol="0" anchor="ctr"/>
          <a:lstStyle/>
          <a:p>
            <a:pPr marL="0" indent="0" algn="l">
              <a:lnSpc>
                <a:spcPct val="98000"/>
              </a:lnSpc>
              <a:buNone/>
            </a:pPr>
            <a:r>
              <a:rPr lang="en-US" sz="1600">
                <a:solidFill>
                  <a:srgbClr val="17324E"/>
                </a:solidFill>
                <a:latin typeface="Calibri" pitchFamily="34" charset="0"/>
                <a:ea typeface="Calibri" pitchFamily="34" charset="-122"/>
                <a:cs typeface="Calibri" pitchFamily="34" charset="-120"/>
              </a:rPr>
              <a:t>A compliant budget reduces the potential for rejection</a:t>
            </a:r>
            <a:r>
              <a:rPr lang="en-US" sz="1450">
                <a:solidFill>
                  <a:srgbClr val="17324E"/>
                </a:solidFill>
                <a:latin typeface="Calibri" pitchFamily="34" charset="0"/>
                <a:ea typeface="Calibri" pitchFamily="34" charset="-122"/>
                <a:cs typeface="Calibri" pitchFamily="34" charset="-120"/>
              </a:rPr>
              <a:t>.</a:t>
            </a:r>
            <a:endParaRPr lang="en-US" sz="1450"/>
          </a:p>
        </p:txBody>
      </p:sp>
      <p:sp>
        <p:nvSpPr>
          <p:cNvPr id="13" name="Shape 8"/>
          <p:cNvSpPr/>
          <p:nvPr/>
        </p:nvSpPr>
        <p:spPr>
          <a:xfrm>
            <a:off x="502920" y="3438144"/>
            <a:ext cx="457200" cy="457200"/>
          </a:xfrm>
          <a:prstGeom prst="ellipse">
            <a:avLst/>
          </a:prstGeom>
          <a:solidFill>
            <a:srgbClr val="EAF2FB"/>
          </a:solidFill>
          <a:ln/>
          <a:effectLst>
            <a:outerShdw blurRad="50800" dist="25400" dir="5400000" algn="bl" rotWithShape="0">
              <a:srgbClr val="8FB4DA">
                <a:alpha val="45000"/>
              </a:srgbClr>
            </a:outerShdw>
          </a:effectLst>
        </p:spPr>
        <p:txBody>
          <a:bodyPr/>
          <a:lstStyle/>
          <a:p>
            <a:endParaRPr lang="en-ZA"/>
          </a:p>
        </p:txBody>
      </p:sp>
      <p:pic>
        <p:nvPicPr>
          <p:cNvPr id="14" name="Image 3" descr="preencoded.png"/>
          <p:cNvPicPr>
            <a:picLocks noChangeAspect="1"/>
          </p:cNvPicPr>
          <p:nvPr/>
        </p:nvPicPr>
        <p:blipFill>
          <a:blip r:embed="rId6"/>
          <a:stretch>
            <a:fillRect/>
          </a:stretch>
        </p:blipFill>
        <p:spPr>
          <a:xfrm>
            <a:off x="608076" y="3543300"/>
            <a:ext cx="246888" cy="246888"/>
          </a:xfrm>
          <a:prstGeom prst="rect">
            <a:avLst/>
          </a:prstGeom>
        </p:spPr>
      </p:pic>
      <p:sp>
        <p:nvSpPr>
          <p:cNvPr id="15" name="Text 9"/>
          <p:cNvSpPr/>
          <p:nvPr/>
        </p:nvSpPr>
        <p:spPr>
          <a:xfrm>
            <a:off x="1078992" y="3383280"/>
            <a:ext cx="4892040" cy="566928"/>
          </a:xfrm>
          <a:prstGeom prst="rect">
            <a:avLst/>
          </a:prstGeom>
          <a:noFill/>
          <a:ln/>
        </p:spPr>
        <p:txBody>
          <a:bodyPr wrap="square" lIns="0" tIns="0" rIns="0" bIns="0" rtlCol="0" anchor="ctr"/>
          <a:lstStyle/>
          <a:p>
            <a:pPr marL="0" indent="0" algn="l">
              <a:lnSpc>
                <a:spcPct val="98000"/>
              </a:lnSpc>
              <a:buNone/>
            </a:pPr>
            <a:r>
              <a:rPr lang="en-US" sz="1600">
                <a:solidFill>
                  <a:srgbClr val="17324E"/>
                </a:solidFill>
                <a:latin typeface="Calibri" pitchFamily="34" charset="0"/>
                <a:ea typeface="Calibri" pitchFamily="34" charset="-122"/>
                <a:cs typeface="Calibri" pitchFamily="34" charset="-120"/>
              </a:rPr>
              <a:t>Provide a clear rationale for every budget item included</a:t>
            </a:r>
            <a:r>
              <a:rPr lang="en-US" sz="1450">
                <a:solidFill>
                  <a:srgbClr val="17324E"/>
                </a:solidFill>
                <a:latin typeface="Calibri" pitchFamily="34" charset="0"/>
                <a:ea typeface="Calibri" pitchFamily="34" charset="-122"/>
                <a:cs typeface="Calibri" pitchFamily="34" charset="-120"/>
              </a:rPr>
              <a:t>.</a:t>
            </a:r>
            <a:endParaRPr lang="en-US" sz="1450"/>
          </a:p>
        </p:txBody>
      </p:sp>
      <p:sp>
        <p:nvSpPr>
          <p:cNvPr id="16" name="Shape 10"/>
          <p:cNvSpPr/>
          <p:nvPr/>
        </p:nvSpPr>
        <p:spPr>
          <a:xfrm>
            <a:off x="502920" y="4279392"/>
            <a:ext cx="457200" cy="457200"/>
          </a:xfrm>
          <a:prstGeom prst="ellipse">
            <a:avLst/>
          </a:prstGeom>
          <a:solidFill>
            <a:srgbClr val="EAF2FB"/>
          </a:solidFill>
          <a:ln/>
          <a:effectLst>
            <a:outerShdw blurRad="50800" dist="25400" dir="5400000" algn="bl" rotWithShape="0">
              <a:srgbClr val="8FB4DA">
                <a:alpha val="45000"/>
              </a:srgbClr>
            </a:outerShdw>
          </a:effectLst>
        </p:spPr>
        <p:txBody>
          <a:bodyPr/>
          <a:lstStyle/>
          <a:p>
            <a:endParaRPr lang="en-ZA"/>
          </a:p>
        </p:txBody>
      </p:sp>
      <p:pic>
        <p:nvPicPr>
          <p:cNvPr id="17" name="Image 4" descr="preencoded.png"/>
          <p:cNvPicPr>
            <a:picLocks noChangeAspect="1"/>
          </p:cNvPicPr>
          <p:nvPr/>
        </p:nvPicPr>
        <p:blipFill>
          <a:blip r:embed="rId7"/>
          <a:stretch>
            <a:fillRect/>
          </a:stretch>
        </p:blipFill>
        <p:spPr>
          <a:xfrm>
            <a:off x="608076" y="4384548"/>
            <a:ext cx="246888" cy="246888"/>
          </a:xfrm>
          <a:prstGeom prst="rect">
            <a:avLst/>
          </a:prstGeom>
        </p:spPr>
      </p:pic>
      <p:sp>
        <p:nvSpPr>
          <p:cNvPr id="18" name="Text 11"/>
          <p:cNvSpPr/>
          <p:nvPr/>
        </p:nvSpPr>
        <p:spPr>
          <a:xfrm>
            <a:off x="1078992" y="4224528"/>
            <a:ext cx="4892040" cy="566928"/>
          </a:xfrm>
          <a:prstGeom prst="rect">
            <a:avLst/>
          </a:prstGeom>
          <a:noFill/>
          <a:ln/>
        </p:spPr>
        <p:txBody>
          <a:bodyPr wrap="square" lIns="0" tIns="0" rIns="0" bIns="0" rtlCol="0" anchor="ctr"/>
          <a:lstStyle/>
          <a:p>
            <a:pPr marL="0" indent="0" algn="l">
              <a:lnSpc>
                <a:spcPct val="98000"/>
              </a:lnSpc>
              <a:buNone/>
            </a:pPr>
            <a:r>
              <a:rPr lang="en-US" sz="1600">
                <a:solidFill>
                  <a:srgbClr val="17324E"/>
                </a:solidFill>
                <a:latin typeface="Calibri" pitchFamily="34" charset="0"/>
                <a:ea typeface="Calibri" pitchFamily="34" charset="-122"/>
                <a:cs typeface="Calibri" pitchFamily="34" charset="-120"/>
              </a:rPr>
              <a:t>Follow donor templates &amp; guidelines — e.g. SA Government’s “pricing schedule”.</a:t>
            </a:r>
            <a:endParaRPr lang="en-US" sz="1600"/>
          </a:p>
        </p:txBody>
      </p:sp>
      <p:sp>
        <p:nvSpPr>
          <p:cNvPr id="19" name="Shape 12"/>
          <p:cNvSpPr/>
          <p:nvPr/>
        </p:nvSpPr>
        <p:spPr>
          <a:xfrm>
            <a:off x="502920" y="5120640"/>
            <a:ext cx="457200" cy="457200"/>
          </a:xfrm>
          <a:prstGeom prst="ellipse">
            <a:avLst/>
          </a:prstGeom>
          <a:solidFill>
            <a:srgbClr val="EAF2FB"/>
          </a:solidFill>
          <a:ln/>
          <a:effectLst>
            <a:outerShdw blurRad="50800" dist="25400" dir="5400000" algn="bl" rotWithShape="0">
              <a:srgbClr val="8FB4DA">
                <a:alpha val="45000"/>
              </a:srgbClr>
            </a:outerShdw>
          </a:effectLst>
        </p:spPr>
        <p:txBody>
          <a:bodyPr/>
          <a:lstStyle/>
          <a:p>
            <a:endParaRPr lang="en-ZA"/>
          </a:p>
        </p:txBody>
      </p:sp>
      <p:pic>
        <p:nvPicPr>
          <p:cNvPr id="20" name="Image 5" descr="preencoded.png"/>
          <p:cNvPicPr>
            <a:picLocks noChangeAspect="1"/>
          </p:cNvPicPr>
          <p:nvPr/>
        </p:nvPicPr>
        <p:blipFill>
          <a:blip r:embed="rId8"/>
          <a:stretch>
            <a:fillRect/>
          </a:stretch>
        </p:blipFill>
        <p:spPr>
          <a:xfrm>
            <a:off x="608076" y="5225796"/>
            <a:ext cx="246888" cy="246888"/>
          </a:xfrm>
          <a:prstGeom prst="rect">
            <a:avLst/>
          </a:prstGeom>
        </p:spPr>
      </p:pic>
      <p:sp>
        <p:nvSpPr>
          <p:cNvPr id="21" name="Text 13"/>
          <p:cNvSpPr/>
          <p:nvPr/>
        </p:nvSpPr>
        <p:spPr>
          <a:xfrm>
            <a:off x="1078992" y="5065776"/>
            <a:ext cx="4892040" cy="566928"/>
          </a:xfrm>
          <a:prstGeom prst="rect">
            <a:avLst/>
          </a:prstGeom>
          <a:noFill/>
          <a:ln/>
        </p:spPr>
        <p:txBody>
          <a:bodyPr wrap="square" lIns="0" tIns="0" rIns="0" bIns="0" rtlCol="0" anchor="ctr"/>
          <a:lstStyle/>
          <a:p>
            <a:pPr marL="0" indent="0" algn="l">
              <a:lnSpc>
                <a:spcPct val="98000"/>
              </a:lnSpc>
              <a:buNone/>
            </a:pPr>
            <a:r>
              <a:rPr lang="en-US" sz="1600">
                <a:solidFill>
                  <a:srgbClr val="17324E"/>
                </a:solidFill>
                <a:latin typeface="Calibri" pitchFamily="34" charset="0"/>
                <a:ea typeface="Calibri" pitchFamily="34" charset="-122"/>
                <a:cs typeface="Calibri" pitchFamily="34" charset="-120"/>
              </a:rPr>
              <a:t>Never include donor-stipulated ineligible cost items</a:t>
            </a:r>
            <a:r>
              <a:rPr lang="en-US" sz="1450">
                <a:solidFill>
                  <a:srgbClr val="17324E"/>
                </a:solidFill>
                <a:latin typeface="Calibri" pitchFamily="34" charset="0"/>
                <a:ea typeface="Calibri" pitchFamily="34" charset="-122"/>
                <a:cs typeface="Calibri" pitchFamily="34" charset="-120"/>
              </a:rPr>
              <a:t>.</a:t>
            </a:r>
            <a:endParaRPr lang="en-US" sz="1450"/>
          </a:p>
        </p:txBody>
      </p:sp>
      <p:sp>
        <p:nvSpPr>
          <p:cNvPr id="22" name="Shape 14"/>
          <p:cNvSpPr/>
          <p:nvPr/>
        </p:nvSpPr>
        <p:spPr>
          <a:xfrm>
            <a:off x="5779008" y="1783080"/>
            <a:ext cx="0" cy="3977640"/>
          </a:xfrm>
          <a:prstGeom prst="line">
            <a:avLst/>
          </a:prstGeom>
          <a:noFill/>
          <a:ln w="12700">
            <a:solidFill>
              <a:srgbClr val="DCE6F2"/>
            </a:solidFill>
            <a:prstDash val="solid"/>
          </a:ln>
        </p:spPr>
        <p:txBody>
          <a:bodyPr/>
          <a:lstStyle/>
          <a:p>
            <a:endParaRPr lang="en-ZA"/>
          </a:p>
        </p:txBody>
      </p:sp>
      <p:sp>
        <p:nvSpPr>
          <p:cNvPr id="23" name="Text 15"/>
          <p:cNvSpPr/>
          <p:nvPr/>
        </p:nvSpPr>
        <p:spPr>
          <a:xfrm>
            <a:off x="6053328" y="1517904"/>
            <a:ext cx="5541264" cy="384048"/>
          </a:xfrm>
          <a:prstGeom prst="rect">
            <a:avLst/>
          </a:prstGeom>
          <a:noFill/>
          <a:ln/>
        </p:spPr>
        <p:txBody>
          <a:bodyPr wrap="square" lIns="0" tIns="0" rIns="0" bIns="0" rtlCol="0" anchor="ctr"/>
          <a:lstStyle/>
          <a:p>
            <a:pPr marL="0" indent="0" algn="l">
              <a:buNone/>
            </a:pPr>
            <a:r>
              <a:rPr lang="en-US" sz="1600" b="1" kern="0" spc="100">
                <a:solidFill>
                  <a:srgbClr val="C77F0A"/>
                </a:solidFill>
                <a:latin typeface="Calibri" pitchFamily="34" charset="0"/>
                <a:ea typeface="Calibri" pitchFamily="34" charset="-122"/>
                <a:cs typeface="Calibri" pitchFamily="34" charset="-120"/>
              </a:rPr>
              <a:t>REAL EXAMPLES </a:t>
            </a:r>
            <a:r>
              <a:rPr lang="en-US" sz="1600" i="1" kern="0" spc="100">
                <a:solidFill>
                  <a:srgbClr val="5B7189"/>
                </a:solidFill>
                <a:latin typeface="Calibri" pitchFamily="34" charset="0"/>
                <a:ea typeface="Calibri" pitchFamily="34" charset="-122"/>
                <a:cs typeface="Calibri" pitchFamily="34" charset="-120"/>
              </a:rPr>
              <a:t>— rejections &amp; delays that were avoidable</a:t>
            </a:r>
            <a:endParaRPr lang="en-US" sz="1600"/>
          </a:p>
        </p:txBody>
      </p:sp>
      <p:sp>
        <p:nvSpPr>
          <p:cNvPr id="24" name="Shape 16"/>
          <p:cNvSpPr/>
          <p:nvPr/>
        </p:nvSpPr>
        <p:spPr>
          <a:xfrm>
            <a:off x="6053328" y="1993392"/>
            <a:ext cx="5541264" cy="1463040"/>
          </a:xfrm>
          <a:prstGeom prst="roundRect">
            <a:avLst>
              <a:gd name="adj" fmla="val 5000"/>
            </a:avLst>
          </a:prstGeom>
          <a:solidFill>
            <a:srgbClr val="FFC000"/>
          </a:solidFill>
          <a:ln/>
          <a:effectLst>
            <a:outerShdw blurRad="50800" dist="25400" dir="5400000" algn="bl" rotWithShape="0">
              <a:srgbClr val="E3D5B8">
                <a:alpha val="50000"/>
              </a:srgbClr>
            </a:outerShdw>
          </a:effectLst>
        </p:spPr>
        <p:txBody>
          <a:bodyPr/>
          <a:lstStyle/>
          <a:p>
            <a:endParaRPr lang="en-ZA"/>
          </a:p>
        </p:txBody>
      </p:sp>
      <p:pic>
        <p:nvPicPr>
          <p:cNvPr id="25" name="Image 6" descr="preencoded.png"/>
          <p:cNvPicPr>
            <a:picLocks noChangeAspect="1"/>
          </p:cNvPicPr>
          <p:nvPr/>
        </p:nvPicPr>
        <p:blipFill>
          <a:blip r:embed="rId9"/>
          <a:stretch>
            <a:fillRect/>
          </a:stretch>
        </p:blipFill>
        <p:spPr>
          <a:xfrm>
            <a:off x="6254496" y="2212848"/>
            <a:ext cx="310896" cy="310896"/>
          </a:xfrm>
          <a:prstGeom prst="rect">
            <a:avLst/>
          </a:prstGeom>
        </p:spPr>
      </p:pic>
      <p:sp>
        <p:nvSpPr>
          <p:cNvPr id="26" name="Text 17"/>
          <p:cNvSpPr/>
          <p:nvPr/>
        </p:nvSpPr>
        <p:spPr>
          <a:xfrm>
            <a:off x="6729984" y="2103120"/>
            <a:ext cx="4645152" cy="1243584"/>
          </a:xfrm>
          <a:prstGeom prst="rect">
            <a:avLst/>
          </a:prstGeom>
          <a:noFill/>
          <a:ln/>
        </p:spPr>
        <p:txBody>
          <a:bodyPr wrap="square" lIns="0" tIns="0" rIns="0" bIns="0" rtlCol="0" anchor="ctr"/>
          <a:lstStyle/>
          <a:p>
            <a:pPr marL="0" indent="0" algn="l">
              <a:lnSpc>
                <a:spcPct val="98000"/>
              </a:lnSpc>
              <a:buNone/>
            </a:pPr>
            <a:r>
              <a:rPr lang="en-US" sz="1600">
                <a:solidFill>
                  <a:srgbClr val="17324E"/>
                </a:solidFill>
                <a:latin typeface="Calibri" pitchFamily="34" charset="0"/>
                <a:ea typeface="Calibri" pitchFamily="34" charset="-122"/>
                <a:cs typeface="Calibri" pitchFamily="34" charset="-120"/>
              </a:rPr>
              <a:t>UKRI (UK) required budgets priced in Euros at current rates and capped per category. A carefully crafted proposal valued at GBP 190 was rejected for exceeding the UK limit by a mere GBP 34.</a:t>
            </a:r>
            <a:endParaRPr lang="en-US" sz="1600"/>
          </a:p>
        </p:txBody>
      </p:sp>
      <p:sp>
        <p:nvSpPr>
          <p:cNvPr id="27" name="Shape 18"/>
          <p:cNvSpPr/>
          <p:nvPr/>
        </p:nvSpPr>
        <p:spPr>
          <a:xfrm>
            <a:off x="6053328" y="3621024"/>
            <a:ext cx="5541264" cy="1298448"/>
          </a:xfrm>
          <a:prstGeom prst="roundRect">
            <a:avLst>
              <a:gd name="adj" fmla="val 5634"/>
            </a:avLst>
          </a:prstGeom>
          <a:solidFill>
            <a:srgbClr val="FFC000"/>
          </a:solidFill>
          <a:ln/>
          <a:effectLst>
            <a:outerShdw blurRad="50800" dist="25400" dir="5400000" algn="bl" rotWithShape="0">
              <a:srgbClr val="E3D5B8">
                <a:alpha val="50000"/>
              </a:srgbClr>
            </a:outerShdw>
          </a:effectLst>
        </p:spPr>
        <p:txBody>
          <a:bodyPr/>
          <a:lstStyle/>
          <a:p>
            <a:endParaRPr lang="en-ZA">
              <a:solidFill>
                <a:srgbClr val="FFFF00"/>
              </a:solidFill>
            </a:endParaRPr>
          </a:p>
        </p:txBody>
      </p:sp>
      <p:pic>
        <p:nvPicPr>
          <p:cNvPr id="28" name="Image 7" descr="preencoded.png"/>
          <p:cNvPicPr>
            <a:picLocks noChangeAspect="1"/>
          </p:cNvPicPr>
          <p:nvPr/>
        </p:nvPicPr>
        <p:blipFill>
          <a:blip r:embed="rId9"/>
          <a:stretch>
            <a:fillRect/>
          </a:stretch>
        </p:blipFill>
        <p:spPr>
          <a:xfrm>
            <a:off x="6254496" y="3840480"/>
            <a:ext cx="310896" cy="310896"/>
          </a:xfrm>
          <a:prstGeom prst="rect">
            <a:avLst/>
          </a:prstGeom>
        </p:spPr>
      </p:pic>
      <p:sp>
        <p:nvSpPr>
          <p:cNvPr id="29" name="Text 19"/>
          <p:cNvSpPr/>
          <p:nvPr/>
        </p:nvSpPr>
        <p:spPr>
          <a:xfrm>
            <a:off x="6729984" y="3730752"/>
            <a:ext cx="4645152" cy="1078992"/>
          </a:xfrm>
          <a:prstGeom prst="rect">
            <a:avLst/>
          </a:prstGeom>
          <a:noFill/>
          <a:ln/>
        </p:spPr>
        <p:txBody>
          <a:bodyPr wrap="square" lIns="0" tIns="0" rIns="0" bIns="0" rtlCol="0" anchor="ctr"/>
          <a:lstStyle/>
          <a:p>
            <a:pPr marL="0" indent="0" algn="l">
              <a:lnSpc>
                <a:spcPct val="98000"/>
              </a:lnSpc>
              <a:buNone/>
            </a:pPr>
            <a:r>
              <a:rPr lang="en-US" sz="1600">
                <a:solidFill>
                  <a:srgbClr val="17324E"/>
                </a:solidFill>
                <a:latin typeface="Calibri" pitchFamily="34" charset="0"/>
                <a:ea typeface="Calibri" pitchFamily="34" charset="-122"/>
                <a:cs typeface="Calibri" pitchFamily="34" charset="-120"/>
              </a:rPr>
              <a:t>A budget excluded toll fees and fuel for national fieldwork yet included vehicle hire. The client had to renegotiate with the donor — delaying the process by 3 months.</a:t>
            </a:r>
            <a:endParaRPr lang="en-US" sz="1600"/>
          </a:p>
        </p:txBody>
      </p:sp>
      <p:sp>
        <p:nvSpPr>
          <p:cNvPr id="30" name="Shape 20"/>
          <p:cNvSpPr/>
          <p:nvPr/>
        </p:nvSpPr>
        <p:spPr>
          <a:xfrm>
            <a:off x="6053328" y="5084064"/>
            <a:ext cx="5541264" cy="932688"/>
          </a:xfrm>
          <a:prstGeom prst="roundRect">
            <a:avLst>
              <a:gd name="adj" fmla="val 7843"/>
            </a:avLst>
          </a:prstGeom>
          <a:solidFill>
            <a:srgbClr val="FFC000"/>
          </a:solidFill>
          <a:ln/>
          <a:effectLst>
            <a:outerShdw blurRad="50800" dist="25400" dir="5400000" algn="bl" rotWithShape="0">
              <a:srgbClr val="E3D5B8">
                <a:alpha val="50000"/>
              </a:srgbClr>
            </a:outerShdw>
          </a:effectLst>
        </p:spPr>
        <p:txBody>
          <a:bodyPr/>
          <a:lstStyle/>
          <a:p>
            <a:endParaRPr lang="en-ZA"/>
          </a:p>
        </p:txBody>
      </p:sp>
      <p:pic>
        <p:nvPicPr>
          <p:cNvPr id="31" name="Image 8" descr="preencoded.png"/>
          <p:cNvPicPr>
            <a:picLocks noChangeAspect="1"/>
          </p:cNvPicPr>
          <p:nvPr/>
        </p:nvPicPr>
        <p:blipFill>
          <a:blip r:embed="rId9"/>
          <a:stretch>
            <a:fillRect/>
          </a:stretch>
        </p:blipFill>
        <p:spPr>
          <a:xfrm>
            <a:off x="6254496" y="5303520"/>
            <a:ext cx="310896" cy="310896"/>
          </a:xfrm>
          <a:prstGeom prst="rect">
            <a:avLst/>
          </a:prstGeom>
        </p:spPr>
      </p:pic>
      <p:sp>
        <p:nvSpPr>
          <p:cNvPr id="32" name="Text 21"/>
          <p:cNvSpPr/>
          <p:nvPr/>
        </p:nvSpPr>
        <p:spPr>
          <a:xfrm>
            <a:off x="6729984" y="5193792"/>
            <a:ext cx="4645152" cy="713232"/>
          </a:xfrm>
          <a:prstGeom prst="rect">
            <a:avLst/>
          </a:prstGeom>
          <a:noFill/>
          <a:ln/>
        </p:spPr>
        <p:txBody>
          <a:bodyPr wrap="square" lIns="0" tIns="0" rIns="0" bIns="0" rtlCol="0" anchor="ctr"/>
          <a:lstStyle/>
          <a:p>
            <a:pPr marL="0" indent="0" algn="l">
              <a:lnSpc>
                <a:spcPct val="98000"/>
              </a:lnSpc>
              <a:buNone/>
            </a:pPr>
            <a:endParaRPr lang="en-US" sz="1600"/>
          </a:p>
        </p:txBody>
      </p:sp>
      <p:pic>
        <p:nvPicPr>
          <p:cNvPr id="33" name="Image 9" descr="logostrip.png"/>
          <p:cNvPicPr>
            <a:picLocks noChangeAspect="1"/>
          </p:cNvPicPr>
          <p:nvPr/>
        </p:nvPicPr>
        <p:blipFill>
          <a:blip r:embed="rId10"/>
          <a:stretch>
            <a:fillRect/>
          </a:stretch>
        </p:blipFill>
        <p:spPr>
          <a:xfrm>
            <a:off x="1060704" y="6272784"/>
            <a:ext cx="10058400" cy="471830"/>
          </a:xfrm>
          <a:prstGeom prst="rect">
            <a:avLst/>
          </a:prstGeom>
        </p:spPr>
      </p:pic>
      <p:sp>
        <p:nvSpPr>
          <p:cNvPr id="34" name="TextBox 33">
            <a:extLst>
              <a:ext uri="{FF2B5EF4-FFF2-40B4-BE49-F238E27FC236}">
                <a16:creationId xmlns:a16="http://schemas.microsoft.com/office/drawing/2014/main" id="{F390083D-49A6-FBFE-AF01-6B9BF6FE9C73}"/>
              </a:ext>
            </a:extLst>
          </p:cNvPr>
          <p:cNvSpPr txBox="1"/>
          <p:nvPr/>
        </p:nvSpPr>
        <p:spPr>
          <a:xfrm>
            <a:off x="6729984" y="5176926"/>
            <a:ext cx="4645152" cy="830997"/>
          </a:xfrm>
          <a:prstGeom prst="rect">
            <a:avLst/>
          </a:prstGeom>
          <a:noFill/>
        </p:spPr>
        <p:txBody>
          <a:bodyPr wrap="square" rtlCol="0">
            <a:spAutoFit/>
          </a:bodyPr>
          <a:lstStyle/>
          <a:p>
            <a:r>
              <a:rPr lang="en-US" sz="1600"/>
              <a:t>Ineligible Costs - Inclusion of post workshop, entertainment (alcohol costs, sightseeing etc.); claiming VAT which is recoverable. </a:t>
            </a:r>
            <a:endParaRPr lang="en-ZA" sz="160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02920" y="310896"/>
            <a:ext cx="11155680" cy="310896"/>
          </a:xfrm>
          <a:prstGeom prst="rect">
            <a:avLst/>
          </a:prstGeom>
          <a:noFill/>
          <a:ln/>
        </p:spPr>
        <p:txBody>
          <a:bodyPr wrap="square" lIns="0" tIns="0" rIns="0" bIns="0" rtlCol="0" anchor="ctr"/>
          <a:lstStyle/>
          <a:p>
            <a:pPr marL="0" indent="0" algn="l">
              <a:buNone/>
            </a:pPr>
            <a:r>
              <a:rPr lang="en-US" sz="1200" b="1" kern="0" spc="200">
                <a:solidFill>
                  <a:srgbClr val="1C75BC"/>
                </a:solidFill>
                <a:latin typeface="Calibri" pitchFamily="34" charset="0"/>
                <a:ea typeface="Calibri" pitchFamily="34" charset="-122"/>
                <a:cs typeface="Calibri" pitchFamily="34" charset="-120"/>
              </a:rPr>
              <a:t>KEY BUDGETING PRINCIPLES FOR GRANT SUCCESS</a:t>
            </a:r>
            <a:endParaRPr lang="en-US" sz="1200"/>
          </a:p>
        </p:txBody>
      </p:sp>
      <p:sp>
        <p:nvSpPr>
          <p:cNvPr id="3" name="Text 1"/>
          <p:cNvSpPr/>
          <p:nvPr/>
        </p:nvSpPr>
        <p:spPr>
          <a:xfrm>
            <a:off x="502920" y="676656"/>
            <a:ext cx="11155680" cy="457200"/>
          </a:xfrm>
          <a:prstGeom prst="rect">
            <a:avLst/>
          </a:prstGeom>
          <a:noFill/>
          <a:ln/>
        </p:spPr>
        <p:txBody>
          <a:bodyPr wrap="square" lIns="0" tIns="0" rIns="0" bIns="0" rtlCol="0" anchor="ctr"/>
          <a:lstStyle/>
          <a:p>
            <a:pPr marL="0" indent="0" algn="l">
              <a:buNone/>
            </a:pPr>
            <a:r>
              <a:rPr lang="en-US" sz="2900" b="1">
                <a:solidFill>
                  <a:srgbClr val="1B4F8A"/>
                </a:solidFill>
                <a:latin typeface="Calibri" pitchFamily="34" charset="0"/>
                <a:ea typeface="Calibri" pitchFamily="34" charset="-122"/>
                <a:cs typeface="Calibri" pitchFamily="34" charset="-120"/>
              </a:rPr>
              <a:t>Feasibility, Alignment &amp; Accuracy</a:t>
            </a:r>
            <a:endParaRPr lang="en-US" sz="2900"/>
          </a:p>
        </p:txBody>
      </p:sp>
      <p:sp>
        <p:nvSpPr>
          <p:cNvPr id="4" name="Text 2"/>
          <p:cNvSpPr/>
          <p:nvPr/>
        </p:nvSpPr>
        <p:spPr>
          <a:xfrm>
            <a:off x="502920" y="1133856"/>
            <a:ext cx="11155680" cy="292608"/>
          </a:xfrm>
          <a:prstGeom prst="rect">
            <a:avLst/>
          </a:prstGeom>
          <a:noFill/>
          <a:ln/>
        </p:spPr>
        <p:txBody>
          <a:bodyPr wrap="square" lIns="0" tIns="0" rIns="0" bIns="0" rtlCol="0" anchor="ctr"/>
          <a:lstStyle/>
          <a:p>
            <a:pPr marL="0" indent="0" algn="l">
              <a:buNone/>
            </a:pPr>
            <a:r>
              <a:rPr lang="en-US" sz="1400" i="1">
                <a:solidFill>
                  <a:srgbClr val="5B7189"/>
                </a:solidFill>
                <a:latin typeface="Calibri" pitchFamily="34" charset="0"/>
                <a:ea typeface="Calibri" pitchFamily="34" charset="-122"/>
                <a:cs typeface="Calibri" pitchFamily="34" charset="-120"/>
              </a:rPr>
              <a:t>Beyond compliance, a strong budget proves the project is realistic — and is checked line by line.</a:t>
            </a:r>
            <a:endParaRPr lang="en-US" sz="1400"/>
          </a:p>
        </p:txBody>
      </p:sp>
      <p:sp>
        <p:nvSpPr>
          <p:cNvPr id="5" name="Shape 3"/>
          <p:cNvSpPr/>
          <p:nvPr/>
        </p:nvSpPr>
        <p:spPr>
          <a:xfrm>
            <a:off x="502920" y="1700784"/>
            <a:ext cx="11183112" cy="1783080"/>
          </a:xfrm>
          <a:prstGeom prst="roundRect">
            <a:avLst>
              <a:gd name="adj" fmla="val 4615"/>
            </a:avLst>
          </a:prstGeom>
          <a:solidFill>
            <a:srgbClr val="F4F8FD"/>
          </a:solidFill>
          <a:ln/>
          <a:effectLst>
            <a:outerShdw blurRad="63500" dist="25400" dir="5400000" algn="bl" rotWithShape="0">
              <a:srgbClr val="C9DBEF">
                <a:alpha val="55000"/>
              </a:srgbClr>
            </a:outerShdw>
          </a:effectLst>
        </p:spPr>
        <p:txBody>
          <a:bodyPr/>
          <a:lstStyle/>
          <a:p>
            <a:endParaRPr lang="en-ZA"/>
          </a:p>
        </p:txBody>
      </p:sp>
      <p:sp>
        <p:nvSpPr>
          <p:cNvPr id="6" name="Shape 4"/>
          <p:cNvSpPr/>
          <p:nvPr/>
        </p:nvSpPr>
        <p:spPr>
          <a:xfrm>
            <a:off x="868680" y="2084832"/>
            <a:ext cx="658368" cy="658368"/>
          </a:xfrm>
          <a:prstGeom prst="ellipse">
            <a:avLst/>
          </a:prstGeom>
          <a:solidFill>
            <a:srgbClr val="1C75BC"/>
          </a:solidFill>
          <a:ln/>
          <a:effectLst>
            <a:outerShdw blurRad="50800" dist="25400" dir="5400000" algn="bl" rotWithShape="0">
              <a:srgbClr val="8FB4DA">
                <a:alpha val="45000"/>
              </a:srgbClr>
            </a:outerShdw>
          </a:effectLst>
        </p:spPr>
        <p:txBody>
          <a:bodyPr/>
          <a:lstStyle/>
          <a:p>
            <a:endParaRPr lang="en-ZA"/>
          </a:p>
        </p:txBody>
      </p:sp>
      <p:pic>
        <p:nvPicPr>
          <p:cNvPr id="7" name="Image 0" descr="preencoded.png"/>
          <p:cNvPicPr>
            <a:picLocks noChangeAspect="1"/>
          </p:cNvPicPr>
          <p:nvPr/>
        </p:nvPicPr>
        <p:blipFill>
          <a:blip r:embed="rId3"/>
          <a:stretch>
            <a:fillRect/>
          </a:stretch>
        </p:blipFill>
        <p:spPr>
          <a:xfrm>
            <a:off x="1033272" y="2249424"/>
            <a:ext cx="329184" cy="329184"/>
          </a:xfrm>
          <a:prstGeom prst="rect">
            <a:avLst/>
          </a:prstGeom>
        </p:spPr>
      </p:pic>
      <p:sp>
        <p:nvSpPr>
          <p:cNvPr id="8" name="Text 5"/>
          <p:cNvSpPr/>
          <p:nvPr/>
        </p:nvSpPr>
        <p:spPr>
          <a:xfrm>
            <a:off x="1828800" y="1956816"/>
            <a:ext cx="9537192" cy="365760"/>
          </a:xfrm>
          <a:prstGeom prst="rect">
            <a:avLst/>
          </a:prstGeom>
          <a:noFill/>
          <a:ln/>
        </p:spPr>
        <p:txBody>
          <a:bodyPr wrap="square" lIns="0" tIns="0" rIns="0" bIns="0" rtlCol="0" anchor="ctr"/>
          <a:lstStyle/>
          <a:p>
            <a:pPr marL="0" indent="0" algn="l">
              <a:buNone/>
            </a:pPr>
            <a:r>
              <a:rPr lang="en-US" sz="2000" b="1">
                <a:solidFill>
                  <a:srgbClr val="1B4F8A"/>
                </a:solidFill>
                <a:latin typeface="Calibri" pitchFamily="34" charset="0"/>
                <a:ea typeface="Calibri" pitchFamily="34" charset="-122"/>
                <a:cs typeface="Calibri" pitchFamily="34" charset="-120"/>
              </a:rPr>
              <a:t>Demonstrates Project Feasibility, Realism &amp; Justification</a:t>
            </a:r>
            <a:endParaRPr lang="en-US" sz="2000"/>
          </a:p>
        </p:txBody>
      </p:sp>
      <p:sp>
        <p:nvSpPr>
          <p:cNvPr id="9" name="Text 6"/>
          <p:cNvSpPr/>
          <p:nvPr/>
        </p:nvSpPr>
        <p:spPr>
          <a:xfrm>
            <a:off x="1828800" y="2414016"/>
            <a:ext cx="9445752" cy="914400"/>
          </a:xfrm>
          <a:prstGeom prst="rect">
            <a:avLst/>
          </a:prstGeom>
          <a:noFill/>
          <a:ln/>
        </p:spPr>
        <p:txBody>
          <a:bodyPr wrap="square" lIns="0" tIns="0" rIns="0" bIns="0" rtlCol="0" anchor="t"/>
          <a:lstStyle/>
          <a:p>
            <a:pPr marL="0" indent="0" algn="l">
              <a:lnSpc>
                <a:spcPct val="102000"/>
              </a:lnSpc>
              <a:buNone/>
            </a:pPr>
            <a:r>
              <a:rPr lang="en-US" sz="1450">
                <a:solidFill>
                  <a:srgbClr val="17324E"/>
                </a:solidFill>
                <a:latin typeface="Calibri" pitchFamily="34" charset="0"/>
                <a:ea typeface="Calibri" pitchFamily="34" charset="-122"/>
                <a:cs typeface="Calibri" pitchFamily="34" charset="-120"/>
              </a:rPr>
              <a:t>A university research proposal integrated its budget with project activities, clearly showing how resources would support expected outcomes — e.g. a line item for staff training highlighted its direct link to enhanced study implementation.</a:t>
            </a:r>
            <a:endParaRPr lang="en-US" sz="1450"/>
          </a:p>
        </p:txBody>
      </p:sp>
      <p:sp>
        <p:nvSpPr>
          <p:cNvPr id="10" name="Shape 7"/>
          <p:cNvSpPr/>
          <p:nvPr/>
        </p:nvSpPr>
        <p:spPr>
          <a:xfrm>
            <a:off x="502920" y="3703320"/>
            <a:ext cx="5417820" cy="1901952"/>
          </a:xfrm>
          <a:prstGeom prst="roundRect">
            <a:avLst>
              <a:gd name="adj" fmla="val 4327"/>
            </a:avLst>
          </a:prstGeom>
          <a:solidFill>
            <a:srgbClr val="F4F8FD"/>
          </a:solidFill>
          <a:ln/>
          <a:effectLst>
            <a:outerShdw blurRad="63500" dist="25400" dir="5400000" algn="bl" rotWithShape="0">
              <a:srgbClr val="C9DBEF">
                <a:alpha val="55000"/>
              </a:srgbClr>
            </a:outerShdw>
          </a:effectLst>
        </p:spPr>
        <p:txBody>
          <a:bodyPr/>
          <a:lstStyle/>
          <a:p>
            <a:endParaRPr lang="en-ZA"/>
          </a:p>
        </p:txBody>
      </p:sp>
      <p:sp>
        <p:nvSpPr>
          <p:cNvPr id="11" name="Shape 8"/>
          <p:cNvSpPr/>
          <p:nvPr/>
        </p:nvSpPr>
        <p:spPr>
          <a:xfrm>
            <a:off x="868680" y="4069080"/>
            <a:ext cx="658368" cy="658368"/>
          </a:xfrm>
          <a:prstGeom prst="ellipse">
            <a:avLst/>
          </a:prstGeom>
          <a:solidFill>
            <a:srgbClr val="1B4F8A"/>
          </a:solidFill>
          <a:ln/>
          <a:effectLst>
            <a:outerShdw blurRad="50800" dist="25400" dir="5400000" algn="bl" rotWithShape="0">
              <a:srgbClr val="8FB4DA">
                <a:alpha val="45000"/>
              </a:srgbClr>
            </a:outerShdw>
          </a:effectLst>
        </p:spPr>
        <p:txBody>
          <a:bodyPr/>
          <a:lstStyle/>
          <a:p>
            <a:endParaRPr lang="en-ZA"/>
          </a:p>
        </p:txBody>
      </p:sp>
      <p:pic>
        <p:nvPicPr>
          <p:cNvPr id="12" name="Image 1" descr="preencoded.png"/>
          <p:cNvPicPr>
            <a:picLocks noChangeAspect="1"/>
          </p:cNvPicPr>
          <p:nvPr/>
        </p:nvPicPr>
        <p:blipFill>
          <a:blip r:embed="rId4"/>
          <a:stretch>
            <a:fillRect/>
          </a:stretch>
        </p:blipFill>
        <p:spPr>
          <a:xfrm>
            <a:off x="1028700" y="4229100"/>
            <a:ext cx="338328" cy="338328"/>
          </a:xfrm>
          <a:prstGeom prst="rect">
            <a:avLst/>
          </a:prstGeom>
        </p:spPr>
      </p:pic>
      <p:sp>
        <p:nvSpPr>
          <p:cNvPr id="13" name="Text 9"/>
          <p:cNvSpPr/>
          <p:nvPr/>
        </p:nvSpPr>
        <p:spPr>
          <a:xfrm>
            <a:off x="1792224" y="3995928"/>
            <a:ext cx="3863340" cy="640080"/>
          </a:xfrm>
          <a:prstGeom prst="rect">
            <a:avLst/>
          </a:prstGeom>
          <a:noFill/>
          <a:ln/>
        </p:spPr>
        <p:txBody>
          <a:bodyPr wrap="square" lIns="0" tIns="0" rIns="0" bIns="0" rtlCol="0" anchor="ctr"/>
          <a:lstStyle/>
          <a:p>
            <a:pPr marL="0" indent="0" algn="l">
              <a:lnSpc>
                <a:spcPct val="95000"/>
              </a:lnSpc>
              <a:buNone/>
            </a:pPr>
            <a:r>
              <a:rPr lang="en-US" sz="1900" b="1">
                <a:solidFill>
                  <a:srgbClr val="1B4F8A"/>
                </a:solidFill>
                <a:latin typeface="Calibri" pitchFamily="34" charset="0"/>
                <a:ea typeface="Calibri" pitchFamily="34" charset="-122"/>
                <a:cs typeface="Calibri" pitchFamily="34" charset="-120"/>
              </a:rPr>
              <a:t>Align line items with activities</a:t>
            </a:r>
            <a:endParaRPr lang="en-US" sz="1900"/>
          </a:p>
        </p:txBody>
      </p:sp>
      <p:sp>
        <p:nvSpPr>
          <p:cNvPr id="14" name="Text 10"/>
          <p:cNvSpPr/>
          <p:nvPr/>
        </p:nvSpPr>
        <p:spPr>
          <a:xfrm>
            <a:off x="717331" y="4786884"/>
            <a:ext cx="5021317" cy="745236"/>
          </a:xfrm>
          <a:prstGeom prst="rect">
            <a:avLst/>
          </a:prstGeom>
          <a:noFill/>
          <a:ln/>
        </p:spPr>
        <p:txBody>
          <a:bodyPr wrap="square" lIns="0" tIns="0" rIns="0" bIns="0" rtlCol="0" anchor="t"/>
          <a:lstStyle/>
          <a:p>
            <a:pPr marL="0" indent="0" algn="l">
              <a:lnSpc>
                <a:spcPct val="102000"/>
              </a:lnSpc>
              <a:buNone/>
            </a:pPr>
            <a:r>
              <a:rPr lang="en-US" sz="1450">
                <a:solidFill>
                  <a:srgbClr val="17324E"/>
                </a:solidFill>
                <a:latin typeface="Calibri" pitchFamily="34" charset="0"/>
                <a:ea typeface="Calibri" pitchFamily="34" charset="-122"/>
                <a:cs typeface="Calibri" pitchFamily="34" charset="-120"/>
              </a:rPr>
              <a:t>Every activity in the proposal must be reflected in the budget line items — no activity without a cost, no cost without an activity. The Spencer Foundation rejected a proposal as no costs for mileage.</a:t>
            </a:r>
            <a:endParaRPr lang="en-US" sz="1450"/>
          </a:p>
        </p:txBody>
      </p:sp>
      <p:sp>
        <p:nvSpPr>
          <p:cNvPr id="15" name="Shape 11"/>
          <p:cNvSpPr/>
          <p:nvPr/>
        </p:nvSpPr>
        <p:spPr>
          <a:xfrm>
            <a:off x="6268212" y="3668005"/>
            <a:ext cx="5417820" cy="1901952"/>
          </a:xfrm>
          <a:prstGeom prst="roundRect">
            <a:avLst>
              <a:gd name="adj" fmla="val 4327"/>
            </a:avLst>
          </a:prstGeom>
          <a:solidFill>
            <a:srgbClr val="F4F8FD"/>
          </a:solidFill>
          <a:ln/>
          <a:effectLst>
            <a:outerShdw blurRad="63500" dist="25400" dir="5400000" algn="bl" rotWithShape="0">
              <a:srgbClr val="C9DBEF">
                <a:alpha val="55000"/>
              </a:srgbClr>
            </a:outerShdw>
          </a:effectLst>
        </p:spPr>
        <p:txBody>
          <a:bodyPr/>
          <a:lstStyle/>
          <a:p>
            <a:endParaRPr lang="en-ZA"/>
          </a:p>
        </p:txBody>
      </p:sp>
      <p:sp>
        <p:nvSpPr>
          <p:cNvPr id="16" name="Shape 12"/>
          <p:cNvSpPr/>
          <p:nvPr/>
        </p:nvSpPr>
        <p:spPr>
          <a:xfrm>
            <a:off x="6633972" y="3975118"/>
            <a:ext cx="658368" cy="658368"/>
          </a:xfrm>
          <a:prstGeom prst="ellipse">
            <a:avLst/>
          </a:prstGeom>
          <a:solidFill>
            <a:srgbClr val="1B4F8A"/>
          </a:solidFill>
          <a:ln/>
          <a:effectLst>
            <a:outerShdw blurRad="50800" dist="25400" dir="5400000" algn="bl" rotWithShape="0">
              <a:srgbClr val="8FB4DA">
                <a:alpha val="45000"/>
              </a:srgbClr>
            </a:outerShdw>
          </a:effectLst>
        </p:spPr>
        <p:txBody>
          <a:bodyPr/>
          <a:lstStyle/>
          <a:p>
            <a:endParaRPr lang="en-ZA"/>
          </a:p>
        </p:txBody>
      </p:sp>
      <p:pic>
        <p:nvPicPr>
          <p:cNvPr id="17" name="Image 2" descr="preencoded.png"/>
          <p:cNvPicPr>
            <a:picLocks noChangeAspect="1"/>
          </p:cNvPicPr>
          <p:nvPr/>
        </p:nvPicPr>
        <p:blipFill>
          <a:blip r:embed="rId5"/>
          <a:stretch>
            <a:fillRect/>
          </a:stretch>
        </p:blipFill>
        <p:spPr>
          <a:xfrm>
            <a:off x="6775704" y="4146804"/>
            <a:ext cx="338328" cy="338328"/>
          </a:xfrm>
          <a:prstGeom prst="rect">
            <a:avLst/>
          </a:prstGeom>
        </p:spPr>
      </p:pic>
      <p:sp>
        <p:nvSpPr>
          <p:cNvPr id="18" name="Text 13"/>
          <p:cNvSpPr/>
          <p:nvPr/>
        </p:nvSpPr>
        <p:spPr>
          <a:xfrm>
            <a:off x="7502652" y="3984262"/>
            <a:ext cx="3863340" cy="640080"/>
          </a:xfrm>
          <a:prstGeom prst="rect">
            <a:avLst/>
          </a:prstGeom>
          <a:noFill/>
          <a:ln/>
        </p:spPr>
        <p:txBody>
          <a:bodyPr wrap="square" lIns="0" tIns="0" rIns="0" bIns="0" rtlCol="0" anchor="ctr"/>
          <a:lstStyle/>
          <a:p>
            <a:pPr marL="0" indent="0" algn="l">
              <a:lnSpc>
                <a:spcPct val="95000"/>
              </a:lnSpc>
              <a:buNone/>
            </a:pPr>
            <a:r>
              <a:rPr lang="en-US" sz="1900" b="1">
                <a:solidFill>
                  <a:srgbClr val="1B4F8A"/>
                </a:solidFill>
                <a:latin typeface="Calibri" pitchFamily="34" charset="0"/>
                <a:ea typeface="Calibri" pitchFamily="34" charset="-122"/>
                <a:cs typeface="Calibri" pitchFamily="34" charset="-120"/>
              </a:rPr>
              <a:t>Accuracy</a:t>
            </a:r>
            <a:endParaRPr lang="en-US" sz="1900"/>
          </a:p>
        </p:txBody>
      </p:sp>
      <p:sp>
        <p:nvSpPr>
          <p:cNvPr id="19" name="Text 14"/>
          <p:cNvSpPr/>
          <p:nvPr/>
        </p:nvSpPr>
        <p:spPr>
          <a:xfrm>
            <a:off x="6652260" y="4669273"/>
            <a:ext cx="4649724" cy="670823"/>
          </a:xfrm>
          <a:prstGeom prst="rect">
            <a:avLst/>
          </a:prstGeom>
          <a:noFill/>
          <a:ln/>
        </p:spPr>
        <p:txBody>
          <a:bodyPr wrap="square" lIns="0" tIns="0" rIns="0" bIns="0" rtlCol="0" anchor="t"/>
          <a:lstStyle/>
          <a:p>
            <a:pPr marL="0" indent="0" algn="l">
              <a:lnSpc>
                <a:spcPct val="102000"/>
              </a:lnSpc>
              <a:buNone/>
            </a:pPr>
            <a:r>
              <a:rPr lang="en-US" sz="1450">
                <a:solidFill>
                  <a:srgbClr val="17324E"/>
                </a:solidFill>
                <a:latin typeface="Calibri" pitchFamily="34" charset="0"/>
                <a:ea typeface="Calibri" pitchFamily="34" charset="-122"/>
                <a:cs typeface="Calibri" pitchFamily="34" charset="-120"/>
              </a:rPr>
              <a:t>Check and double-check your budget calculations and line items against the proposal. Small arithmetic slips undermine an otherwise strong bid. UKRI Budget calculations for the UK researcher exceeded the total allowed by a few extra GBP.</a:t>
            </a:r>
            <a:endParaRPr lang="en-US" sz="1450"/>
          </a:p>
        </p:txBody>
      </p:sp>
      <p:pic>
        <p:nvPicPr>
          <p:cNvPr id="20" name="Image 3" descr="logostrip.png"/>
          <p:cNvPicPr>
            <a:picLocks noChangeAspect="1"/>
          </p:cNvPicPr>
          <p:nvPr/>
        </p:nvPicPr>
        <p:blipFill>
          <a:blip r:embed="rId6"/>
          <a:stretch>
            <a:fillRect/>
          </a:stretch>
        </p:blipFill>
        <p:spPr>
          <a:xfrm>
            <a:off x="1060704" y="6272784"/>
            <a:ext cx="10058400" cy="471830"/>
          </a:xfrm>
          <a:prstGeom prst="rect">
            <a:avLst/>
          </a:prstGeo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002AB-C010-52E3-69DE-87FCEB3EC688}"/>
              </a:ext>
            </a:extLst>
          </p:cNvPr>
          <p:cNvSpPr>
            <a:spLocks noGrp="1"/>
          </p:cNvSpPr>
          <p:nvPr>
            <p:ph type="title"/>
          </p:nvPr>
        </p:nvSpPr>
        <p:spPr>
          <a:xfrm>
            <a:off x="648970" y="712211"/>
            <a:ext cx="10515600" cy="2852737"/>
          </a:xfrm>
        </p:spPr>
        <p:txBody>
          <a:bodyPr/>
          <a:lstStyle/>
          <a:p>
            <a:r>
              <a:rPr lang="en-US"/>
              <a:t> </a:t>
            </a:r>
            <a:r>
              <a:rPr lang="en-US" b="1">
                <a:solidFill>
                  <a:schemeClr val="accent1"/>
                </a:solidFill>
              </a:rPr>
              <a:t>BUDGET TEMPLATE </a:t>
            </a:r>
            <a:endParaRPr lang="en-ZA" b="1">
              <a:solidFill>
                <a:schemeClr val="accent1"/>
              </a:solidFill>
            </a:endParaRPr>
          </a:p>
        </p:txBody>
      </p:sp>
      <p:sp>
        <p:nvSpPr>
          <p:cNvPr id="3" name="Text Placeholder 2">
            <a:extLst>
              <a:ext uri="{FF2B5EF4-FFF2-40B4-BE49-F238E27FC236}">
                <a16:creationId xmlns:a16="http://schemas.microsoft.com/office/drawing/2014/main" id="{2E6313DD-9322-FC5B-6629-027554D4435A}"/>
              </a:ext>
            </a:extLst>
          </p:cNvPr>
          <p:cNvSpPr>
            <a:spLocks noGrp="1"/>
          </p:cNvSpPr>
          <p:nvPr>
            <p:ph type="body" idx="1"/>
          </p:nvPr>
        </p:nvSpPr>
        <p:spPr>
          <a:xfrm>
            <a:off x="648970" y="3591937"/>
            <a:ext cx="10515600" cy="1127756"/>
          </a:xfrm>
        </p:spPr>
        <p:txBody>
          <a:bodyPr/>
          <a:lstStyle/>
          <a:p>
            <a:pPr algn="ctr"/>
            <a:r>
              <a:rPr lang="en-US" b="1">
                <a:solidFill>
                  <a:schemeClr val="accent1"/>
                </a:solidFill>
              </a:rPr>
              <a:t>Activity and Labour-Based Budgeting </a:t>
            </a:r>
          </a:p>
          <a:p>
            <a:pPr algn="ctr"/>
            <a:r>
              <a:rPr lang="en-US" b="1">
                <a:solidFill>
                  <a:schemeClr val="accent1"/>
                </a:solidFill>
              </a:rPr>
              <a:t>Brief Demonstration of Budget Template </a:t>
            </a:r>
            <a:endParaRPr lang="en-ZA" b="1">
              <a:solidFill>
                <a:schemeClr val="accent1"/>
              </a:solidFill>
            </a:endParaRPr>
          </a:p>
        </p:txBody>
      </p:sp>
    </p:spTree>
    <p:extLst>
      <p:ext uri="{BB962C8B-B14F-4D97-AF65-F5344CB8AC3E}">
        <p14:creationId xmlns:p14="http://schemas.microsoft.com/office/powerpoint/2010/main" val="226192900"/>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4290556-78A2-9784-6AD3-CC8E61F800AE}"/>
              </a:ext>
            </a:extLst>
          </p:cNvPr>
          <p:cNvSpPr>
            <a:spLocks noGrp="1"/>
          </p:cNvSpPr>
          <p:nvPr>
            <p:ph type="title"/>
          </p:nvPr>
        </p:nvSpPr>
        <p:spPr/>
        <p:txBody>
          <a:bodyPr/>
          <a:lstStyle/>
          <a:p>
            <a:r>
              <a:rPr lang="en-US" b="1">
                <a:solidFill>
                  <a:schemeClr val="accent1"/>
                </a:solidFill>
              </a:rPr>
              <a:t>Explanatory Notes to Budget Line Items</a:t>
            </a:r>
            <a:endParaRPr lang="en-ZA" b="1">
              <a:solidFill>
                <a:schemeClr val="accent1"/>
              </a:solidFill>
            </a:endParaRPr>
          </a:p>
        </p:txBody>
      </p:sp>
      <p:sp>
        <p:nvSpPr>
          <p:cNvPr id="6" name="Content Placeholder 5">
            <a:extLst>
              <a:ext uri="{FF2B5EF4-FFF2-40B4-BE49-F238E27FC236}">
                <a16:creationId xmlns:a16="http://schemas.microsoft.com/office/drawing/2014/main" id="{9413F52F-9AA7-1E34-6B12-5FE454B020CE}"/>
              </a:ext>
            </a:extLst>
          </p:cNvPr>
          <p:cNvSpPr>
            <a:spLocks noGrp="1"/>
          </p:cNvSpPr>
          <p:nvPr>
            <p:ph type="body" sz="quarter" idx="10"/>
          </p:nvPr>
        </p:nvSpPr>
        <p:spPr/>
        <p:txBody>
          <a:bodyPr>
            <a:normAutofit fontScale="92500" lnSpcReduction="20000"/>
          </a:bodyPr>
          <a:lstStyle/>
          <a:p>
            <a:pPr marL="0" indent="0">
              <a:buNone/>
            </a:pPr>
            <a:r>
              <a:rPr lang="en-US" b="1">
                <a:solidFill>
                  <a:schemeClr val="accent1"/>
                </a:solidFill>
              </a:rPr>
              <a:t>Labour: </a:t>
            </a:r>
          </a:p>
          <a:p>
            <a:r>
              <a:rPr lang="en-US">
                <a:solidFill>
                  <a:schemeClr val="accent1"/>
                </a:solidFill>
              </a:rPr>
              <a:t>Adhere to institutional/donor stipulated charge-out rates for specific team members </a:t>
            </a:r>
          </a:p>
          <a:p>
            <a:r>
              <a:rPr lang="en-US">
                <a:solidFill>
                  <a:schemeClr val="accent1"/>
                </a:solidFill>
              </a:rPr>
              <a:t>Provide details of personnel time on study .e.g. Intern x 80 hours on literature review </a:t>
            </a:r>
          </a:p>
          <a:p>
            <a:r>
              <a:rPr lang="en-US">
                <a:solidFill>
                  <a:schemeClr val="accent1"/>
                </a:solidFill>
              </a:rPr>
              <a:t>Justify rates for consultants </a:t>
            </a:r>
            <a:r>
              <a:rPr lang="en-US" err="1">
                <a:solidFill>
                  <a:schemeClr val="accent1"/>
                </a:solidFill>
              </a:rPr>
              <a:t>e.g</a:t>
            </a:r>
            <a:r>
              <a:rPr lang="en-US">
                <a:solidFill>
                  <a:schemeClr val="accent1"/>
                </a:solidFill>
              </a:rPr>
              <a:t> could use DPSA guidelines for rates per qualification or experience</a:t>
            </a:r>
          </a:p>
          <a:p>
            <a:r>
              <a:rPr lang="en-US">
                <a:solidFill>
                  <a:schemeClr val="accent1"/>
                </a:solidFill>
              </a:rPr>
              <a:t>Editors – R350 per 1000 words x 16000 words </a:t>
            </a:r>
          </a:p>
          <a:p>
            <a:pPr marL="0" indent="0">
              <a:buNone/>
            </a:pPr>
            <a:r>
              <a:rPr lang="en-US" b="1">
                <a:solidFill>
                  <a:schemeClr val="accent1"/>
                </a:solidFill>
              </a:rPr>
              <a:t>Disbursements:</a:t>
            </a:r>
          </a:p>
          <a:p>
            <a:r>
              <a:rPr lang="en-US">
                <a:solidFill>
                  <a:schemeClr val="accent1"/>
                </a:solidFill>
              </a:rPr>
              <a:t>Travel: Study requires travel to one site each per 9 provinces x 250km per site (use Dept of Transport mileage charge rates)</a:t>
            </a:r>
          </a:p>
          <a:p>
            <a:r>
              <a:rPr lang="en-US">
                <a:solidFill>
                  <a:schemeClr val="accent1"/>
                </a:solidFill>
              </a:rPr>
              <a:t>Subsistence: Use institutional rates per night for determining if they qualify for subsistence. Agreed on per diem rates (institutional regulations)</a:t>
            </a:r>
          </a:p>
          <a:p>
            <a:r>
              <a:rPr lang="en-US">
                <a:solidFill>
                  <a:schemeClr val="accent1"/>
                </a:solidFill>
              </a:rPr>
              <a:t>Equipment hire: get quotes for laptop/tablet hire with insurance cover </a:t>
            </a:r>
          </a:p>
          <a:p>
            <a:r>
              <a:rPr lang="en-US">
                <a:solidFill>
                  <a:schemeClr val="accent1"/>
                </a:solidFill>
              </a:rPr>
              <a:t>IT connectivity costs: 35 fieldworkers x 8 GB data per month x 3 months. </a:t>
            </a:r>
          </a:p>
          <a:p>
            <a:r>
              <a:rPr lang="en-US">
                <a:solidFill>
                  <a:schemeClr val="accent1"/>
                </a:solidFill>
              </a:rPr>
              <a:t>Incentives: Explain the need for incentives and the nature of the incentive e.g. Airtime voucher for connectivity, Shopping Voucher for food etc. </a:t>
            </a:r>
          </a:p>
          <a:p>
            <a:endParaRPr lang="en-US">
              <a:solidFill>
                <a:schemeClr val="accent1"/>
              </a:solidFill>
            </a:endParaRPr>
          </a:p>
          <a:p>
            <a:endParaRPr lang="en-US">
              <a:solidFill>
                <a:schemeClr val="accent1"/>
              </a:solidFill>
            </a:endParaRPr>
          </a:p>
          <a:p>
            <a:endParaRPr lang="en-US">
              <a:solidFill>
                <a:schemeClr val="accent1"/>
              </a:solidFill>
            </a:endParaRPr>
          </a:p>
          <a:p>
            <a:endParaRPr lang="en-US">
              <a:solidFill>
                <a:schemeClr val="accent1"/>
              </a:solidFill>
            </a:endParaRPr>
          </a:p>
          <a:p>
            <a:endParaRPr lang="en-ZA"/>
          </a:p>
        </p:txBody>
      </p:sp>
    </p:spTree>
    <p:extLst>
      <p:ext uri="{BB962C8B-B14F-4D97-AF65-F5344CB8AC3E}">
        <p14:creationId xmlns:p14="http://schemas.microsoft.com/office/powerpoint/2010/main" val="2607962732"/>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7413F86-A591-0443-09B4-3D6EF6B99D75}"/>
              </a:ext>
            </a:extLst>
          </p:cNvPr>
          <p:cNvSpPr>
            <a:spLocks noGrp="1"/>
          </p:cNvSpPr>
          <p:nvPr>
            <p:ph type="title"/>
          </p:nvPr>
        </p:nvSpPr>
        <p:spPr>
          <a:xfrm>
            <a:off x="782551" y="1277476"/>
            <a:ext cx="10515600" cy="2852737"/>
          </a:xfrm>
        </p:spPr>
        <p:txBody>
          <a:bodyPr>
            <a:normAutofit fontScale="90000"/>
          </a:bodyPr>
          <a:lstStyle/>
          <a:p>
            <a:r>
              <a:rPr lang="en-US" b="1">
                <a:solidFill>
                  <a:schemeClr val="accent1"/>
                </a:solidFill>
              </a:rPr>
              <a:t>If grant is awarded manage the grant with care as per approved  budget and donor guidelines </a:t>
            </a:r>
            <a:endParaRPr lang="en-ZA" b="1">
              <a:solidFill>
                <a:schemeClr val="accent1"/>
              </a:solidFill>
            </a:endParaRPr>
          </a:p>
        </p:txBody>
      </p:sp>
      <p:pic>
        <p:nvPicPr>
          <p:cNvPr id="6" name="Picture 5" descr="814 Grant Award Stock Photos - Free &amp; Royalty-Free Stock ...">
            <a:extLst>
              <a:ext uri="{FF2B5EF4-FFF2-40B4-BE49-F238E27FC236}">
                <a16:creationId xmlns:a16="http://schemas.microsoft.com/office/drawing/2014/main" id="{79E23DA4-122E-1C6D-4DDE-D404B54E4136}"/>
              </a:ext>
            </a:extLst>
          </p:cNvPr>
          <p:cNvPicPr>
            <a:picLocks noChangeAspect="1"/>
          </p:cNvPicPr>
          <p:nvPr/>
        </p:nvPicPr>
        <p:blipFill>
          <a:blip r:embed="rId2"/>
          <a:stretch>
            <a:fillRect/>
          </a:stretch>
        </p:blipFill>
        <p:spPr>
          <a:xfrm>
            <a:off x="4941397" y="4503074"/>
            <a:ext cx="2076450" cy="1409700"/>
          </a:xfrm>
          <a:prstGeom prst="rect">
            <a:avLst/>
          </a:prstGeom>
        </p:spPr>
      </p:pic>
      <p:sp>
        <p:nvSpPr>
          <p:cNvPr id="5" name="Text Placeholder 4">
            <a:extLst>
              <a:ext uri="{FF2B5EF4-FFF2-40B4-BE49-F238E27FC236}">
                <a16:creationId xmlns:a16="http://schemas.microsoft.com/office/drawing/2014/main" id="{CE69F530-6D77-0267-2675-38312BC70D29}"/>
              </a:ext>
            </a:extLst>
          </p:cNvPr>
          <p:cNvSpPr>
            <a:spLocks noGrp="1"/>
          </p:cNvSpPr>
          <p:nvPr>
            <p:ph type="body" idx="1"/>
          </p:nvPr>
        </p:nvSpPr>
        <p:spPr>
          <a:xfrm>
            <a:off x="782551" y="4355869"/>
            <a:ext cx="10515600" cy="1743737"/>
          </a:xfrm>
        </p:spPr>
        <p:txBody>
          <a:bodyPr/>
          <a:lstStyle/>
          <a:p>
            <a:pPr algn="ctr"/>
            <a:r>
              <a:rPr lang="en-US"/>
              <a:t> </a:t>
            </a:r>
            <a:endParaRPr lang="en-ZA"/>
          </a:p>
        </p:txBody>
      </p:sp>
    </p:spTree>
    <p:extLst>
      <p:ext uri="{BB962C8B-B14F-4D97-AF65-F5344CB8AC3E}">
        <p14:creationId xmlns:p14="http://schemas.microsoft.com/office/powerpoint/2010/main" val="1679319277"/>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65385-AE98-F915-4950-D4B4F3D1B0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E8D31D-AF42-C0A1-6DF0-8ACB8B4962F1}"/>
              </a:ext>
            </a:extLst>
          </p:cNvPr>
          <p:cNvSpPr>
            <a:spLocks noGrp="1"/>
          </p:cNvSpPr>
          <p:nvPr>
            <p:ph type="title"/>
          </p:nvPr>
        </p:nvSpPr>
        <p:spPr/>
        <p:txBody>
          <a:bodyPr>
            <a:normAutofit fontScale="90000"/>
          </a:bodyPr>
          <a:lstStyle/>
          <a:p>
            <a:br>
              <a:rPr lang="en-ZA" b="1"/>
            </a:br>
            <a:r>
              <a:rPr lang="en-ZA" sz="3600" b="1">
                <a:solidFill>
                  <a:schemeClr val="accent1"/>
                </a:solidFill>
              </a:rPr>
              <a:t>Budget Expenditure Non-Compliance-Consequences </a:t>
            </a:r>
            <a:br>
              <a:rPr lang="en-ZA" b="1"/>
            </a:br>
            <a:endParaRPr lang="en-GB"/>
          </a:p>
        </p:txBody>
      </p:sp>
      <p:sp>
        <p:nvSpPr>
          <p:cNvPr id="3" name="Text Placeholder 2">
            <a:extLst>
              <a:ext uri="{FF2B5EF4-FFF2-40B4-BE49-F238E27FC236}">
                <a16:creationId xmlns:a16="http://schemas.microsoft.com/office/drawing/2014/main" id="{0EF35902-D885-EE4E-FAF0-67F999AF4FFC}"/>
              </a:ext>
            </a:extLst>
          </p:cNvPr>
          <p:cNvSpPr>
            <a:spLocks noGrp="1"/>
          </p:cNvSpPr>
          <p:nvPr>
            <p:ph type="body" sz="quarter" idx="10"/>
          </p:nvPr>
        </p:nvSpPr>
        <p:spPr/>
        <p:txBody>
          <a:bodyPr>
            <a:normAutofit/>
          </a:bodyPr>
          <a:lstStyle/>
          <a:p>
            <a:r>
              <a:rPr lang="en-US" sz="2400">
                <a:ea typeface="Calibri" panose="020F0502020204030204" pitchFamily="34" charset="0"/>
              </a:rPr>
              <a:t>Consequences of Non-Compliance: Potential Risks:</a:t>
            </a:r>
          </a:p>
          <a:p>
            <a:pPr lvl="1">
              <a:buFont typeface="Courier New" panose="02070309020205020404" pitchFamily="49" charset="0"/>
              <a:buChar char="o"/>
            </a:pPr>
            <a:r>
              <a:rPr lang="en-US" sz="2000">
                <a:ea typeface="Calibri" panose="020F0502020204030204" pitchFamily="34" charset="0"/>
              </a:rPr>
              <a:t>Grants withdrawn, penalties levied, non-eligible expenditure or future funding </a:t>
            </a:r>
            <a:r>
              <a:rPr lang="en-US" sz="2000" err="1">
                <a:ea typeface="Calibri" panose="020F0502020204030204" pitchFamily="34" charset="0"/>
              </a:rPr>
              <a:t>jeopardised</a:t>
            </a:r>
            <a:r>
              <a:rPr lang="en-US" sz="2000">
                <a:ea typeface="Calibri" panose="020F0502020204030204" pitchFamily="34" charset="0"/>
              </a:rPr>
              <a:t> </a:t>
            </a:r>
          </a:p>
          <a:p>
            <a:pPr marL="457200" lvl="1" indent="0">
              <a:buNone/>
            </a:pPr>
            <a:endParaRPr lang="en-US" sz="2000">
              <a:ea typeface="Calibri" panose="020F0502020204030204" pitchFamily="34" charset="0"/>
            </a:endParaRPr>
          </a:p>
          <a:p>
            <a:pPr>
              <a:buFont typeface="Wingdings" panose="05000000000000000000" pitchFamily="2" charset="2"/>
              <a:buChar char="Ø"/>
            </a:pPr>
            <a:r>
              <a:rPr lang="en-US" sz="2200">
                <a:ea typeface="Calibri" panose="020F0502020204030204" pitchFamily="34" charset="0"/>
              </a:rPr>
              <a:t>The EU withheld the final 10% of the budget at study closure due to the inability to produce copies of boarding tickets for extensive flights taken. This had been explained in the briefing session </a:t>
            </a:r>
          </a:p>
          <a:p>
            <a:pPr marL="0" indent="0">
              <a:buNone/>
            </a:pPr>
            <a:endParaRPr lang="en-US" sz="2200">
              <a:ea typeface="Calibri" panose="020F0502020204030204" pitchFamily="34" charset="0"/>
            </a:endParaRPr>
          </a:p>
          <a:p>
            <a:pPr>
              <a:buFont typeface="Wingdings" panose="05000000000000000000" pitchFamily="2" charset="2"/>
              <a:buChar char="Ø"/>
            </a:pPr>
            <a:r>
              <a:rPr lang="en-US" sz="2200">
                <a:ea typeface="Calibri" panose="020F0502020204030204" pitchFamily="34" charset="0"/>
              </a:rPr>
              <a:t>An international donor did not allow expenditure for flights which were paid for and not utilised due to no show or missed flights which had to be repurchased.  </a:t>
            </a:r>
          </a:p>
          <a:p>
            <a:pPr>
              <a:buFont typeface="Wingdings" panose="05000000000000000000" pitchFamily="2" charset="2"/>
              <a:buChar char="Ø"/>
            </a:pPr>
            <a:endParaRPr lang="en-US" sz="2200">
              <a:ea typeface="Calibri" panose="020F0502020204030204" pitchFamily="34" charset="0"/>
            </a:endParaRPr>
          </a:p>
          <a:p>
            <a:pPr>
              <a:buFont typeface="Wingdings" panose="05000000000000000000" pitchFamily="2" charset="2"/>
              <a:buChar char="Ø"/>
            </a:pPr>
            <a:r>
              <a:rPr lang="en-US" sz="2200">
                <a:ea typeface="Calibri" panose="020F0502020204030204" pitchFamily="34" charset="0"/>
              </a:rPr>
              <a:t>A research team was awarded a grant by a national funding body for a multi-year scientific study. The budget allocated specific amounts for personnel, travel, and equipment. However, the team transferred funds between categories without the donor’s approval, leading to a significant shortfall in the travel budget. Upon audit, the funding agency required justification, resulting in fines and a suspension of future grant applications.</a:t>
            </a:r>
          </a:p>
          <a:p>
            <a:pPr>
              <a:buFont typeface="Wingdings" panose="05000000000000000000" pitchFamily="2" charset="2"/>
              <a:buChar char="Ø"/>
            </a:pPr>
            <a:endParaRPr lang="en-US" sz="2200"/>
          </a:p>
          <a:p>
            <a:endParaRPr lang="en-GB"/>
          </a:p>
        </p:txBody>
      </p:sp>
    </p:spTree>
    <p:extLst>
      <p:ext uri="{BB962C8B-B14F-4D97-AF65-F5344CB8AC3E}">
        <p14:creationId xmlns:p14="http://schemas.microsoft.com/office/powerpoint/2010/main" val="3928947169"/>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9D784-7A83-F08A-2C6B-BCFD86EA96B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CC918A7-A373-EB32-3C23-E7851225B044}"/>
              </a:ext>
            </a:extLst>
          </p:cNvPr>
          <p:cNvSpPr/>
          <p:nvPr/>
        </p:nvSpPr>
        <p:spPr>
          <a:xfrm>
            <a:off x="0" y="4352306"/>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CF2B4A0-0C6F-F006-5CD3-E22EBB5275AE}"/>
              </a:ext>
            </a:extLst>
          </p:cNvPr>
          <p:cNvSpPr/>
          <p:nvPr/>
        </p:nvSpPr>
        <p:spPr>
          <a:xfrm>
            <a:off x="2630384" y="0"/>
            <a:ext cx="9561614" cy="6032665"/>
          </a:xfrm>
          <a:prstGeom prst="rect">
            <a:avLst/>
          </a:prstGeom>
          <a:solidFill>
            <a:srgbClr val="222B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ED7ED90-94E1-B33F-3A10-347CCD8D0F0E}"/>
              </a:ext>
            </a:extLst>
          </p:cNvPr>
          <p:cNvSpPr/>
          <p:nvPr/>
        </p:nvSpPr>
        <p:spPr>
          <a:xfrm>
            <a:off x="0" y="0"/>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encil and light bulb on a piece of paper&#10;&#10;AI-generated content may be incorrect.">
            <a:extLst>
              <a:ext uri="{FF2B5EF4-FFF2-40B4-BE49-F238E27FC236}">
                <a16:creationId xmlns:a16="http://schemas.microsoft.com/office/drawing/2014/main" id="{090C0695-8F5E-6328-8DF7-46DAB9BD7A2B}"/>
              </a:ext>
            </a:extLst>
          </p:cNvPr>
          <p:cNvPicPr>
            <a:picLocks noChangeAspect="1"/>
          </p:cNvPicPr>
          <p:nvPr/>
        </p:nvPicPr>
        <p:blipFill>
          <a:blip r:embed="rId2"/>
          <a:stretch>
            <a:fillRect/>
          </a:stretch>
        </p:blipFill>
        <p:spPr>
          <a:xfrm>
            <a:off x="394070" y="1899634"/>
            <a:ext cx="1842244" cy="2316524"/>
          </a:xfrm>
          <a:prstGeom prst="rect">
            <a:avLst/>
          </a:prstGeom>
        </p:spPr>
      </p:pic>
      <p:sp>
        <p:nvSpPr>
          <p:cNvPr id="9" name="TextBox 8">
            <a:extLst>
              <a:ext uri="{FF2B5EF4-FFF2-40B4-BE49-F238E27FC236}">
                <a16:creationId xmlns:a16="http://schemas.microsoft.com/office/drawing/2014/main" id="{B0898700-7E3A-A0FC-D688-283D4534E8B2}"/>
              </a:ext>
            </a:extLst>
          </p:cNvPr>
          <p:cNvSpPr txBox="1"/>
          <p:nvPr/>
        </p:nvSpPr>
        <p:spPr>
          <a:xfrm>
            <a:off x="135775" y="147681"/>
            <a:ext cx="2630384" cy="1384995"/>
          </a:xfrm>
          <a:prstGeom prst="rect">
            <a:avLst/>
          </a:prstGeom>
          <a:noFill/>
        </p:spPr>
        <p:txBody>
          <a:bodyPr wrap="square" rtlCol="0">
            <a:spAutoFit/>
          </a:bodyPr>
          <a:lstStyle/>
          <a:p>
            <a:pPr algn="ctr"/>
            <a:r>
              <a:rPr lang="en-US" sz="2100">
                <a:solidFill>
                  <a:schemeClr val="bg1"/>
                </a:solidFill>
                <a:latin typeface="Calibri" panose="020F0502020204030204" pitchFamily="34" charset="0"/>
                <a:cs typeface="Calibri" panose="020F0502020204030204" pitchFamily="34" charset="0"/>
              </a:rPr>
              <a:t>7th Annual Emerging African Researcher Training Academy 2026</a:t>
            </a:r>
          </a:p>
        </p:txBody>
      </p:sp>
      <p:sp>
        <p:nvSpPr>
          <p:cNvPr id="11" name="TextBox 10">
            <a:extLst>
              <a:ext uri="{FF2B5EF4-FFF2-40B4-BE49-F238E27FC236}">
                <a16:creationId xmlns:a16="http://schemas.microsoft.com/office/drawing/2014/main" id="{7EFAD1FC-7C08-E5D0-C088-125F9CBD4271}"/>
              </a:ext>
            </a:extLst>
          </p:cNvPr>
          <p:cNvSpPr txBox="1"/>
          <p:nvPr/>
        </p:nvSpPr>
        <p:spPr>
          <a:xfrm>
            <a:off x="1" y="4620523"/>
            <a:ext cx="2630383" cy="923330"/>
          </a:xfrm>
          <a:prstGeom prst="rect">
            <a:avLst/>
          </a:prstGeom>
          <a:noFill/>
        </p:spPr>
        <p:txBody>
          <a:bodyPr wrap="square">
            <a:spAutoFit/>
          </a:bodyPr>
          <a:lstStyle/>
          <a:p>
            <a:pPr algn="ctr"/>
            <a:r>
              <a:rPr lang="en-US" i="1">
                <a:solidFill>
                  <a:schemeClr val="bg1"/>
                </a:solidFill>
                <a:latin typeface="Calibri Light" panose="020F0302020204030204" pitchFamily="34" charset="0"/>
                <a:cs typeface="Calibri Light" panose="020F0302020204030204" pitchFamily="34" charset="0"/>
              </a:rPr>
              <a:t>African Research Voices in the Age of Artificial Intelligence</a:t>
            </a:r>
          </a:p>
        </p:txBody>
      </p:sp>
      <p:sp>
        <p:nvSpPr>
          <p:cNvPr id="2" name="object 2" descr="$PPTXTitle">
            <a:extLst>
              <a:ext uri="{FF2B5EF4-FFF2-40B4-BE49-F238E27FC236}">
                <a16:creationId xmlns:a16="http://schemas.microsoft.com/office/drawing/2014/main" id="{3DCA3242-E3FE-9B34-995E-34436559EDB2}"/>
              </a:ext>
            </a:extLst>
          </p:cNvPr>
          <p:cNvSpPr txBox="1">
            <a:spLocks/>
          </p:cNvSpPr>
          <p:nvPr/>
        </p:nvSpPr>
        <p:spPr>
          <a:xfrm>
            <a:off x="4234546" y="2505001"/>
            <a:ext cx="6433455" cy="1367041"/>
          </a:xfrm>
          <a:prstGeom prst="rect">
            <a:avLst/>
          </a:prstGeom>
        </p:spPr>
        <p:txBody>
          <a:bodyPr vert="horz" wrap="square" lIns="0" tIns="12700" rIns="0" bIns="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457200">
              <a:lnSpc>
                <a:spcPct val="100000"/>
              </a:lnSpc>
              <a:spcBef>
                <a:spcPts val="100"/>
              </a:spcBef>
            </a:pPr>
            <a:r>
              <a:rPr lang="en-US" sz="4400" b="1">
                <a:solidFill>
                  <a:schemeClr val="bg1"/>
                </a:solidFill>
                <a:latin typeface="+mn-lt"/>
                <a:ea typeface="+mn-ea"/>
                <a:cs typeface="+mn-cs"/>
              </a:rPr>
              <a:t>Proposal Packaging and  Submissions</a:t>
            </a:r>
          </a:p>
        </p:txBody>
      </p:sp>
    </p:spTree>
    <p:extLst>
      <p:ext uri="{BB962C8B-B14F-4D97-AF65-F5344CB8AC3E}">
        <p14:creationId xmlns:p14="http://schemas.microsoft.com/office/powerpoint/2010/main" val="32899808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83684-C6B6-CCC1-54A7-552E408006AC}"/>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D87FA539-2C91-7911-C632-ED198B2F90F6}"/>
              </a:ext>
            </a:extLst>
          </p:cNvPr>
          <p:cNvSpPr/>
          <p:nvPr/>
        </p:nvSpPr>
        <p:spPr>
          <a:xfrm>
            <a:off x="2589349" y="43543"/>
            <a:ext cx="9631680" cy="6144768"/>
          </a:xfrm>
          <a:prstGeom prst="rect">
            <a:avLst/>
          </a:prstGeom>
          <a:solidFill>
            <a:srgbClr val="222B56"/>
          </a:solidFill>
          <a:ln/>
        </p:spPr>
        <p:txBody>
          <a:bodyPr/>
          <a:lstStyle/>
          <a:p>
            <a:pPr defTabSz="457200"/>
            <a:endParaRPr lang="en-ZA">
              <a:solidFill>
                <a:prstClr val="black"/>
              </a:solidFill>
              <a:latin typeface="Aptos" panose="02110004020202020204"/>
            </a:endParaRPr>
          </a:p>
        </p:txBody>
      </p:sp>
      <p:sp>
        <p:nvSpPr>
          <p:cNvPr id="3" name="Shape 1">
            <a:extLst>
              <a:ext uri="{FF2B5EF4-FFF2-40B4-BE49-F238E27FC236}">
                <a16:creationId xmlns:a16="http://schemas.microsoft.com/office/drawing/2014/main" id="{6E6C1F75-0BB6-54F2-5DAB-122C31117511}"/>
              </a:ext>
            </a:extLst>
          </p:cNvPr>
          <p:cNvSpPr/>
          <p:nvPr/>
        </p:nvSpPr>
        <p:spPr>
          <a:xfrm>
            <a:off x="0" y="14110"/>
            <a:ext cx="2560320" cy="6144768"/>
          </a:xfrm>
          <a:prstGeom prst="rect">
            <a:avLst/>
          </a:prstGeom>
          <a:solidFill>
            <a:srgbClr val="D69610"/>
          </a:solidFill>
          <a:ln/>
        </p:spPr>
        <p:txBody>
          <a:bodyPr/>
          <a:lstStyle/>
          <a:p>
            <a:pPr defTabSz="457200"/>
            <a:endParaRPr lang="en-ZA">
              <a:solidFill>
                <a:prstClr val="black"/>
              </a:solidFill>
              <a:latin typeface="Aptos" panose="02110004020202020204"/>
            </a:endParaRPr>
          </a:p>
        </p:txBody>
      </p:sp>
      <p:sp>
        <p:nvSpPr>
          <p:cNvPr id="4" name="Shape 2">
            <a:extLst>
              <a:ext uri="{FF2B5EF4-FFF2-40B4-BE49-F238E27FC236}">
                <a16:creationId xmlns:a16="http://schemas.microsoft.com/office/drawing/2014/main" id="{4CFB7E3B-3CE9-E4F6-9312-2134D2CDD71C}"/>
              </a:ext>
            </a:extLst>
          </p:cNvPr>
          <p:cNvSpPr/>
          <p:nvPr/>
        </p:nvSpPr>
        <p:spPr>
          <a:xfrm>
            <a:off x="0" y="1591056"/>
            <a:ext cx="2560320" cy="2724912"/>
          </a:xfrm>
          <a:prstGeom prst="rect">
            <a:avLst/>
          </a:prstGeom>
          <a:solidFill>
            <a:srgbClr val="FFFFFF"/>
          </a:solidFill>
          <a:ln/>
        </p:spPr>
        <p:txBody>
          <a:bodyPr/>
          <a:lstStyle/>
          <a:p>
            <a:pPr defTabSz="457200"/>
            <a:endParaRPr lang="en-ZA">
              <a:solidFill>
                <a:prstClr val="black"/>
              </a:solidFill>
              <a:latin typeface="Aptos" panose="02110004020202020204"/>
            </a:endParaRPr>
          </a:p>
        </p:txBody>
      </p:sp>
      <p:sp>
        <p:nvSpPr>
          <p:cNvPr id="5" name="Text 3">
            <a:extLst>
              <a:ext uri="{FF2B5EF4-FFF2-40B4-BE49-F238E27FC236}">
                <a16:creationId xmlns:a16="http://schemas.microsoft.com/office/drawing/2014/main" id="{A159FE13-4BA7-70E6-8268-781AEBE32D0F}"/>
              </a:ext>
            </a:extLst>
          </p:cNvPr>
          <p:cNvSpPr/>
          <p:nvPr/>
        </p:nvSpPr>
        <p:spPr>
          <a:xfrm>
            <a:off x="137160" y="201168"/>
            <a:ext cx="2286000" cy="1280160"/>
          </a:xfrm>
          <a:prstGeom prst="rect">
            <a:avLst/>
          </a:prstGeom>
          <a:noFill/>
          <a:ln/>
        </p:spPr>
        <p:txBody>
          <a:bodyPr wrap="square" lIns="0" tIns="0" rIns="0" bIns="0" rtlCol="0" anchor="ctr"/>
          <a:lstStyle/>
          <a:p>
            <a:pPr algn="ctr" defTabSz="457200">
              <a:lnSpc>
                <a:spcPct val="102000"/>
              </a:lnSpc>
            </a:pPr>
            <a:r>
              <a:rPr lang="en-US" b="1">
                <a:solidFill>
                  <a:srgbClr val="FFFFFF"/>
                </a:solidFill>
                <a:latin typeface="Poppins" pitchFamily="34" charset="0"/>
                <a:ea typeface="Poppins" pitchFamily="34" charset="-122"/>
                <a:cs typeface="Poppins" pitchFamily="34" charset="-120"/>
              </a:rPr>
              <a:t>7th Annual Emerging African Researcher Training Academy 2026</a:t>
            </a:r>
            <a:endParaRPr lang="en-US">
              <a:solidFill>
                <a:prstClr val="black"/>
              </a:solidFill>
              <a:latin typeface="Aptos" panose="02110004020202020204"/>
            </a:endParaRPr>
          </a:p>
        </p:txBody>
      </p:sp>
      <p:pic>
        <p:nvPicPr>
          <p:cNvPr id="6" name="Image 0" descr="/home/claude/assets/academy_logo.png">
            <a:extLst>
              <a:ext uri="{FF2B5EF4-FFF2-40B4-BE49-F238E27FC236}">
                <a16:creationId xmlns:a16="http://schemas.microsoft.com/office/drawing/2014/main" id="{AA218916-219C-1638-3796-B411F46360E1}"/>
              </a:ext>
            </a:extLst>
          </p:cNvPr>
          <p:cNvPicPr>
            <a:picLocks noChangeAspect="1"/>
          </p:cNvPicPr>
          <p:nvPr/>
        </p:nvPicPr>
        <p:blipFill>
          <a:blip r:embed="rId3"/>
          <a:stretch>
            <a:fillRect/>
          </a:stretch>
        </p:blipFill>
        <p:spPr>
          <a:xfrm>
            <a:off x="356616" y="1733619"/>
            <a:ext cx="1847088" cy="2203704"/>
          </a:xfrm>
          <a:prstGeom prst="rect">
            <a:avLst/>
          </a:prstGeom>
        </p:spPr>
      </p:pic>
      <p:sp>
        <p:nvSpPr>
          <p:cNvPr id="7" name="Text 4">
            <a:extLst>
              <a:ext uri="{FF2B5EF4-FFF2-40B4-BE49-F238E27FC236}">
                <a16:creationId xmlns:a16="http://schemas.microsoft.com/office/drawing/2014/main" id="{BF225EC7-C25E-4EAC-E7BC-D18672DF0FF0}"/>
              </a:ext>
            </a:extLst>
          </p:cNvPr>
          <p:cNvSpPr/>
          <p:nvPr/>
        </p:nvSpPr>
        <p:spPr>
          <a:xfrm>
            <a:off x="192024" y="4447309"/>
            <a:ext cx="2231136" cy="1664208"/>
          </a:xfrm>
          <a:prstGeom prst="rect">
            <a:avLst/>
          </a:prstGeom>
          <a:noFill/>
          <a:ln/>
        </p:spPr>
        <p:txBody>
          <a:bodyPr wrap="square" lIns="0" tIns="0" rIns="0" bIns="0" rtlCol="0" anchor="ctr"/>
          <a:lstStyle/>
          <a:p>
            <a:pPr algn="ctr" defTabSz="457200">
              <a:lnSpc>
                <a:spcPct val="105000"/>
              </a:lnSpc>
            </a:pPr>
            <a:r>
              <a:rPr lang="en-US" sz="1500" i="1">
                <a:solidFill>
                  <a:srgbClr val="FFFFFF"/>
                </a:solidFill>
                <a:latin typeface="Poppins" pitchFamily="34" charset="0"/>
                <a:ea typeface="Poppins" pitchFamily="34" charset="-122"/>
                <a:cs typeface="Poppins" pitchFamily="34" charset="-120"/>
              </a:rPr>
              <a:t>African Research Voices in the Age of Artificial Intelligence</a:t>
            </a:r>
            <a:endParaRPr lang="en-US" sz="1500">
              <a:solidFill>
                <a:prstClr val="black"/>
              </a:solidFill>
              <a:latin typeface="Aptos" panose="02110004020202020204"/>
            </a:endParaRPr>
          </a:p>
        </p:txBody>
      </p:sp>
      <p:sp>
        <p:nvSpPr>
          <p:cNvPr id="8" name="Text 5">
            <a:extLst>
              <a:ext uri="{FF2B5EF4-FFF2-40B4-BE49-F238E27FC236}">
                <a16:creationId xmlns:a16="http://schemas.microsoft.com/office/drawing/2014/main" id="{89A80A31-9F47-23AC-631B-02C1B7BE4D8F}"/>
              </a:ext>
            </a:extLst>
          </p:cNvPr>
          <p:cNvSpPr/>
          <p:nvPr/>
        </p:nvSpPr>
        <p:spPr>
          <a:xfrm>
            <a:off x="3273552" y="201749"/>
            <a:ext cx="6126480" cy="731520"/>
          </a:xfrm>
          <a:prstGeom prst="rect">
            <a:avLst/>
          </a:prstGeom>
          <a:noFill/>
          <a:ln/>
        </p:spPr>
        <p:txBody>
          <a:bodyPr wrap="square" lIns="0" tIns="0" rIns="0" bIns="0" rtlCol="0" anchor="ctr"/>
          <a:lstStyle/>
          <a:p>
            <a:pPr defTabSz="457200"/>
            <a:r>
              <a:rPr lang="en-US" sz="3000" b="1">
                <a:solidFill>
                  <a:srgbClr val="FFFFFF"/>
                </a:solidFill>
                <a:latin typeface="Poppins"/>
                <a:cs typeface="Poppins"/>
              </a:rPr>
              <a:t>Menti Exercise Results</a:t>
            </a:r>
            <a:endParaRPr lang="en-US" sz="3000" b="1" dirty="0">
              <a:solidFill>
                <a:srgbClr val="FFFFFF"/>
              </a:solidFill>
              <a:latin typeface="Poppins"/>
              <a:cs typeface="Poppins"/>
            </a:endParaRPr>
          </a:p>
        </p:txBody>
      </p:sp>
      <p:sp>
        <p:nvSpPr>
          <p:cNvPr id="9" name="Text 6">
            <a:extLst>
              <a:ext uri="{FF2B5EF4-FFF2-40B4-BE49-F238E27FC236}">
                <a16:creationId xmlns:a16="http://schemas.microsoft.com/office/drawing/2014/main" id="{D3A46734-A39E-DE06-36F2-EB0BB97138D6}"/>
              </a:ext>
            </a:extLst>
          </p:cNvPr>
          <p:cNvSpPr/>
          <p:nvPr/>
        </p:nvSpPr>
        <p:spPr>
          <a:xfrm>
            <a:off x="3273842" y="1169851"/>
            <a:ext cx="6016752" cy="4937760"/>
          </a:xfrm>
          <a:prstGeom prst="rect">
            <a:avLst/>
          </a:prstGeom>
          <a:noFill/>
          <a:ln/>
        </p:spPr>
        <p:txBody>
          <a:bodyPr wrap="square" lIns="0" tIns="0" rIns="0" bIns="0" rtlCol="0" anchor="t"/>
          <a:lstStyle/>
          <a:p>
            <a:pPr defTabSz="457200">
              <a:lnSpc>
                <a:spcPct val="103000"/>
              </a:lnSpc>
              <a:spcAft>
                <a:spcPts val="200"/>
              </a:spcAft>
            </a:pPr>
            <a:endParaRPr lang="en-US" b="1" dirty="0">
              <a:solidFill>
                <a:srgbClr val="FFFFFF"/>
              </a:solidFill>
              <a:latin typeface="Poppins"/>
              <a:ea typeface="Poppins" pitchFamily="34" charset="-122"/>
              <a:cs typeface="Poppins"/>
            </a:endParaRPr>
          </a:p>
          <a:p>
            <a:pPr defTabSz="457200">
              <a:lnSpc>
                <a:spcPct val="103000"/>
              </a:lnSpc>
              <a:spcAft>
                <a:spcPts val="800"/>
              </a:spcAft>
            </a:pPr>
            <a:endParaRPr lang="en-US" sz="1500">
              <a:solidFill>
                <a:srgbClr val="000000"/>
              </a:solidFill>
              <a:latin typeface="Poppins"/>
              <a:ea typeface="Poppins" pitchFamily="34" charset="-122"/>
              <a:cs typeface="Poppins"/>
            </a:endParaRPr>
          </a:p>
          <a:p>
            <a:pPr defTabSz="457200">
              <a:lnSpc>
                <a:spcPct val="103000"/>
              </a:lnSpc>
            </a:pPr>
            <a:endParaRPr lang="en-US">
              <a:solidFill>
                <a:srgbClr val="FFFFFF"/>
              </a:solidFill>
              <a:latin typeface="Poppins"/>
              <a:cs typeface="Poppins"/>
            </a:endParaRPr>
          </a:p>
          <a:p>
            <a:pPr defTabSz="457200">
              <a:lnSpc>
                <a:spcPct val="103000"/>
              </a:lnSpc>
              <a:spcAft>
                <a:spcPts val="800"/>
              </a:spcAft>
            </a:pPr>
            <a:endParaRPr lang="en-US" sz="1500" b="1">
              <a:solidFill>
                <a:srgbClr val="FFFFFF"/>
              </a:solidFill>
              <a:latin typeface="Poppins" pitchFamily="34" charset="0"/>
              <a:ea typeface="Poppins" pitchFamily="34" charset="-122"/>
              <a:cs typeface="Poppins" pitchFamily="34" charset="-120"/>
            </a:endParaRPr>
          </a:p>
          <a:p>
            <a:pPr defTabSz="457200">
              <a:lnSpc>
                <a:spcPct val="103000"/>
              </a:lnSpc>
              <a:spcAft>
                <a:spcPts val="800"/>
              </a:spcAft>
            </a:pPr>
            <a:endParaRPr lang="en-US" sz="1500" b="1">
              <a:solidFill>
                <a:srgbClr val="FFFFFF"/>
              </a:solidFill>
              <a:latin typeface="Poppins" pitchFamily="34" charset="0"/>
              <a:ea typeface="Poppins" pitchFamily="34" charset="-122"/>
              <a:cs typeface="Poppins" pitchFamily="34" charset="-120"/>
            </a:endParaRPr>
          </a:p>
          <a:p>
            <a:pPr defTabSz="457200">
              <a:lnSpc>
                <a:spcPct val="103000"/>
              </a:lnSpc>
              <a:spcAft>
                <a:spcPts val="800"/>
              </a:spcAft>
            </a:pPr>
            <a:endParaRPr lang="en-US" sz="1500" b="1">
              <a:solidFill>
                <a:srgbClr val="FFFFFF"/>
              </a:solidFill>
              <a:latin typeface="Poppins" pitchFamily="34" charset="0"/>
              <a:ea typeface="Poppins" pitchFamily="34" charset="-122"/>
              <a:cs typeface="Poppins" pitchFamily="34" charset="-120"/>
            </a:endParaRPr>
          </a:p>
          <a:p>
            <a:pPr defTabSz="457200">
              <a:lnSpc>
                <a:spcPct val="103000"/>
              </a:lnSpc>
              <a:spcAft>
                <a:spcPts val="800"/>
              </a:spcAft>
            </a:pPr>
            <a:endParaRPr lang="en-US" sz="1500" b="1">
              <a:solidFill>
                <a:srgbClr val="FFFFFF"/>
              </a:solidFill>
              <a:latin typeface="Poppins" pitchFamily="34" charset="0"/>
              <a:ea typeface="Poppins" pitchFamily="34" charset="-122"/>
              <a:cs typeface="Poppins" pitchFamily="34" charset="-120"/>
            </a:endParaRPr>
          </a:p>
          <a:p>
            <a:pPr defTabSz="457200">
              <a:lnSpc>
                <a:spcPct val="103000"/>
              </a:lnSpc>
              <a:spcAft>
                <a:spcPts val="800"/>
              </a:spcAft>
            </a:pPr>
            <a:endParaRPr lang="en-US" sz="1500" b="1">
              <a:solidFill>
                <a:srgbClr val="FFFFFF"/>
              </a:solidFill>
              <a:latin typeface="Poppins" pitchFamily="34" charset="0"/>
              <a:ea typeface="Poppins" pitchFamily="34" charset="-122"/>
              <a:cs typeface="Poppins" pitchFamily="34" charset="-120"/>
            </a:endParaRPr>
          </a:p>
          <a:p>
            <a:pPr defTabSz="457200">
              <a:lnSpc>
                <a:spcPct val="103000"/>
              </a:lnSpc>
            </a:pPr>
            <a:endParaRPr lang="en-US" sz="1400" i="1" dirty="0">
              <a:solidFill>
                <a:srgbClr val="FFFFFF"/>
              </a:solidFill>
              <a:latin typeface="Poppins"/>
              <a:cs typeface="Poppins"/>
            </a:endParaRPr>
          </a:p>
        </p:txBody>
      </p:sp>
      <p:sp>
        <p:nvSpPr>
          <p:cNvPr id="10" name="Shape 7">
            <a:extLst>
              <a:ext uri="{FF2B5EF4-FFF2-40B4-BE49-F238E27FC236}">
                <a16:creationId xmlns:a16="http://schemas.microsoft.com/office/drawing/2014/main" id="{730A4B96-FD65-FBCA-039E-8B22C9B36B7D}"/>
              </a:ext>
            </a:extLst>
          </p:cNvPr>
          <p:cNvSpPr/>
          <p:nvPr/>
        </p:nvSpPr>
        <p:spPr>
          <a:xfrm>
            <a:off x="1524000" y="6144768"/>
            <a:ext cx="9144000" cy="713232"/>
          </a:xfrm>
          <a:prstGeom prst="rect">
            <a:avLst/>
          </a:prstGeom>
          <a:solidFill>
            <a:srgbClr val="FFFFFF"/>
          </a:solidFill>
          <a:ln/>
        </p:spPr>
        <p:txBody>
          <a:bodyPr/>
          <a:lstStyle/>
          <a:p>
            <a:pPr defTabSz="457200"/>
            <a:endParaRPr lang="en-ZA">
              <a:solidFill>
                <a:prstClr val="black"/>
              </a:solidFill>
              <a:latin typeface="Aptos" panose="02110004020202020204"/>
            </a:endParaRPr>
          </a:p>
        </p:txBody>
      </p:sp>
      <p:pic>
        <p:nvPicPr>
          <p:cNvPr id="11" name="Image 1" descr="/home/claude/assets/partner_logos.png">
            <a:extLst>
              <a:ext uri="{FF2B5EF4-FFF2-40B4-BE49-F238E27FC236}">
                <a16:creationId xmlns:a16="http://schemas.microsoft.com/office/drawing/2014/main" id="{762DB639-CE45-6153-29A0-8D084BA2191E}"/>
              </a:ext>
            </a:extLst>
          </p:cNvPr>
          <p:cNvPicPr>
            <a:picLocks noChangeAspect="1"/>
          </p:cNvPicPr>
          <p:nvPr/>
        </p:nvPicPr>
        <p:blipFill>
          <a:blip r:embed="rId4"/>
          <a:stretch>
            <a:fillRect/>
          </a:stretch>
        </p:blipFill>
        <p:spPr>
          <a:xfrm>
            <a:off x="1935480" y="6192129"/>
            <a:ext cx="8321040" cy="618511"/>
          </a:xfrm>
          <a:prstGeom prst="rect">
            <a:avLst/>
          </a:prstGeom>
        </p:spPr>
      </p:pic>
      <p:pic>
        <p:nvPicPr>
          <p:cNvPr id="14" name="Picture 13">
            <a:extLst>
              <a:ext uri="{FF2B5EF4-FFF2-40B4-BE49-F238E27FC236}">
                <a16:creationId xmlns:a16="http://schemas.microsoft.com/office/drawing/2014/main" id="{FA63654C-EC83-0852-A57A-8F5B49DDBA85}"/>
              </a:ext>
            </a:extLst>
          </p:cNvPr>
          <p:cNvPicPr>
            <a:picLocks noChangeAspect="1"/>
          </p:cNvPicPr>
          <p:nvPr/>
        </p:nvPicPr>
        <p:blipFill>
          <a:blip r:embed="rId5"/>
          <a:stretch>
            <a:fillRect/>
          </a:stretch>
        </p:blipFill>
        <p:spPr>
          <a:xfrm>
            <a:off x="2750457" y="839235"/>
            <a:ext cx="9064172" cy="5179528"/>
          </a:xfrm>
          <a:prstGeom prst="rect">
            <a:avLst/>
          </a:prstGeom>
        </p:spPr>
      </p:pic>
    </p:spTree>
    <p:extLst>
      <p:ext uri="{BB962C8B-B14F-4D97-AF65-F5344CB8AC3E}">
        <p14:creationId xmlns:p14="http://schemas.microsoft.com/office/powerpoint/2010/main" val="424418296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8DAB8-8709-4B83-C465-A0455C85492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8749763-68B4-D636-8979-61A630B8C41B}"/>
              </a:ext>
            </a:extLst>
          </p:cNvPr>
          <p:cNvSpPr/>
          <p:nvPr/>
        </p:nvSpPr>
        <p:spPr>
          <a:xfrm>
            <a:off x="0" y="4335752"/>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A8C270E-68A3-C48C-3D77-42B163832748}"/>
              </a:ext>
            </a:extLst>
          </p:cNvPr>
          <p:cNvSpPr/>
          <p:nvPr/>
        </p:nvSpPr>
        <p:spPr>
          <a:xfrm>
            <a:off x="2630382" y="0"/>
            <a:ext cx="9561617" cy="6016111"/>
          </a:xfrm>
          <a:prstGeom prst="rect">
            <a:avLst/>
          </a:prstGeom>
          <a:solidFill>
            <a:srgbClr val="222B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8A50D11-EC45-6926-64C6-11669E8F58D6}"/>
              </a:ext>
            </a:extLst>
          </p:cNvPr>
          <p:cNvSpPr/>
          <p:nvPr/>
        </p:nvSpPr>
        <p:spPr>
          <a:xfrm>
            <a:off x="0" y="0"/>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encil and light bulb on a piece of paper&#10;&#10;AI-generated content may be incorrect.">
            <a:extLst>
              <a:ext uri="{FF2B5EF4-FFF2-40B4-BE49-F238E27FC236}">
                <a16:creationId xmlns:a16="http://schemas.microsoft.com/office/drawing/2014/main" id="{2B792F36-C557-62D8-4B57-663B514CC80C}"/>
              </a:ext>
            </a:extLst>
          </p:cNvPr>
          <p:cNvPicPr>
            <a:picLocks noChangeAspect="1"/>
          </p:cNvPicPr>
          <p:nvPr/>
        </p:nvPicPr>
        <p:blipFill>
          <a:blip r:embed="rId2"/>
          <a:stretch>
            <a:fillRect/>
          </a:stretch>
        </p:blipFill>
        <p:spPr>
          <a:xfrm>
            <a:off x="272149" y="1819298"/>
            <a:ext cx="1842244" cy="2316524"/>
          </a:xfrm>
          <a:prstGeom prst="rect">
            <a:avLst/>
          </a:prstGeom>
        </p:spPr>
      </p:pic>
      <p:sp>
        <p:nvSpPr>
          <p:cNvPr id="9" name="TextBox 8">
            <a:extLst>
              <a:ext uri="{FF2B5EF4-FFF2-40B4-BE49-F238E27FC236}">
                <a16:creationId xmlns:a16="http://schemas.microsoft.com/office/drawing/2014/main" id="{7BD669CB-D053-EF45-1ED1-519C4B46C26C}"/>
              </a:ext>
            </a:extLst>
          </p:cNvPr>
          <p:cNvSpPr txBox="1"/>
          <p:nvPr/>
        </p:nvSpPr>
        <p:spPr>
          <a:xfrm>
            <a:off x="0" y="49709"/>
            <a:ext cx="2630384" cy="1384995"/>
          </a:xfrm>
          <a:prstGeom prst="rect">
            <a:avLst/>
          </a:prstGeom>
          <a:noFill/>
        </p:spPr>
        <p:txBody>
          <a:bodyPr wrap="square" rtlCol="0">
            <a:spAutoFit/>
          </a:bodyPr>
          <a:lstStyle/>
          <a:p>
            <a:pPr algn="ctr"/>
            <a:r>
              <a:rPr lang="en-US" sz="2100">
                <a:solidFill>
                  <a:schemeClr val="bg1"/>
                </a:solidFill>
                <a:latin typeface="Calibri" panose="020F0502020204030204" pitchFamily="34" charset="0"/>
                <a:cs typeface="Calibri" panose="020F0502020204030204" pitchFamily="34" charset="0"/>
              </a:rPr>
              <a:t>7th Annual Emerging African Researcher Training Academy 2026</a:t>
            </a:r>
          </a:p>
        </p:txBody>
      </p:sp>
      <p:sp>
        <p:nvSpPr>
          <p:cNvPr id="11" name="TextBox 10">
            <a:extLst>
              <a:ext uri="{FF2B5EF4-FFF2-40B4-BE49-F238E27FC236}">
                <a16:creationId xmlns:a16="http://schemas.microsoft.com/office/drawing/2014/main" id="{885E2C7A-742A-DF1B-2C46-C45A3CD6C05C}"/>
              </a:ext>
            </a:extLst>
          </p:cNvPr>
          <p:cNvSpPr txBox="1"/>
          <p:nvPr/>
        </p:nvSpPr>
        <p:spPr>
          <a:xfrm>
            <a:off x="-55417" y="4714267"/>
            <a:ext cx="2630383" cy="923330"/>
          </a:xfrm>
          <a:prstGeom prst="rect">
            <a:avLst/>
          </a:prstGeom>
          <a:noFill/>
        </p:spPr>
        <p:txBody>
          <a:bodyPr wrap="square">
            <a:spAutoFit/>
          </a:bodyPr>
          <a:lstStyle/>
          <a:p>
            <a:pPr algn="ctr"/>
            <a:r>
              <a:rPr lang="en-US" i="1">
                <a:solidFill>
                  <a:schemeClr val="bg1"/>
                </a:solidFill>
                <a:latin typeface="Calibri Light" panose="020F0302020204030204" pitchFamily="34" charset="0"/>
                <a:cs typeface="Calibri Light" panose="020F0302020204030204" pitchFamily="34" charset="0"/>
              </a:rPr>
              <a:t>African Research Voices in the Age of Artificial Intelligence</a:t>
            </a:r>
          </a:p>
        </p:txBody>
      </p:sp>
      <p:sp>
        <p:nvSpPr>
          <p:cNvPr id="7" name="object 12">
            <a:extLst>
              <a:ext uri="{FF2B5EF4-FFF2-40B4-BE49-F238E27FC236}">
                <a16:creationId xmlns:a16="http://schemas.microsoft.com/office/drawing/2014/main" id="{FF3832CA-F8A6-1F5C-F11A-10331A420A3C}"/>
              </a:ext>
            </a:extLst>
          </p:cNvPr>
          <p:cNvSpPr txBox="1"/>
          <p:nvPr/>
        </p:nvSpPr>
        <p:spPr>
          <a:xfrm>
            <a:off x="2630382" y="0"/>
            <a:ext cx="9561617" cy="5560497"/>
          </a:xfrm>
          <a:prstGeom prst="rect">
            <a:avLst/>
          </a:prstGeom>
          <a:solidFill>
            <a:schemeClr val="bg1"/>
          </a:solidFill>
        </p:spPr>
        <p:txBody>
          <a:bodyPr vert="horz" wrap="square" lIns="0" tIns="12700" rIns="0" bIns="0" rtlCol="0" anchor="t">
            <a:spAutoFit/>
          </a:bodyPr>
          <a:lstStyle/>
          <a:p>
            <a:pPr marL="50165">
              <a:spcBef>
                <a:spcPts val="100"/>
              </a:spcBef>
            </a:pPr>
            <a:r>
              <a:rPr sz="2800" b="1" i="1" spc="105">
                <a:cs typeface="Calibri"/>
              </a:rPr>
              <a:t>Ensure</a:t>
            </a:r>
            <a:r>
              <a:rPr sz="2800" b="1" i="1" spc="-30">
                <a:cs typeface="Calibri"/>
              </a:rPr>
              <a:t> </a:t>
            </a:r>
            <a:r>
              <a:rPr sz="2800" b="1" i="1" spc="65">
                <a:cs typeface="Calibri"/>
              </a:rPr>
              <a:t>you</a:t>
            </a:r>
            <a:r>
              <a:rPr sz="2800" b="1" i="1" spc="360">
                <a:cs typeface="Calibri"/>
              </a:rPr>
              <a:t> </a:t>
            </a:r>
            <a:r>
              <a:rPr sz="2800" b="1" i="1" spc="60">
                <a:cs typeface="Calibri"/>
              </a:rPr>
              <a:t>fully</a:t>
            </a:r>
            <a:r>
              <a:rPr sz="2800" b="1" i="1">
                <a:cs typeface="Calibri"/>
              </a:rPr>
              <a:t> </a:t>
            </a:r>
            <a:r>
              <a:rPr sz="2800" b="1" i="1" spc="80">
                <a:cs typeface="Calibri"/>
              </a:rPr>
              <a:t>understand</a:t>
            </a:r>
            <a:r>
              <a:rPr sz="2800" b="1" i="1" spc="-35">
                <a:cs typeface="Calibri"/>
              </a:rPr>
              <a:t> </a:t>
            </a:r>
            <a:r>
              <a:rPr sz="2800" b="1" i="1" spc="60">
                <a:cs typeface="Calibri"/>
              </a:rPr>
              <a:t>the</a:t>
            </a:r>
            <a:r>
              <a:rPr sz="2800" b="1" i="1" spc="-30">
                <a:cs typeface="Calibri"/>
              </a:rPr>
              <a:t> </a:t>
            </a:r>
            <a:r>
              <a:rPr sz="2800" b="1" i="1" spc="80">
                <a:cs typeface="Calibri"/>
              </a:rPr>
              <a:t>requirements</a:t>
            </a:r>
            <a:r>
              <a:rPr sz="2800" b="1" i="1" spc="-30">
                <a:cs typeface="Calibri"/>
              </a:rPr>
              <a:t> </a:t>
            </a:r>
            <a:r>
              <a:rPr sz="2800" b="1" i="1">
                <a:cs typeface="Calibri"/>
              </a:rPr>
              <a:t>for</a:t>
            </a:r>
            <a:r>
              <a:rPr sz="2800" b="1" i="1" spc="-30">
                <a:cs typeface="Calibri"/>
              </a:rPr>
              <a:t> </a:t>
            </a:r>
            <a:r>
              <a:rPr sz="2800" b="1" i="1" spc="105">
                <a:cs typeface="Calibri"/>
              </a:rPr>
              <a:t>submission</a:t>
            </a:r>
            <a:endParaRPr sz="2800">
              <a:cs typeface="Calibri"/>
            </a:endParaRPr>
          </a:p>
          <a:p>
            <a:pPr marL="50165">
              <a:spcBef>
                <a:spcPts val="100"/>
              </a:spcBef>
            </a:pPr>
            <a:endParaRPr lang="en-US" sz="2800" b="1" i="1" spc="105">
              <a:cs typeface="Calibri"/>
            </a:endParaRPr>
          </a:p>
          <a:p>
            <a:pPr marL="12700">
              <a:spcBef>
                <a:spcPts val="2190"/>
              </a:spcBef>
            </a:pPr>
            <a:r>
              <a:rPr lang="en-US" sz="2400" b="1" spc="-10">
                <a:cs typeface="Calibri Light"/>
              </a:rPr>
              <a:t>Follow the submission guidelines</a:t>
            </a:r>
            <a:r>
              <a:rPr lang="en-US" sz="2400" b="1" spc="-75">
                <a:cs typeface="Calibri Light"/>
              </a:rPr>
              <a:t> </a:t>
            </a:r>
          </a:p>
          <a:p>
            <a:pPr marL="240665" indent="-227965">
              <a:spcBef>
                <a:spcPts val="770"/>
              </a:spcBef>
              <a:buFont typeface="Arial"/>
              <a:buChar char="•"/>
              <a:tabLst>
                <a:tab pos="240665" algn="l"/>
              </a:tabLst>
            </a:pPr>
            <a:r>
              <a:rPr lang="en-US" sz="2000"/>
              <a:t>Check the terms of reference for guidelines</a:t>
            </a:r>
          </a:p>
          <a:p>
            <a:pPr marL="240665" indent="-227965">
              <a:spcBef>
                <a:spcPts val="770"/>
              </a:spcBef>
              <a:buFont typeface="Arial"/>
              <a:buChar char="•"/>
              <a:tabLst>
                <a:tab pos="240665" algn="l"/>
              </a:tabLst>
            </a:pPr>
            <a:r>
              <a:rPr lang="en-US" sz="2000"/>
              <a:t>These vary depending on the donor and the type of opportunity</a:t>
            </a:r>
            <a:endParaRPr lang="en-US"/>
          </a:p>
          <a:p>
            <a:pPr marL="240665" indent="-227965">
              <a:spcBef>
                <a:spcPts val="770"/>
              </a:spcBef>
              <a:buFont typeface="Arial,Sans-Serif"/>
              <a:buChar char="•"/>
              <a:tabLst>
                <a:tab pos="240665" algn="l"/>
              </a:tabLst>
            </a:pPr>
            <a:r>
              <a:rPr sz="2000">
                <a:cs typeface="Calibri Light"/>
              </a:rPr>
              <a:t>Adhere</a:t>
            </a:r>
            <a:r>
              <a:rPr sz="2000" spc="-75">
                <a:cs typeface="Calibri Light"/>
              </a:rPr>
              <a:t> </a:t>
            </a:r>
            <a:r>
              <a:rPr sz="2000">
                <a:cs typeface="Calibri Light"/>
              </a:rPr>
              <a:t>to</a:t>
            </a:r>
            <a:r>
              <a:rPr sz="2000" spc="-45">
                <a:cs typeface="Calibri Light"/>
              </a:rPr>
              <a:t> </a:t>
            </a:r>
            <a:r>
              <a:rPr sz="2000">
                <a:cs typeface="Calibri Light"/>
              </a:rPr>
              <a:t>the</a:t>
            </a:r>
            <a:r>
              <a:rPr sz="2000" spc="-40">
                <a:cs typeface="Calibri Light"/>
              </a:rPr>
              <a:t> </a:t>
            </a:r>
            <a:r>
              <a:rPr sz="2000">
                <a:cs typeface="Calibri Light"/>
              </a:rPr>
              <a:t>donor’s</a:t>
            </a:r>
            <a:r>
              <a:rPr sz="2000" spc="-80">
                <a:cs typeface="Calibri Light"/>
              </a:rPr>
              <a:t> </a:t>
            </a:r>
            <a:r>
              <a:rPr sz="2000">
                <a:cs typeface="Calibri Light"/>
              </a:rPr>
              <a:t>application</a:t>
            </a:r>
            <a:r>
              <a:rPr sz="2000" spc="-80">
                <a:cs typeface="Calibri Light"/>
              </a:rPr>
              <a:t> </a:t>
            </a:r>
            <a:r>
              <a:rPr sz="2000">
                <a:cs typeface="Calibri Light"/>
              </a:rPr>
              <a:t>forms</a:t>
            </a:r>
            <a:r>
              <a:rPr lang="en-US" sz="2000">
                <a:cs typeface="Calibri Light"/>
              </a:rPr>
              <a:t>/template,</a:t>
            </a:r>
            <a:r>
              <a:rPr sz="2000" spc="-55">
                <a:cs typeface="Calibri Light"/>
              </a:rPr>
              <a:t> </a:t>
            </a:r>
            <a:r>
              <a:rPr sz="2000">
                <a:cs typeface="Calibri Light"/>
              </a:rPr>
              <a:t>if</a:t>
            </a:r>
            <a:r>
              <a:rPr lang="en-US" sz="2000" spc="-50">
                <a:cs typeface="Calibri Light"/>
              </a:rPr>
              <a:t> </a:t>
            </a:r>
            <a:r>
              <a:rPr sz="2000" spc="-10">
                <a:cs typeface="Calibri Light"/>
              </a:rPr>
              <a:t>available</a:t>
            </a:r>
            <a:r>
              <a:rPr lang="en-US" sz="2000" spc="-10">
                <a:cs typeface="Calibri Light"/>
              </a:rPr>
              <a:t> - Standard Bidding Documents - for government tenders</a:t>
            </a:r>
          </a:p>
          <a:p>
            <a:pPr marL="240665" indent="-227965">
              <a:spcBef>
                <a:spcPts val="770"/>
              </a:spcBef>
              <a:buFont typeface="Arial"/>
              <a:buChar char="•"/>
              <a:tabLst>
                <a:tab pos="240665" algn="l"/>
              </a:tabLst>
            </a:pPr>
            <a:r>
              <a:rPr lang="en-US" sz="2000" spc="-10">
                <a:cs typeface="Calibri Light"/>
              </a:rPr>
              <a:t>Briefing session attendance, if compulsory</a:t>
            </a:r>
            <a:endParaRPr sz="2000">
              <a:cs typeface="Calibri Light"/>
            </a:endParaRPr>
          </a:p>
          <a:p>
            <a:pPr marL="240665" indent="-227965">
              <a:spcBef>
                <a:spcPts val="755"/>
              </a:spcBef>
              <a:buFont typeface="Arial"/>
              <a:buChar char="•"/>
              <a:tabLst>
                <a:tab pos="240665" algn="l"/>
              </a:tabLst>
            </a:pPr>
            <a:r>
              <a:rPr lang="en-US" sz="2000">
                <a:cs typeface="Calibri Light"/>
              </a:rPr>
              <a:t>Support documents </a:t>
            </a:r>
            <a:r>
              <a:rPr lang="en-US" sz="2000" spc="-90">
                <a:cs typeface="Calibri Light"/>
              </a:rPr>
              <a:t>- </a:t>
            </a:r>
            <a:r>
              <a:rPr lang="en-US" sz="2000">
                <a:cs typeface="Calibri Light"/>
              </a:rPr>
              <a:t>legal</a:t>
            </a:r>
            <a:r>
              <a:rPr lang="en-US" sz="2000" spc="-60">
                <a:cs typeface="Calibri Light"/>
              </a:rPr>
              <a:t> </a:t>
            </a:r>
            <a:r>
              <a:rPr lang="en-US" sz="2000">
                <a:cs typeface="Calibri Light"/>
              </a:rPr>
              <a:t>and</a:t>
            </a:r>
            <a:r>
              <a:rPr lang="en-US" sz="2000" spc="-60">
                <a:cs typeface="Calibri Light"/>
              </a:rPr>
              <a:t> </a:t>
            </a:r>
            <a:r>
              <a:rPr lang="en-US" sz="2000">
                <a:cs typeface="Calibri Light"/>
              </a:rPr>
              <a:t>financial</a:t>
            </a:r>
            <a:r>
              <a:rPr lang="en-US" sz="2000" spc="-75">
                <a:cs typeface="Calibri Light"/>
              </a:rPr>
              <a:t> </a:t>
            </a:r>
            <a:r>
              <a:rPr lang="en-US" sz="2000" spc="-10">
                <a:cs typeface="Calibri Light"/>
              </a:rPr>
              <a:t>documents</a:t>
            </a:r>
          </a:p>
          <a:p>
            <a:pPr marL="240665" indent="-227965">
              <a:spcBef>
                <a:spcPts val="755"/>
              </a:spcBef>
              <a:buFont typeface="Arial"/>
              <a:buChar char="•"/>
              <a:tabLst>
                <a:tab pos="240665" algn="l"/>
              </a:tabLst>
            </a:pPr>
            <a:r>
              <a:rPr sz="2000" spc="-10">
                <a:cs typeface="Calibri Light"/>
              </a:rPr>
              <a:t>Reference</a:t>
            </a:r>
            <a:r>
              <a:rPr sz="2000" spc="-70">
                <a:cs typeface="Calibri Light"/>
              </a:rPr>
              <a:t> </a:t>
            </a:r>
            <a:r>
              <a:rPr sz="2000" spc="-10">
                <a:cs typeface="Calibri Light"/>
              </a:rPr>
              <a:t>letters,</a:t>
            </a:r>
            <a:r>
              <a:rPr sz="2000" spc="-70">
                <a:cs typeface="Calibri Light"/>
              </a:rPr>
              <a:t> </a:t>
            </a:r>
            <a:r>
              <a:rPr sz="2000">
                <a:cs typeface="Calibri Light"/>
              </a:rPr>
              <a:t>proof</a:t>
            </a:r>
            <a:r>
              <a:rPr sz="2000" spc="-60">
                <a:cs typeface="Calibri Light"/>
              </a:rPr>
              <a:t> </a:t>
            </a:r>
            <a:r>
              <a:rPr sz="2000">
                <a:cs typeface="Calibri Light"/>
              </a:rPr>
              <a:t>of</a:t>
            </a:r>
            <a:r>
              <a:rPr sz="2000" spc="-40">
                <a:cs typeface="Calibri Light"/>
              </a:rPr>
              <a:t> </a:t>
            </a:r>
            <a:r>
              <a:rPr sz="2000">
                <a:cs typeface="Calibri Light"/>
              </a:rPr>
              <a:t>similar</a:t>
            </a:r>
            <a:r>
              <a:rPr sz="2000" spc="-65">
                <a:cs typeface="Calibri Light"/>
              </a:rPr>
              <a:t> </a:t>
            </a:r>
            <a:r>
              <a:rPr sz="2000">
                <a:cs typeface="Calibri Light"/>
              </a:rPr>
              <a:t>work</a:t>
            </a:r>
            <a:r>
              <a:rPr sz="2000" spc="-50">
                <a:cs typeface="Calibri Light"/>
              </a:rPr>
              <a:t> </a:t>
            </a:r>
            <a:r>
              <a:rPr sz="2000" spc="-10">
                <a:cs typeface="Calibri Light"/>
              </a:rPr>
              <a:t>undertaken,</a:t>
            </a:r>
            <a:r>
              <a:rPr sz="2000" spc="-70">
                <a:cs typeface="Calibri Light"/>
              </a:rPr>
              <a:t> </a:t>
            </a:r>
            <a:r>
              <a:rPr sz="2000">
                <a:cs typeface="Calibri Light"/>
              </a:rPr>
              <a:t>copies</a:t>
            </a:r>
            <a:r>
              <a:rPr sz="2000" spc="-60">
                <a:cs typeface="Calibri Light"/>
              </a:rPr>
              <a:t> </a:t>
            </a:r>
            <a:r>
              <a:rPr sz="2000">
                <a:cs typeface="Calibri Light"/>
              </a:rPr>
              <a:t>of</a:t>
            </a:r>
            <a:r>
              <a:rPr sz="2000" spc="-40">
                <a:cs typeface="Calibri Light"/>
              </a:rPr>
              <a:t> </a:t>
            </a:r>
            <a:r>
              <a:rPr sz="2000">
                <a:cs typeface="Calibri Light"/>
              </a:rPr>
              <a:t>reports</a:t>
            </a:r>
            <a:r>
              <a:rPr sz="2000" spc="-70">
                <a:cs typeface="Calibri Light"/>
              </a:rPr>
              <a:t> </a:t>
            </a:r>
            <a:r>
              <a:rPr sz="2000">
                <a:cs typeface="Calibri Light"/>
              </a:rPr>
              <a:t>and</a:t>
            </a:r>
            <a:r>
              <a:rPr sz="2000" spc="-50">
                <a:cs typeface="Calibri Light"/>
              </a:rPr>
              <a:t> </a:t>
            </a:r>
            <a:r>
              <a:rPr sz="2000" spc="-10">
                <a:cs typeface="Calibri Light"/>
              </a:rPr>
              <a:t>publications</a:t>
            </a:r>
            <a:r>
              <a:rPr lang="en-US" sz="2000" spc="-10">
                <a:cs typeface="Calibri Light"/>
              </a:rPr>
              <a:t>.</a:t>
            </a:r>
          </a:p>
          <a:p>
            <a:pPr marL="240665" indent="-227965">
              <a:spcBef>
                <a:spcPts val="755"/>
              </a:spcBef>
              <a:buFont typeface="Arial"/>
              <a:buChar char="•"/>
              <a:tabLst>
                <a:tab pos="240665" algn="l"/>
              </a:tabLst>
            </a:pPr>
            <a:r>
              <a:rPr lang="en-US" sz="2000" spc="-10">
                <a:cs typeface="Calibri Light"/>
              </a:rPr>
              <a:t>Proposal supporting documents- </a:t>
            </a:r>
            <a:r>
              <a:rPr lang="en-US" sz="2000" spc="-10" err="1">
                <a:cs typeface="Calibri Light"/>
              </a:rPr>
              <a:t>e.g</a:t>
            </a:r>
            <a:r>
              <a:rPr lang="en-US" sz="2000" spc="-10">
                <a:cs typeface="Calibri Light"/>
              </a:rPr>
              <a:t> CVs and qualifications</a:t>
            </a:r>
            <a:endParaRPr lang="en-US" sz="2000" spc="-10">
              <a:latin typeface="Aptos"/>
              <a:cs typeface="Calibri Light"/>
            </a:endParaRPr>
          </a:p>
          <a:p>
            <a:pPr marL="240665" indent="-227965">
              <a:spcBef>
                <a:spcPts val="755"/>
              </a:spcBef>
              <a:buFont typeface="Arial"/>
              <a:buChar char="•"/>
              <a:tabLst>
                <a:tab pos="240665" algn="l"/>
              </a:tabLst>
            </a:pPr>
            <a:endParaRPr sz="2000">
              <a:solidFill>
                <a:schemeClr val="bg1"/>
              </a:solidFill>
              <a:latin typeface="Calibri Light"/>
              <a:cs typeface="Calibri Light"/>
            </a:endParaRPr>
          </a:p>
        </p:txBody>
      </p:sp>
    </p:spTree>
    <p:extLst>
      <p:ext uri="{BB962C8B-B14F-4D97-AF65-F5344CB8AC3E}">
        <p14:creationId xmlns:p14="http://schemas.microsoft.com/office/powerpoint/2010/main" val="300280190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0909F-61D4-79F5-03D5-D8A0A40D62E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69148C0-591A-FAE7-4308-16373A4AECBD}"/>
              </a:ext>
            </a:extLst>
          </p:cNvPr>
          <p:cNvSpPr/>
          <p:nvPr/>
        </p:nvSpPr>
        <p:spPr>
          <a:xfrm>
            <a:off x="0" y="4342675"/>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2B9931F-BB31-0F59-8A00-023EC71193B7}"/>
              </a:ext>
            </a:extLst>
          </p:cNvPr>
          <p:cNvSpPr/>
          <p:nvPr/>
        </p:nvSpPr>
        <p:spPr>
          <a:xfrm>
            <a:off x="2630384" y="0"/>
            <a:ext cx="9561616" cy="6023034"/>
          </a:xfrm>
          <a:prstGeom prst="rect">
            <a:avLst/>
          </a:prstGeom>
          <a:solidFill>
            <a:srgbClr val="222B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DBF278A-3D93-0DBF-FC4A-F930414B5CCA}"/>
              </a:ext>
            </a:extLst>
          </p:cNvPr>
          <p:cNvSpPr/>
          <p:nvPr/>
        </p:nvSpPr>
        <p:spPr>
          <a:xfrm>
            <a:off x="0" y="0"/>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encil and light bulb on a piece of paper&#10;&#10;AI-generated content may be incorrect.">
            <a:extLst>
              <a:ext uri="{FF2B5EF4-FFF2-40B4-BE49-F238E27FC236}">
                <a16:creationId xmlns:a16="http://schemas.microsoft.com/office/drawing/2014/main" id="{752BCDDB-56DB-E91B-6D93-F3E460B0AD77}"/>
              </a:ext>
            </a:extLst>
          </p:cNvPr>
          <p:cNvPicPr>
            <a:picLocks noChangeAspect="1"/>
          </p:cNvPicPr>
          <p:nvPr/>
        </p:nvPicPr>
        <p:blipFill>
          <a:blip r:embed="rId3"/>
          <a:stretch>
            <a:fillRect/>
          </a:stretch>
        </p:blipFill>
        <p:spPr>
          <a:xfrm>
            <a:off x="268714" y="1854395"/>
            <a:ext cx="1842244" cy="2316524"/>
          </a:xfrm>
          <a:prstGeom prst="rect">
            <a:avLst/>
          </a:prstGeom>
        </p:spPr>
      </p:pic>
      <p:sp>
        <p:nvSpPr>
          <p:cNvPr id="9" name="TextBox 8">
            <a:extLst>
              <a:ext uri="{FF2B5EF4-FFF2-40B4-BE49-F238E27FC236}">
                <a16:creationId xmlns:a16="http://schemas.microsoft.com/office/drawing/2014/main" id="{93659C13-0745-3B21-4077-4F38639079A7}"/>
              </a:ext>
            </a:extLst>
          </p:cNvPr>
          <p:cNvSpPr txBox="1"/>
          <p:nvPr/>
        </p:nvSpPr>
        <p:spPr>
          <a:xfrm>
            <a:off x="125506" y="174036"/>
            <a:ext cx="2630384" cy="1384995"/>
          </a:xfrm>
          <a:prstGeom prst="rect">
            <a:avLst/>
          </a:prstGeom>
          <a:noFill/>
        </p:spPr>
        <p:txBody>
          <a:bodyPr wrap="square" rtlCol="0">
            <a:spAutoFit/>
          </a:bodyPr>
          <a:lstStyle/>
          <a:p>
            <a:pPr algn="ctr"/>
            <a:r>
              <a:rPr lang="en-US" sz="2100">
                <a:solidFill>
                  <a:schemeClr val="bg1"/>
                </a:solidFill>
                <a:latin typeface="Calibri" panose="020F0502020204030204" pitchFamily="34" charset="0"/>
                <a:cs typeface="Calibri" panose="020F0502020204030204" pitchFamily="34" charset="0"/>
              </a:rPr>
              <a:t>7th Annual Emerging African Researcher Training Academy 2026</a:t>
            </a:r>
          </a:p>
        </p:txBody>
      </p:sp>
      <p:sp>
        <p:nvSpPr>
          <p:cNvPr id="11" name="TextBox 10">
            <a:extLst>
              <a:ext uri="{FF2B5EF4-FFF2-40B4-BE49-F238E27FC236}">
                <a16:creationId xmlns:a16="http://schemas.microsoft.com/office/drawing/2014/main" id="{C226DE8C-21D6-3708-5884-F20403BA84E2}"/>
              </a:ext>
            </a:extLst>
          </p:cNvPr>
          <p:cNvSpPr txBox="1"/>
          <p:nvPr/>
        </p:nvSpPr>
        <p:spPr>
          <a:xfrm>
            <a:off x="70879" y="4612210"/>
            <a:ext cx="2630383" cy="923330"/>
          </a:xfrm>
          <a:prstGeom prst="rect">
            <a:avLst/>
          </a:prstGeom>
          <a:noFill/>
        </p:spPr>
        <p:txBody>
          <a:bodyPr wrap="square">
            <a:spAutoFit/>
          </a:bodyPr>
          <a:lstStyle/>
          <a:p>
            <a:pPr algn="ctr"/>
            <a:r>
              <a:rPr lang="en-US" i="1">
                <a:solidFill>
                  <a:schemeClr val="bg1"/>
                </a:solidFill>
                <a:latin typeface="Calibri Light" panose="020F0302020204030204" pitchFamily="34" charset="0"/>
                <a:cs typeface="Calibri Light" panose="020F0302020204030204" pitchFamily="34" charset="0"/>
              </a:rPr>
              <a:t>African Research Voices in the Age of Artificial Intelligence</a:t>
            </a:r>
          </a:p>
        </p:txBody>
      </p:sp>
      <p:sp>
        <p:nvSpPr>
          <p:cNvPr id="5" name="object 3">
            <a:extLst>
              <a:ext uri="{FF2B5EF4-FFF2-40B4-BE49-F238E27FC236}">
                <a16:creationId xmlns:a16="http://schemas.microsoft.com/office/drawing/2014/main" id="{0DADC44C-06FE-42AF-3A35-9FE082E78F82}"/>
              </a:ext>
            </a:extLst>
          </p:cNvPr>
          <p:cNvSpPr txBox="1"/>
          <p:nvPr/>
        </p:nvSpPr>
        <p:spPr>
          <a:xfrm>
            <a:off x="3050771" y="178458"/>
            <a:ext cx="8670174" cy="6068713"/>
          </a:xfrm>
          <a:prstGeom prst="rect">
            <a:avLst/>
          </a:prstGeom>
        </p:spPr>
        <p:txBody>
          <a:bodyPr vert="horz" wrap="square" lIns="0" tIns="12700" rIns="0" bIns="0" rtlCol="0" anchor="t">
            <a:spAutoFit/>
          </a:bodyPr>
          <a:lstStyle/>
          <a:p>
            <a:pPr marL="290195">
              <a:spcBef>
                <a:spcPts val="100"/>
              </a:spcBef>
            </a:pPr>
            <a:r>
              <a:rPr lang="en-US" sz="3200" b="1" spc="-10">
                <a:solidFill>
                  <a:schemeClr val="bg1"/>
                </a:solidFill>
                <a:cs typeface="Segoe UI"/>
              </a:rPr>
              <a:t>Submission </a:t>
            </a:r>
            <a:endParaRPr lang="en-US" spc="-30">
              <a:solidFill>
                <a:schemeClr val="bg1"/>
              </a:solidFill>
              <a:cs typeface="Calibri Light"/>
            </a:endParaRPr>
          </a:p>
          <a:p>
            <a:pPr marL="12700">
              <a:spcBef>
                <a:spcPts val="830"/>
              </a:spcBef>
            </a:pPr>
            <a:r>
              <a:rPr lang="en-US" sz="2000" b="1" spc="-30">
                <a:solidFill>
                  <a:schemeClr val="bg1"/>
                </a:solidFill>
                <a:cs typeface="Calibri Light"/>
              </a:rPr>
              <a:t>Create  checklist- track proposal development and submission</a:t>
            </a:r>
          </a:p>
          <a:p>
            <a:pPr marL="12700">
              <a:spcBef>
                <a:spcPts val="830"/>
              </a:spcBef>
            </a:pPr>
            <a:endParaRPr lang="en-US" sz="2000" b="1" spc="-30">
              <a:solidFill>
                <a:schemeClr val="bg1"/>
              </a:solidFill>
              <a:cs typeface="Calibri Light"/>
            </a:endParaRPr>
          </a:p>
          <a:p>
            <a:pPr marL="12700" marR="3601720">
              <a:lnSpc>
                <a:spcPct val="127699"/>
              </a:lnSpc>
              <a:tabLst>
                <a:tab pos="241300" algn="l"/>
              </a:tabLst>
            </a:pPr>
            <a:r>
              <a:rPr lang="en-US" sz="2000" b="1" spc="-20">
                <a:solidFill>
                  <a:schemeClr val="bg1"/>
                </a:solidFill>
                <a:cs typeface="Calibri Light"/>
              </a:rPr>
              <a:t>Clarify submission</a:t>
            </a:r>
            <a:r>
              <a:rPr lang="en-US" sz="2000" b="1" spc="-70">
                <a:solidFill>
                  <a:schemeClr val="bg1"/>
                </a:solidFill>
                <a:cs typeface="Calibri Light"/>
              </a:rPr>
              <a:t> </a:t>
            </a:r>
            <a:r>
              <a:rPr lang="en-US" sz="2000" b="1" spc="-10">
                <a:solidFill>
                  <a:schemeClr val="bg1"/>
                </a:solidFill>
                <a:cs typeface="Calibri Light"/>
              </a:rPr>
              <a:t>approach</a:t>
            </a:r>
          </a:p>
          <a:p>
            <a:pPr marL="298450" marR="3601720" indent="-285750">
              <a:lnSpc>
                <a:spcPct val="127699"/>
              </a:lnSpc>
              <a:buFont typeface="Arial" panose="020B0604020202020204" pitchFamily="34" charset="0"/>
              <a:buChar char="•"/>
              <a:tabLst>
                <a:tab pos="241300" algn="l"/>
              </a:tabLst>
            </a:pPr>
            <a:r>
              <a:rPr lang="en-US" sz="2000">
                <a:solidFill>
                  <a:schemeClr val="bg1"/>
                </a:solidFill>
                <a:cs typeface="Calibri Light"/>
              </a:rPr>
              <a:t>Physical copies delivered  </a:t>
            </a:r>
          </a:p>
          <a:p>
            <a:pPr marL="298450" marR="3601720" indent="-285750">
              <a:lnSpc>
                <a:spcPct val="127699"/>
              </a:lnSpc>
              <a:buFont typeface="Arial" panose="020B0604020202020204" pitchFamily="34" charset="0"/>
              <a:buChar char="•"/>
              <a:tabLst>
                <a:tab pos="241300" algn="l"/>
              </a:tabLst>
            </a:pPr>
            <a:r>
              <a:rPr lang="en-US" sz="2000">
                <a:solidFill>
                  <a:schemeClr val="bg1"/>
                </a:solidFill>
                <a:cs typeface="Calibri Light"/>
              </a:rPr>
              <a:t>Online submission</a:t>
            </a:r>
          </a:p>
          <a:p>
            <a:pPr marL="298450" marR="3601720" indent="-285750">
              <a:lnSpc>
                <a:spcPct val="127699"/>
              </a:lnSpc>
              <a:buFont typeface="Arial" panose="020B0604020202020204" pitchFamily="34" charset="0"/>
              <a:buChar char="•"/>
              <a:tabLst>
                <a:tab pos="241300" algn="l"/>
              </a:tabLst>
            </a:pPr>
            <a:r>
              <a:rPr lang="en-US" sz="2000">
                <a:solidFill>
                  <a:schemeClr val="bg1"/>
                </a:solidFill>
                <a:cs typeface="Calibri Light"/>
              </a:rPr>
              <a:t>Funder dedicated</a:t>
            </a:r>
            <a:r>
              <a:rPr lang="en-US" sz="2000" spc="-55">
                <a:solidFill>
                  <a:schemeClr val="bg1"/>
                </a:solidFill>
                <a:cs typeface="Calibri Light"/>
              </a:rPr>
              <a:t> </a:t>
            </a:r>
            <a:r>
              <a:rPr lang="en-US" sz="2000" spc="-10">
                <a:solidFill>
                  <a:schemeClr val="bg1"/>
                </a:solidFill>
                <a:cs typeface="Calibri Light"/>
              </a:rPr>
              <a:t>platform/system</a:t>
            </a:r>
          </a:p>
          <a:p>
            <a:pPr marL="298450" marR="3601720" indent="-285750">
              <a:lnSpc>
                <a:spcPct val="127699"/>
              </a:lnSpc>
              <a:buFont typeface="Arial" panose="020B0604020202020204" pitchFamily="34" charset="0"/>
              <a:buChar char="•"/>
              <a:tabLst>
                <a:tab pos="241300" algn="l"/>
              </a:tabLst>
            </a:pPr>
            <a:endParaRPr lang="en-US" sz="2000" spc="-10">
              <a:solidFill>
                <a:schemeClr val="bg1"/>
              </a:solidFill>
              <a:cs typeface="Calibri Light"/>
            </a:endParaRPr>
          </a:p>
          <a:p>
            <a:pPr marL="285750" indent="-285750">
              <a:spcBef>
                <a:spcPts val="745"/>
              </a:spcBef>
              <a:buFont typeface="Arial" panose="020B0604020202020204" pitchFamily="34" charset="0"/>
              <a:buChar char="•"/>
              <a:tabLst>
                <a:tab pos="241300" algn="l"/>
              </a:tabLst>
            </a:pPr>
            <a:r>
              <a:rPr lang="en-US" sz="2000" b="1" spc="-10">
                <a:solidFill>
                  <a:schemeClr val="bg1"/>
                </a:solidFill>
                <a:cs typeface="Calibri Light"/>
              </a:rPr>
              <a:t>Date and Time, address for physical submission</a:t>
            </a:r>
            <a:endParaRPr lang="en-US" sz="2000" spc="-10">
              <a:solidFill>
                <a:schemeClr val="bg1"/>
              </a:solidFill>
              <a:cs typeface="Calibri Light"/>
            </a:endParaRPr>
          </a:p>
          <a:p>
            <a:pPr marL="342900" marR="5080" indent="-342900">
              <a:lnSpc>
                <a:spcPct val="127699"/>
              </a:lnSpc>
              <a:buFont typeface="Arial"/>
              <a:buChar char="•"/>
              <a:tabLst>
                <a:tab pos="241300" algn="l"/>
              </a:tabLst>
            </a:pPr>
            <a:r>
              <a:rPr lang="en-US" sz="2200" spc="-10">
                <a:solidFill>
                  <a:schemeClr val="bg1"/>
                </a:solidFill>
                <a:cs typeface="Calibri Light"/>
              </a:rPr>
              <a:t>Failure to submit on time will disqualify your submission</a:t>
            </a:r>
          </a:p>
          <a:p>
            <a:pPr marL="285750" marR="5080" indent="-285750">
              <a:lnSpc>
                <a:spcPct val="127699"/>
              </a:lnSpc>
              <a:buFont typeface="Arial" panose="020B0604020202020204" pitchFamily="34" charset="0"/>
              <a:buChar char="•"/>
              <a:tabLst>
                <a:tab pos="241300" algn="l"/>
              </a:tabLst>
            </a:pPr>
            <a:r>
              <a:rPr lang="en-US" sz="2200" spc="-10">
                <a:solidFill>
                  <a:schemeClr val="bg1"/>
                </a:solidFill>
                <a:cs typeface="Calibri Light"/>
              </a:rPr>
              <a:t>Allow sufficient time to ensure that your submission reaches the donor timeously.</a:t>
            </a:r>
            <a:endParaRPr lang="en-US">
              <a:solidFill>
                <a:schemeClr val="bg1"/>
              </a:solidFill>
            </a:endParaRPr>
          </a:p>
          <a:p>
            <a:pPr marL="12700" marR="3601720">
              <a:lnSpc>
                <a:spcPct val="127699"/>
              </a:lnSpc>
              <a:tabLst>
                <a:tab pos="241300" algn="l"/>
              </a:tabLst>
            </a:pPr>
            <a:endParaRPr lang="en-GB" sz="2000">
              <a:solidFill>
                <a:schemeClr val="bg1"/>
              </a:solidFill>
            </a:endParaRPr>
          </a:p>
          <a:p>
            <a:pPr marL="12700" marR="3602354">
              <a:lnSpc>
                <a:spcPct val="127699"/>
              </a:lnSpc>
              <a:tabLst>
                <a:tab pos="241300" algn="l"/>
              </a:tabLst>
            </a:pPr>
            <a:endParaRPr lang="en-US" spc="-10">
              <a:solidFill>
                <a:schemeClr val="bg1"/>
              </a:solidFill>
              <a:latin typeface="Calibri Light"/>
              <a:cs typeface="Calibri Light"/>
            </a:endParaRPr>
          </a:p>
          <a:p>
            <a:pPr marL="298450" marR="3602354" indent="-285750">
              <a:lnSpc>
                <a:spcPct val="127699"/>
              </a:lnSpc>
              <a:buFont typeface="Arial" panose="020B0604020202020204" pitchFamily="34" charset="0"/>
              <a:buChar char="•"/>
              <a:tabLst>
                <a:tab pos="241300" algn="l"/>
              </a:tabLst>
            </a:pPr>
            <a:endParaRPr lang="en-US" spc="-45">
              <a:solidFill>
                <a:schemeClr val="bg1"/>
              </a:solidFill>
              <a:latin typeface="Calibri Light"/>
              <a:cs typeface="Calibri Light"/>
            </a:endParaRPr>
          </a:p>
        </p:txBody>
      </p:sp>
      <p:pic>
        <p:nvPicPr>
          <p:cNvPr id="7" name="Picture 6">
            <a:extLst>
              <a:ext uri="{FF2B5EF4-FFF2-40B4-BE49-F238E27FC236}">
                <a16:creationId xmlns:a16="http://schemas.microsoft.com/office/drawing/2014/main" id="{B535A481-54E5-260A-A9B3-5D9CFECAFC9D}"/>
              </a:ext>
            </a:extLst>
          </p:cNvPr>
          <p:cNvPicPr>
            <a:picLocks noChangeAspect="1"/>
          </p:cNvPicPr>
          <p:nvPr/>
        </p:nvPicPr>
        <p:blipFill>
          <a:blip r:embed="rId4"/>
          <a:stretch>
            <a:fillRect/>
          </a:stretch>
        </p:blipFill>
        <p:spPr>
          <a:xfrm>
            <a:off x="9067624" y="1471340"/>
            <a:ext cx="1993696" cy="1964668"/>
          </a:xfrm>
          <a:prstGeom prst="rect">
            <a:avLst/>
          </a:prstGeom>
        </p:spPr>
      </p:pic>
    </p:spTree>
    <p:extLst>
      <p:ext uri="{BB962C8B-B14F-4D97-AF65-F5344CB8AC3E}">
        <p14:creationId xmlns:p14="http://schemas.microsoft.com/office/powerpoint/2010/main" val="80080135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3D510-5027-E367-4241-B42DDE1AE20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A212DBB-3E71-2F5D-AF66-6C385418CA17}"/>
              </a:ext>
            </a:extLst>
          </p:cNvPr>
          <p:cNvSpPr/>
          <p:nvPr/>
        </p:nvSpPr>
        <p:spPr>
          <a:xfrm>
            <a:off x="0" y="4319055"/>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1D72CF8-325B-A973-9E86-C53659327D84}"/>
              </a:ext>
            </a:extLst>
          </p:cNvPr>
          <p:cNvSpPr/>
          <p:nvPr/>
        </p:nvSpPr>
        <p:spPr>
          <a:xfrm>
            <a:off x="2630384" y="-360"/>
            <a:ext cx="9561616" cy="5999774"/>
          </a:xfrm>
          <a:prstGeom prst="rect">
            <a:avLst/>
          </a:prstGeom>
          <a:solidFill>
            <a:srgbClr val="222B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F473F4C-B455-B1F5-4C5A-D98709FA6835}"/>
              </a:ext>
            </a:extLst>
          </p:cNvPr>
          <p:cNvSpPr/>
          <p:nvPr/>
        </p:nvSpPr>
        <p:spPr>
          <a:xfrm>
            <a:off x="0" y="0"/>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DB380E1-17C8-1D95-72D6-84BB0393E13D}"/>
              </a:ext>
            </a:extLst>
          </p:cNvPr>
          <p:cNvSpPr txBox="1"/>
          <p:nvPr/>
        </p:nvSpPr>
        <p:spPr>
          <a:xfrm>
            <a:off x="3177307" y="36119"/>
            <a:ext cx="8684955" cy="6934334"/>
          </a:xfrm>
          <a:prstGeom prst="rect">
            <a:avLst/>
          </a:prstGeom>
          <a:noFill/>
        </p:spPr>
        <p:txBody>
          <a:bodyPr wrap="square" lIns="91440" tIns="45720" rIns="91440" bIns="45720" rtlCol="0" anchor="t">
            <a:spAutoFit/>
          </a:bodyPr>
          <a:lstStyle/>
          <a:p>
            <a:pPr marL="12700">
              <a:spcBef>
                <a:spcPts val="745"/>
              </a:spcBef>
            </a:pPr>
            <a:endParaRPr lang="en-US" sz="2400" b="1" spc="-20">
              <a:solidFill>
                <a:schemeClr val="bg1"/>
              </a:solidFill>
              <a:cs typeface="Calibri Light"/>
            </a:endParaRPr>
          </a:p>
          <a:p>
            <a:pPr marL="12700">
              <a:spcBef>
                <a:spcPts val="745"/>
              </a:spcBef>
            </a:pPr>
            <a:endParaRPr lang="en-US" sz="2400" b="1" spc="-20">
              <a:solidFill>
                <a:schemeClr val="bg1"/>
              </a:solidFill>
              <a:cs typeface="Calibri Light"/>
            </a:endParaRPr>
          </a:p>
          <a:p>
            <a:pPr>
              <a:tabLst>
                <a:tab pos="241300" algn="l"/>
              </a:tabLst>
            </a:pPr>
            <a:r>
              <a:rPr lang="en-ZA" sz="2200" b="1">
                <a:solidFill>
                  <a:schemeClr val="bg1"/>
                </a:solidFill>
                <a:ea typeface="+mn-lt"/>
                <a:cs typeface="+mn-lt"/>
              </a:rPr>
              <a:t>Example: "</a:t>
            </a:r>
            <a:r>
              <a:rPr lang="en-GB" sz="2200">
                <a:solidFill>
                  <a:schemeClr val="bg1"/>
                </a:solidFill>
                <a:ea typeface="+mn-lt"/>
                <a:cs typeface="+mn-lt"/>
              </a:rPr>
              <a:t>Proposals must be submitted in English by </a:t>
            </a:r>
            <a:r>
              <a:rPr lang="en-GB" sz="2200" b="1">
                <a:solidFill>
                  <a:schemeClr val="bg1"/>
                </a:solidFill>
                <a:ea typeface="+mn-lt"/>
                <a:cs typeface="+mn-lt"/>
              </a:rPr>
              <a:t>February 15, 2026 at 23:59 SAST </a:t>
            </a:r>
            <a:r>
              <a:rPr lang="en-GB" sz="2200">
                <a:solidFill>
                  <a:schemeClr val="bg1"/>
                </a:solidFill>
                <a:ea typeface="+mn-lt"/>
                <a:cs typeface="+mn-lt"/>
              </a:rPr>
              <a:t>via the </a:t>
            </a:r>
            <a:r>
              <a:rPr lang="en-GB" sz="2200">
                <a:solidFill>
                  <a:schemeClr val="bg1"/>
                </a:solidFill>
                <a:ea typeface="+mn-lt"/>
                <a:cs typeface="+mn-lt"/>
                <a:hlinkClick r:id="rId2">
                  <a:extLst>
                    <a:ext uri="{A12FA001-AC4F-418D-AE19-62706E023703}">
                      <ahyp:hlinkClr xmlns:ahyp="http://schemas.microsoft.com/office/drawing/2018/hyperlinkcolor" val="tx"/>
                    </a:ext>
                  </a:extLst>
                </a:hlinkClick>
              </a:rPr>
              <a:t>online platform</a:t>
            </a:r>
            <a:r>
              <a:rPr lang="en-GB" sz="2200">
                <a:solidFill>
                  <a:schemeClr val="bg1"/>
                </a:solidFill>
                <a:ea typeface="+mn-lt"/>
                <a:cs typeface="+mn-lt"/>
              </a:rPr>
              <a:t>. We will hold an information session on</a:t>
            </a:r>
            <a:r>
              <a:rPr lang="en-GB" sz="2200" b="1">
                <a:solidFill>
                  <a:schemeClr val="bg1"/>
                </a:solidFill>
                <a:ea typeface="+mn-lt"/>
                <a:cs typeface="+mn-lt"/>
              </a:rPr>
              <a:t> January 28, 2026, at 3pm SAST/4pm EAT</a:t>
            </a:r>
            <a:r>
              <a:rPr lang="en-GB" sz="2200">
                <a:solidFill>
                  <a:schemeClr val="bg1"/>
                </a:solidFill>
                <a:ea typeface="+mn-lt"/>
                <a:cs typeface="+mn-lt"/>
              </a:rPr>
              <a:t>. Please register for the information session </a:t>
            </a:r>
            <a:r>
              <a:rPr lang="en-GB" sz="2200">
                <a:solidFill>
                  <a:schemeClr val="bg1"/>
                </a:solidFill>
                <a:ea typeface="+mn-lt"/>
                <a:cs typeface="+mn-lt"/>
                <a:hlinkClick r:id="rId3">
                  <a:extLst>
                    <a:ext uri="{A12FA001-AC4F-418D-AE19-62706E023703}">
                      <ahyp:hlinkClr xmlns:ahyp="http://schemas.microsoft.com/office/drawing/2018/hyperlinkcolor" val="tx"/>
                    </a:ext>
                  </a:extLst>
                </a:hlinkClick>
              </a:rPr>
              <a:t>here</a:t>
            </a:r>
            <a:r>
              <a:rPr lang="en-GB" sz="2200">
                <a:solidFill>
                  <a:schemeClr val="bg1"/>
                </a:solidFill>
                <a:ea typeface="+mn-lt"/>
                <a:cs typeface="+mn-lt"/>
              </a:rPr>
              <a:t> and send any questions to us at </a:t>
            </a:r>
            <a:r>
              <a:rPr lang="en-GB" sz="2200">
                <a:solidFill>
                  <a:schemeClr val="bg1"/>
                </a:solidFill>
                <a:ea typeface="+mn-lt"/>
                <a:cs typeface="+mn-lt"/>
                <a:hlinkClick r:id="rId4">
                  <a:extLst>
                    <a:ext uri="{A12FA001-AC4F-418D-AE19-62706E023703}">
                      <ahyp:hlinkClr xmlns:ahyp="http://schemas.microsoft.com/office/drawing/2018/hyperlinkcolor" val="tx"/>
                    </a:ext>
                  </a:extLst>
                </a:hlinkClick>
              </a:rPr>
              <a:t># </a:t>
            </a:r>
            <a:r>
              <a:rPr lang="en-GB" sz="2200" err="1">
                <a:solidFill>
                  <a:schemeClr val="bg1"/>
                </a:solidFill>
                <a:ea typeface="+mn-lt"/>
                <a:cs typeface="+mn-lt"/>
                <a:hlinkClick r:id="rId4">
                  <a:extLst>
                    <a:ext uri="{A12FA001-AC4F-418D-AE19-62706E023703}">
                      <ahyp:hlinkClr xmlns:ahyp="http://schemas.microsoft.com/office/drawing/2018/hyperlinkcolor" val="tx"/>
                    </a:ext>
                  </a:extLst>
                </a:hlinkClick>
              </a:rPr>
              <a:t>xxxx</a:t>
            </a:r>
            <a:r>
              <a:rPr lang="en-GB" sz="2200">
                <a:solidFill>
                  <a:schemeClr val="bg1"/>
                </a:solidFill>
                <a:ea typeface="+mn-lt"/>
                <a:cs typeface="+mn-lt"/>
              </a:rPr>
              <a:t>"</a:t>
            </a:r>
            <a:endParaRPr lang="en-US">
              <a:solidFill>
                <a:schemeClr val="bg1"/>
              </a:solidFill>
            </a:endParaRPr>
          </a:p>
          <a:p>
            <a:pPr marL="12700" marR="5080">
              <a:lnSpc>
                <a:spcPct val="127699"/>
              </a:lnSpc>
              <a:tabLst>
                <a:tab pos="241300" algn="l"/>
              </a:tabLst>
            </a:pPr>
            <a:endParaRPr lang="en-US" sz="2400" b="1" spc="-10">
              <a:solidFill>
                <a:schemeClr val="bg1"/>
              </a:solidFill>
              <a:cs typeface="Calibri Light"/>
            </a:endParaRPr>
          </a:p>
          <a:p>
            <a:pPr marL="12700" marR="5080">
              <a:lnSpc>
                <a:spcPct val="127699"/>
              </a:lnSpc>
              <a:tabLst>
                <a:tab pos="241300" algn="l"/>
              </a:tabLst>
            </a:pPr>
            <a:r>
              <a:rPr lang="en-US" sz="2400" b="1" spc="-10">
                <a:solidFill>
                  <a:schemeClr val="bg1"/>
                </a:solidFill>
                <a:cs typeface="Calibri Light"/>
              </a:rPr>
              <a:t>After</a:t>
            </a:r>
            <a:r>
              <a:rPr lang="en-US" sz="2400" b="1" spc="-114">
                <a:solidFill>
                  <a:schemeClr val="bg1"/>
                </a:solidFill>
                <a:cs typeface="Calibri Light"/>
              </a:rPr>
              <a:t> </a:t>
            </a:r>
            <a:r>
              <a:rPr lang="en-US" sz="2400" b="1" spc="-10">
                <a:solidFill>
                  <a:schemeClr val="bg1"/>
                </a:solidFill>
                <a:cs typeface="Calibri Light"/>
              </a:rPr>
              <a:t>Submissio</a:t>
            </a:r>
            <a:r>
              <a:rPr lang="en-US" sz="2400" spc="-10">
                <a:solidFill>
                  <a:schemeClr val="bg1"/>
                </a:solidFill>
                <a:cs typeface="Calibri Light"/>
              </a:rPr>
              <a:t>n</a:t>
            </a:r>
            <a:endParaRPr lang="en-US" sz="2400">
              <a:solidFill>
                <a:schemeClr val="bg1"/>
              </a:solidFill>
              <a:cs typeface="Calibri Light"/>
            </a:endParaRPr>
          </a:p>
          <a:p>
            <a:pPr marL="298450" indent="-285750">
              <a:spcBef>
                <a:spcPts val="745"/>
              </a:spcBef>
              <a:buFont typeface="Arial" panose="020B0604020202020204" pitchFamily="34" charset="0"/>
              <a:buChar char="•"/>
              <a:tabLst>
                <a:tab pos="241300" algn="l"/>
              </a:tabLst>
            </a:pPr>
            <a:r>
              <a:rPr lang="en-US" sz="2200">
                <a:solidFill>
                  <a:schemeClr val="bg1"/>
                </a:solidFill>
                <a:cs typeface="Calibri Light"/>
              </a:rPr>
              <a:t>Save</a:t>
            </a:r>
            <a:r>
              <a:rPr lang="en-US" sz="2200" spc="-65">
                <a:solidFill>
                  <a:schemeClr val="bg1"/>
                </a:solidFill>
                <a:cs typeface="Calibri Light"/>
              </a:rPr>
              <a:t> </a:t>
            </a:r>
            <a:r>
              <a:rPr lang="en-US" sz="2200">
                <a:solidFill>
                  <a:schemeClr val="bg1"/>
                </a:solidFill>
                <a:cs typeface="Calibri Light"/>
              </a:rPr>
              <a:t>a</a:t>
            </a:r>
            <a:r>
              <a:rPr lang="en-US" sz="2200" spc="-60">
                <a:solidFill>
                  <a:schemeClr val="bg1"/>
                </a:solidFill>
                <a:cs typeface="Calibri Light"/>
              </a:rPr>
              <a:t> </a:t>
            </a:r>
            <a:r>
              <a:rPr lang="en-US" sz="2200">
                <a:solidFill>
                  <a:schemeClr val="bg1"/>
                </a:solidFill>
                <a:cs typeface="Calibri Light"/>
              </a:rPr>
              <a:t>copy</a:t>
            </a:r>
            <a:r>
              <a:rPr lang="en-US" sz="2200" spc="-50">
                <a:solidFill>
                  <a:schemeClr val="bg1"/>
                </a:solidFill>
                <a:cs typeface="Calibri Light"/>
              </a:rPr>
              <a:t> </a:t>
            </a:r>
            <a:r>
              <a:rPr lang="en-US" sz="2200">
                <a:solidFill>
                  <a:schemeClr val="bg1"/>
                </a:solidFill>
                <a:cs typeface="Calibri Light"/>
              </a:rPr>
              <a:t>of</a:t>
            </a:r>
            <a:r>
              <a:rPr lang="en-US" sz="2200" spc="-45">
                <a:solidFill>
                  <a:schemeClr val="bg1"/>
                </a:solidFill>
                <a:cs typeface="Calibri Light"/>
              </a:rPr>
              <a:t> </a:t>
            </a:r>
            <a:r>
              <a:rPr lang="en-US" sz="2200">
                <a:solidFill>
                  <a:schemeClr val="bg1"/>
                </a:solidFill>
                <a:cs typeface="Calibri Light"/>
              </a:rPr>
              <a:t>the</a:t>
            </a:r>
            <a:r>
              <a:rPr lang="en-US" sz="2200" spc="-55">
                <a:solidFill>
                  <a:schemeClr val="bg1"/>
                </a:solidFill>
                <a:cs typeface="Calibri Light"/>
              </a:rPr>
              <a:t> </a:t>
            </a:r>
            <a:r>
              <a:rPr lang="en-US" sz="2200">
                <a:solidFill>
                  <a:schemeClr val="bg1"/>
                </a:solidFill>
                <a:cs typeface="Calibri Light"/>
              </a:rPr>
              <a:t>final</a:t>
            </a:r>
            <a:r>
              <a:rPr lang="en-US" sz="2200" spc="-55">
                <a:solidFill>
                  <a:schemeClr val="bg1"/>
                </a:solidFill>
                <a:cs typeface="Calibri Light"/>
              </a:rPr>
              <a:t> </a:t>
            </a:r>
            <a:r>
              <a:rPr lang="en-US" sz="2200">
                <a:solidFill>
                  <a:schemeClr val="bg1"/>
                </a:solidFill>
                <a:cs typeface="Calibri Light"/>
              </a:rPr>
              <a:t>submitted</a:t>
            </a:r>
            <a:r>
              <a:rPr lang="en-US" sz="2200" spc="-50">
                <a:solidFill>
                  <a:schemeClr val="bg1"/>
                </a:solidFill>
                <a:cs typeface="Calibri Light"/>
              </a:rPr>
              <a:t> </a:t>
            </a:r>
            <a:r>
              <a:rPr lang="en-US" sz="2200">
                <a:solidFill>
                  <a:schemeClr val="bg1"/>
                </a:solidFill>
                <a:cs typeface="Calibri Light"/>
              </a:rPr>
              <a:t>proposal.</a:t>
            </a:r>
            <a:endParaRPr lang="en-US" sz="2200" spc="-35">
              <a:solidFill>
                <a:schemeClr val="bg1"/>
              </a:solidFill>
              <a:cs typeface="Calibri Light"/>
            </a:endParaRPr>
          </a:p>
          <a:p>
            <a:pPr marL="298450" indent="-285750">
              <a:spcBef>
                <a:spcPts val="730"/>
              </a:spcBef>
              <a:buFont typeface="Arial" panose="020B0604020202020204" pitchFamily="34" charset="0"/>
              <a:buChar char="•"/>
              <a:tabLst>
                <a:tab pos="241300" algn="l"/>
              </a:tabLst>
            </a:pPr>
            <a:r>
              <a:rPr lang="en-US" sz="2200" spc="-30">
                <a:solidFill>
                  <a:schemeClr val="bg1"/>
                </a:solidFill>
                <a:cs typeface="Calibri Light"/>
              </a:rPr>
              <a:t>Track</a:t>
            </a:r>
            <a:r>
              <a:rPr lang="en-US" sz="2200" spc="-55">
                <a:solidFill>
                  <a:schemeClr val="bg1"/>
                </a:solidFill>
                <a:cs typeface="Calibri Light"/>
              </a:rPr>
              <a:t> </a:t>
            </a:r>
            <a:r>
              <a:rPr lang="en-US" sz="2200">
                <a:solidFill>
                  <a:schemeClr val="bg1"/>
                </a:solidFill>
                <a:cs typeface="Calibri Light"/>
              </a:rPr>
              <a:t>the</a:t>
            </a:r>
            <a:r>
              <a:rPr lang="en-US" sz="2200" spc="-75">
                <a:solidFill>
                  <a:schemeClr val="bg1"/>
                </a:solidFill>
                <a:cs typeface="Calibri Light"/>
              </a:rPr>
              <a:t> </a:t>
            </a:r>
            <a:r>
              <a:rPr lang="en-US" sz="2200">
                <a:solidFill>
                  <a:schemeClr val="bg1"/>
                </a:solidFill>
                <a:cs typeface="Calibri Light"/>
              </a:rPr>
              <a:t>funder’s</a:t>
            </a:r>
            <a:r>
              <a:rPr lang="en-US" sz="2200" spc="-75">
                <a:solidFill>
                  <a:schemeClr val="bg1"/>
                </a:solidFill>
                <a:cs typeface="Calibri Light"/>
              </a:rPr>
              <a:t> </a:t>
            </a:r>
            <a:r>
              <a:rPr lang="en-US" sz="2200">
                <a:solidFill>
                  <a:schemeClr val="bg1"/>
                </a:solidFill>
                <a:cs typeface="Calibri Light"/>
              </a:rPr>
              <a:t>decision</a:t>
            </a:r>
            <a:r>
              <a:rPr lang="en-US" sz="2200" spc="-60">
                <a:solidFill>
                  <a:schemeClr val="bg1"/>
                </a:solidFill>
                <a:cs typeface="Calibri Light"/>
              </a:rPr>
              <a:t> </a:t>
            </a:r>
            <a:r>
              <a:rPr lang="en-US" sz="2200" spc="-10">
                <a:solidFill>
                  <a:schemeClr val="bg1"/>
                </a:solidFill>
                <a:cs typeface="Calibri Light"/>
              </a:rPr>
              <a:t>timeline.</a:t>
            </a:r>
            <a:endParaRPr lang="en-US" sz="2200">
              <a:solidFill>
                <a:schemeClr val="bg1"/>
              </a:solidFill>
              <a:cs typeface="Calibri Light"/>
            </a:endParaRPr>
          </a:p>
          <a:p>
            <a:pPr marL="298450" indent="-285750">
              <a:spcBef>
                <a:spcPts val="735"/>
              </a:spcBef>
              <a:buFont typeface="Arial" panose="020B0604020202020204" pitchFamily="34" charset="0"/>
              <a:buChar char="•"/>
              <a:tabLst>
                <a:tab pos="241300" algn="l"/>
              </a:tabLst>
            </a:pPr>
            <a:r>
              <a:rPr lang="en-US" sz="2200">
                <a:solidFill>
                  <a:schemeClr val="bg1"/>
                </a:solidFill>
                <a:cs typeface="Calibri Light"/>
              </a:rPr>
              <a:t>If</a:t>
            </a:r>
            <a:r>
              <a:rPr lang="en-US" sz="2200" spc="-70">
                <a:solidFill>
                  <a:schemeClr val="bg1"/>
                </a:solidFill>
                <a:cs typeface="Calibri Light"/>
              </a:rPr>
              <a:t> </a:t>
            </a:r>
            <a:r>
              <a:rPr lang="en-US" sz="2200" spc="-10">
                <a:solidFill>
                  <a:schemeClr val="bg1"/>
                </a:solidFill>
                <a:cs typeface="Calibri Light"/>
              </a:rPr>
              <a:t>awarded,</a:t>
            </a:r>
            <a:r>
              <a:rPr lang="en-US" sz="2200" spc="-55">
                <a:solidFill>
                  <a:schemeClr val="bg1"/>
                </a:solidFill>
                <a:cs typeface="Calibri Light"/>
              </a:rPr>
              <a:t> </a:t>
            </a:r>
            <a:r>
              <a:rPr lang="en-US" sz="2200">
                <a:solidFill>
                  <a:schemeClr val="bg1"/>
                </a:solidFill>
                <a:cs typeface="Calibri Light"/>
              </a:rPr>
              <a:t>follow</a:t>
            </a:r>
            <a:r>
              <a:rPr lang="en-US" sz="2200" spc="-40">
                <a:solidFill>
                  <a:schemeClr val="bg1"/>
                </a:solidFill>
                <a:cs typeface="Calibri Light"/>
              </a:rPr>
              <a:t> the </a:t>
            </a:r>
            <a:r>
              <a:rPr lang="en-US" sz="2200">
                <a:solidFill>
                  <a:schemeClr val="bg1"/>
                </a:solidFill>
                <a:cs typeface="Calibri Light"/>
              </a:rPr>
              <a:t>next</a:t>
            </a:r>
            <a:r>
              <a:rPr lang="en-US" sz="2200" spc="-60">
                <a:solidFill>
                  <a:schemeClr val="bg1"/>
                </a:solidFill>
                <a:cs typeface="Calibri Light"/>
              </a:rPr>
              <a:t> </a:t>
            </a:r>
            <a:r>
              <a:rPr lang="en-US" sz="2200">
                <a:solidFill>
                  <a:schemeClr val="bg1"/>
                </a:solidFill>
                <a:cs typeface="Calibri Light"/>
              </a:rPr>
              <a:t>steps</a:t>
            </a:r>
            <a:r>
              <a:rPr lang="en-US" sz="2200" spc="-70">
                <a:solidFill>
                  <a:schemeClr val="bg1"/>
                </a:solidFill>
                <a:cs typeface="Calibri Light"/>
              </a:rPr>
              <a:t> </a:t>
            </a:r>
            <a:r>
              <a:rPr lang="en-US" sz="2200">
                <a:solidFill>
                  <a:schemeClr val="bg1"/>
                </a:solidFill>
                <a:cs typeface="Calibri Light"/>
              </a:rPr>
              <a:t>(e.g.,</a:t>
            </a:r>
            <a:r>
              <a:rPr lang="en-US" sz="2200" spc="-65">
                <a:solidFill>
                  <a:schemeClr val="bg1"/>
                </a:solidFill>
                <a:cs typeface="Calibri Light"/>
              </a:rPr>
              <a:t> </a:t>
            </a:r>
            <a:r>
              <a:rPr lang="en-US" sz="2200" spc="-10">
                <a:solidFill>
                  <a:schemeClr val="bg1"/>
                </a:solidFill>
                <a:cs typeface="Calibri Light"/>
              </a:rPr>
              <a:t>contract</a:t>
            </a:r>
            <a:r>
              <a:rPr lang="en-US" sz="2200" spc="-40">
                <a:solidFill>
                  <a:schemeClr val="bg1"/>
                </a:solidFill>
                <a:cs typeface="Calibri Light"/>
              </a:rPr>
              <a:t> </a:t>
            </a:r>
            <a:r>
              <a:rPr lang="en-US" sz="2200">
                <a:solidFill>
                  <a:schemeClr val="bg1"/>
                </a:solidFill>
                <a:cs typeface="Calibri Light"/>
              </a:rPr>
              <a:t>signing,</a:t>
            </a:r>
            <a:r>
              <a:rPr lang="en-US" sz="2200" spc="-55">
                <a:solidFill>
                  <a:schemeClr val="bg1"/>
                </a:solidFill>
                <a:cs typeface="Calibri Light"/>
              </a:rPr>
              <a:t> </a:t>
            </a:r>
            <a:r>
              <a:rPr lang="en-US" sz="2200">
                <a:solidFill>
                  <a:schemeClr val="bg1"/>
                </a:solidFill>
                <a:cs typeface="Calibri Light"/>
              </a:rPr>
              <a:t>reporting</a:t>
            </a:r>
            <a:r>
              <a:rPr lang="en-US" sz="2200" spc="-25">
                <a:solidFill>
                  <a:schemeClr val="bg1"/>
                </a:solidFill>
                <a:cs typeface="Calibri Light"/>
              </a:rPr>
              <a:t> </a:t>
            </a:r>
            <a:r>
              <a:rPr lang="en-US" sz="2200" spc="-10">
                <a:solidFill>
                  <a:schemeClr val="bg1"/>
                </a:solidFill>
                <a:cs typeface="Calibri Light"/>
              </a:rPr>
              <a:t>requirements).</a:t>
            </a:r>
            <a:endParaRPr lang="en-US" sz="2200">
              <a:solidFill>
                <a:schemeClr val="bg1"/>
              </a:solidFill>
              <a:cs typeface="Calibri Light"/>
            </a:endParaRPr>
          </a:p>
          <a:p>
            <a:pPr marL="241300" indent="-228600">
              <a:spcBef>
                <a:spcPts val="745"/>
              </a:spcBef>
              <a:buFont typeface="Courier New"/>
              <a:buChar char="o"/>
              <a:tabLst>
                <a:tab pos="241300" algn="l"/>
              </a:tabLst>
            </a:pPr>
            <a:r>
              <a:rPr lang="en-US" sz="2200">
                <a:solidFill>
                  <a:schemeClr val="bg1"/>
                </a:solidFill>
                <a:cs typeface="Calibri Light"/>
              </a:rPr>
              <a:t>If</a:t>
            </a:r>
            <a:r>
              <a:rPr lang="en-US" sz="2200" spc="-80">
                <a:solidFill>
                  <a:schemeClr val="bg1"/>
                </a:solidFill>
                <a:cs typeface="Calibri Light"/>
              </a:rPr>
              <a:t> </a:t>
            </a:r>
            <a:r>
              <a:rPr lang="en-US" sz="2200">
                <a:solidFill>
                  <a:schemeClr val="bg1"/>
                </a:solidFill>
                <a:cs typeface="Calibri Light"/>
              </a:rPr>
              <a:t>rejected,</a:t>
            </a:r>
            <a:r>
              <a:rPr lang="en-US" sz="2200" spc="-60">
                <a:solidFill>
                  <a:schemeClr val="bg1"/>
                </a:solidFill>
                <a:cs typeface="Calibri Light"/>
              </a:rPr>
              <a:t> </a:t>
            </a:r>
            <a:r>
              <a:rPr lang="en-US" sz="2200">
                <a:solidFill>
                  <a:schemeClr val="bg1"/>
                </a:solidFill>
                <a:cs typeface="Calibri Light"/>
              </a:rPr>
              <a:t>request</a:t>
            </a:r>
            <a:r>
              <a:rPr lang="en-US" sz="2200" spc="-75">
                <a:solidFill>
                  <a:schemeClr val="bg1"/>
                </a:solidFill>
                <a:cs typeface="Calibri Light"/>
              </a:rPr>
              <a:t> </a:t>
            </a:r>
            <a:r>
              <a:rPr lang="en-US" sz="2200">
                <a:solidFill>
                  <a:schemeClr val="bg1"/>
                </a:solidFill>
                <a:cs typeface="Calibri Light"/>
              </a:rPr>
              <a:t>feedback</a:t>
            </a:r>
            <a:r>
              <a:rPr lang="en-US" sz="2200" spc="-60">
                <a:solidFill>
                  <a:schemeClr val="bg1"/>
                </a:solidFill>
                <a:cs typeface="Calibri Light"/>
              </a:rPr>
              <a:t> </a:t>
            </a:r>
            <a:r>
              <a:rPr lang="en-US" sz="2200">
                <a:solidFill>
                  <a:schemeClr val="bg1"/>
                </a:solidFill>
                <a:cs typeface="Calibri Light"/>
              </a:rPr>
              <a:t>and</a:t>
            </a:r>
            <a:r>
              <a:rPr lang="en-US" sz="2200" spc="-95">
                <a:solidFill>
                  <a:schemeClr val="bg1"/>
                </a:solidFill>
                <a:cs typeface="Calibri Light"/>
              </a:rPr>
              <a:t> draw lessons for </a:t>
            </a:r>
            <a:r>
              <a:rPr lang="en-US" sz="2200">
                <a:solidFill>
                  <a:schemeClr val="bg1"/>
                </a:solidFill>
                <a:cs typeface="Calibri Light"/>
              </a:rPr>
              <a:t>future</a:t>
            </a:r>
            <a:r>
              <a:rPr lang="en-US" sz="2200" spc="-80">
                <a:solidFill>
                  <a:schemeClr val="bg1"/>
                </a:solidFill>
                <a:cs typeface="Calibri Light"/>
              </a:rPr>
              <a:t> submissions</a:t>
            </a:r>
            <a:endParaRPr lang="en-US" sz="2200">
              <a:solidFill>
                <a:schemeClr val="bg1"/>
              </a:solidFill>
              <a:cs typeface="Calibri Light"/>
            </a:endParaRPr>
          </a:p>
          <a:p>
            <a:endParaRPr lang="en-GB">
              <a:solidFill>
                <a:schemeClr val="bg1"/>
              </a:solidFill>
            </a:endParaRPr>
          </a:p>
          <a:p>
            <a:endParaRPr lang="en-GB" b="1">
              <a:solidFill>
                <a:schemeClr val="bg1"/>
              </a:solidFill>
            </a:endParaRPr>
          </a:p>
          <a:p>
            <a:endParaRPr lang="en-US" b="1">
              <a:solidFill>
                <a:schemeClr val="bg1"/>
              </a:solidFill>
            </a:endParaRPr>
          </a:p>
          <a:p>
            <a:pPr algn="ctr"/>
            <a:endParaRPr lang="en-US" sz="3200">
              <a:solidFill>
                <a:schemeClr val="bg1"/>
              </a:solidFill>
            </a:endParaRPr>
          </a:p>
        </p:txBody>
      </p:sp>
      <p:pic>
        <p:nvPicPr>
          <p:cNvPr id="3" name="Picture 2" descr="A pencil and light bulb on a piece of paper&#10;&#10;AI-generated content may be incorrect.">
            <a:extLst>
              <a:ext uri="{FF2B5EF4-FFF2-40B4-BE49-F238E27FC236}">
                <a16:creationId xmlns:a16="http://schemas.microsoft.com/office/drawing/2014/main" id="{E26F62B8-63EE-D486-4F91-C328D3A87C89}"/>
              </a:ext>
            </a:extLst>
          </p:cNvPr>
          <p:cNvPicPr>
            <a:picLocks noChangeAspect="1"/>
          </p:cNvPicPr>
          <p:nvPr/>
        </p:nvPicPr>
        <p:blipFill>
          <a:blip r:embed="rId5"/>
          <a:stretch>
            <a:fillRect/>
          </a:stretch>
        </p:blipFill>
        <p:spPr>
          <a:xfrm>
            <a:off x="241217" y="1899634"/>
            <a:ext cx="1842244" cy="2316524"/>
          </a:xfrm>
          <a:prstGeom prst="rect">
            <a:avLst/>
          </a:prstGeom>
        </p:spPr>
      </p:pic>
      <p:sp>
        <p:nvSpPr>
          <p:cNvPr id="9" name="TextBox 8">
            <a:extLst>
              <a:ext uri="{FF2B5EF4-FFF2-40B4-BE49-F238E27FC236}">
                <a16:creationId xmlns:a16="http://schemas.microsoft.com/office/drawing/2014/main" id="{0F0EA1AB-0C51-AE08-90D9-E55A5ECFD938}"/>
              </a:ext>
            </a:extLst>
          </p:cNvPr>
          <p:cNvSpPr txBox="1"/>
          <p:nvPr/>
        </p:nvSpPr>
        <p:spPr>
          <a:xfrm>
            <a:off x="94211" y="158284"/>
            <a:ext cx="2630384" cy="1384995"/>
          </a:xfrm>
          <a:prstGeom prst="rect">
            <a:avLst/>
          </a:prstGeom>
          <a:noFill/>
        </p:spPr>
        <p:txBody>
          <a:bodyPr wrap="square" rtlCol="0">
            <a:spAutoFit/>
          </a:bodyPr>
          <a:lstStyle/>
          <a:p>
            <a:pPr algn="ctr"/>
            <a:r>
              <a:rPr lang="en-US" sz="2100">
                <a:solidFill>
                  <a:schemeClr val="bg1"/>
                </a:solidFill>
                <a:latin typeface="Calibri" panose="020F0502020204030204" pitchFamily="34" charset="0"/>
                <a:cs typeface="Calibri" panose="020F0502020204030204" pitchFamily="34" charset="0"/>
              </a:rPr>
              <a:t>7th Annual Emerging African Researcher Training Academy 2026</a:t>
            </a:r>
          </a:p>
        </p:txBody>
      </p:sp>
      <p:sp>
        <p:nvSpPr>
          <p:cNvPr id="11" name="TextBox 10">
            <a:extLst>
              <a:ext uri="{FF2B5EF4-FFF2-40B4-BE49-F238E27FC236}">
                <a16:creationId xmlns:a16="http://schemas.microsoft.com/office/drawing/2014/main" id="{402F6847-EBD1-B3DB-2B35-008E79DB059A}"/>
              </a:ext>
            </a:extLst>
          </p:cNvPr>
          <p:cNvSpPr txBox="1"/>
          <p:nvPr/>
        </p:nvSpPr>
        <p:spPr>
          <a:xfrm>
            <a:off x="47106" y="4665868"/>
            <a:ext cx="2630383" cy="923330"/>
          </a:xfrm>
          <a:prstGeom prst="rect">
            <a:avLst/>
          </a:prstGeom>
          <a:noFill/>
        </p:spPr>
        <p:txBody>
          <a:bodyPr wrap="square">
            <a:spAutoFit/>
          </a:bodyPr>
          <a:lstStyle/>
          <a:p>
            <a:pPr algn="ctr"/>
            <a:r>
              <a:rPr lang="en-US" i="1">
                <a:solidFill>
                  <a:schemeClr val="bg1"/>
                </a:solidFill>
                <a:latin typeface="Calibri Light" panose="020F0302020204030204" pitchFamily="34" charset="0"/>
                <a:cs typeface="Calibri Light" panose="020F0302020204030204" pitchFamily="34" charset="0"/>
              </a:rPr>
              <a:t>African Research Voices in the Age of Artificial Intelligence</a:t>
            </a:r>
          </a:p>
        </p:txBody>
      </p:sp>
      <mc:AlternateContent xmlns:mc="http://schemas.openxmlformats.org/markup-compatibility/2006" xmlns:p14="http://schemas.microsoft.com/office/powerpoint/2010/main" xmlns:aink="http://schemas.microsoft.com/office/drawing/2016/ink">
        <mc:Choice Requires="p14 aink">
          <p:contentPart p14:bwMode="auto" r:id="rId6">
            <p14:nvContentPartPr>
              <p14:cNvPr id="10" name="Ink 9">
                <a:extLst>
                  <a:ext uri="{FF2B5EF4-FFF2-40B4-BE49-F238E27FC236}">
                    <a16:creationId xmlns:a16="http://schemas.microsoft.com/office/drawing/2014/main" id="{8F4395F6-76FB-4C67-8026-2E565D7D1787}"/>
                  </a:ext>
                </a:extLst>
              </p14:cNvPr>
              <p14:cNvContentPartPr/>
              <p14:nvPr/>
            </p14:nvContentPartPr>
            <p14:xfrm>
              <a:off x="12965040" y="2427171"/>
              <a:ext cx="360" cy="360"/>
            </p14:xfrm>
          </p:contentPart>
        </mc:Choice>
        <mc:Fallback xmlns="">
          <p:pic>
            <p:nvPicPr>
              <p:cNvPr id="10" name="Ink 9">
                <a:extLst>
                  <a:ext uri="{FF2B5EF4-FFF2-40B4-BE49-F238E27FC236}">
                    <a16:creationId xmlns:a16="http://schemas.microsoft.com/office/drawing/2014/main" id="{8F4395F6-76FB-4C67-8026-2E565D7D1787}"/>
                  </a:ext>
                </a:extLst>
              </p:cNvPr>
              <p:cNvPicPr/>
              <p:nvPr/>
            </p:nvPicPr>
            <p:blipFill>
              <a:blip r:embed="rId7"/>
              <a:stretch>
                <a:fillRect/>
              </a:stretch>
            </p:blipFill>
            <p:spPr>
              <a:xfrm>
                <a:off x="12956040" y="2418171"/>
                <a:ext cx="18000" cy="18000"/>
              </a:xfrm>
              <a:prstGeom prst="rect">
                <a:avLst/>
              </a:prstGeom>
            </p:spPr>
          </p:pic>
        </mc:Fallback>
      </mc:AlternateContent>
    </p:spTree>
    <p:extLst>
      <p:ext uri="{BB962C8B-B14F-4D97-AF65-F5344CB8AC3E}">
        <p14:creationId xmlns:p14="http://schemas.microsoft.com/office/powerpoint/2010/main" val="332968964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7E225-A1BE-CF6C-E9B0-AD22941D854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9FAD469-208D-5480-8937-C11B37CD4D46}"/>
              </a:ext>
            </a:extLst>
          </p:cNvPr>
          <p:cNvSpPr/>
          <p:nvPr/>
        </p:nvSpPr>
        <p:spPr>
          <a:xfrm>
            <a:off x="11773" y="4367843"/>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3D62F9E-98B5-47B8-B0C6-DDB896D5FDF5}"/>
              </a:ext>
            </a:extLst>
          </p:cNvPr>
          <p:cNvSpPr/>
          <p:nvPr/>
        </p:nvSpPr>
        <p:spPr>
          <a:xfrm>
            <a:off x="2642157" y="0"/>
            <a:ext cx="9538070" cy="6048202"/>
          </a:xfrm>
          <a:prstGeom prst="rect">
            <a:avLst/>
          </a:prstGeom>
          <a:solidFill>
            <a:srgbClr val="222B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78A5ED0-0915-EEAC-060B-9A86D569A400}"/>
              </a:ext>
            </a:extLst>
          </p:cNvPr>
          <p:cNvSpPr/>
          <p:nvPr/>
        </p:nvSpPr>
        <p:spPr>
          <a:xfrm>
            <a:off x="11773" y="30777"/>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8189615-FB6D-D0DC-4AC3-5D115ABBC836}"/>
              </a:ext>
            </a:extLst>
          </p:cNvPr>
          <p:cNvSpPr txBox="1"/>
          <p:nvPr/>
        </p:nvSpPr>
        <p:spPr>
          <a:xfrm>
            <a:off x="4036715" y="1377537"/>
            <a:ext cx="6513617" cy="2369880"/>
          </a:xfrm>
          <a:prstGeom prst="rect">
            <a:avLst/>
          </a:prstGeom>
          <a:noFill/>
        </p:spPr>
        <p:txBody>
          <a:bodyPr wrap="square" rtlCol="0">
            <a:spAutoFit/>
          </a:bodyPr>
          <a:lstStyle/>
          <a:p>
            <a:pPr algn="ctr"/>
            <a:endParaRPr lang="en-US" sz="6600" b="1">
              <a:solidFill>
                <a:srgbClr val="D69610"/>
              </a:solidFill>
            </a:endParaRPr>
          </a:p>
          <a:p>
            <a:pPr algn="ctr"/>
            <a:r>
              <a:rPr lang="en-US" sz="6600" b="1">
                <a:solidFill>
                  <a:srgbClr val="D69610"/>
                </a:solidFill>
              </a:rPr>
              <a:t>Any questions?</a:t>
            </a:r>
          </a:p>
          <a:p>
            <a:endParaRPr lang="en-US" sz="1600" b="1">
              <a:solidFill>
                <a:srgbClr val="D69610"/>
              </a:solidFill>
            </a:endParaRPr>
          </a:p>
        </p:txBody>
      </p:sp>
      <p:pic>
        <p:nvPicPr>
          <p:cNvPr id="3" name="Picture 2" descr="A pencil and light bulb on a piece of paper&#10;&#10;AI-generated content may be incorrect.">
            <a:extLst>
              <a:ext uri="{FF2B5EF4-FFF2-40B4-BE49-F238E27FC236}">
                <a16:creationId xmlns:a16="http://schemas.microsoft.com/office/drawing/2014/main" id="{DFFA164D-CA7F-B6D7-9F36-E5B52F2C9F83}"/>
              </a:ext>
            </a:extLst>
          </p:cNvPr>
          <p:cNvPicPr>
            <a:picLocks noChangeAspect="1"/>
          </p:cNvPicPr>
          <p:nvPr/>
        </p:nvPicPr>
        <p:blipFill>
          <a:blip r:embed="rId2"/>
          <a:stretch>
            <a:fillRect/>
          </a:stretch>
        </p:blipFill>
        <p:spPr>
          <a:xfrm>
            <a:off x="405843" y="1899634"/>
            <a:ext cx="1842244" cy="2316524"/>
          </a:xfrm>
          <a:prstGeom prst="rect">
            <a:avLst/>
          </a:prstGeom>
        </p:spPr>
      </p:pic>
      <p:sp>
        <p:nvSpPr>
          <p:cNvPr id="9" name="TextBox 8">
            <a:extLst>
              <a:ext uri="{FF2B5EF4-FFF2-40B4-BE49-F238E27FC236}">
                <a16:creationId xmlns:a16="http://schemas.microsoft.com/office/drawing/2014/main" id="{0CEC92B7-3219-0F65-8925-E1B69A4EEF22}"/>
              </a:ext>
            </a:extLst>
          </p:cNvPr>
          <p:cNvSpPr txBox="1"/>
          <p:nvPr/>
        </p:nvSpPr>
        <p:spPr>
          <a:xfrm>
            <a:off x="110837" y="178458"/>
            <a:ext cx="2630384" cy="1384995"/>
          </a:xfrm>
          <a:prstGeom prst="rect">
            <a:avLst/>
          </a:prstGeom>
          <a:noFill/>
        </p:spPr>
        <p:txBody>
          <a:bodyPr wrap="square" rtlCol="0">
            <a:spAutoFit/>
          </a:bodyPr>
          <a:lstStyle/>
          <a:p>
            <a:pPr algn="ctr"/>
            <a:r>
              <a:rPr lang="en-US" sz="2100">
                <a:solidFill>
                  <a:schemeClr val="bg1"/>
                </a:solidFill>
                <a:latin typeface="Calibri" panose="020F0502020204030204" pitchFamily="34" charset="0"/>
                <a:cs typeface="Calibri" panose="020F0502020204030204" pitchFamily="34" charset="0"/>
              </a:rPr>
              <a:t>7th Annual Emerging African Researcher Training Academy 2026</a:t>
            </a:r>
          </a:p>
        </p:txBody>
      </p:sp>
      <p:sp>
        <p:nvSpPr>
          <p:cNvPr id="11" name="TextBox 10">
            <a:extLst>
              <a:ext uri="{FF2B5EF4-FFF2-40B4-BE49-F238E27FC236}">
                <a16:creationId xmlns:a16="http://schemas.microsoft.com/office/drawing/2014/main" id="{CBAD1967-3BCC-4464-78BC-305AFF6B4A5D}"/>
              </a:ext>
            </a:extLst>
          </p:cNvPr>
          <p:cNvSpPr txBox="1"/>
          <p:nvPr/>
        </p:nvSpPr>
        <p:spPr>
          <a:xfrm>
            <a:off x="208809" y="4746357"/>
            <a:ext cx="2323994" cy="923330"/>
          </a:xfrm>
          <a:prstGeom prst="rect">
            <a:avLst/>
          </a:prstGeom>
          <a:noFill/>
        </p:spPr>
        <p:txBody>
          <a:bodyPr wrap="square">
            <a:spAutoFit/>
          </a:bodyPr>
          <a:lstStyle/>
          <a:p>
            <a:pPr algn="ctr"/>
            <a:r>
              <a:rPr lang="en-US" i="1">
                <a:solidFill>
                  <a:schemeClr val="bg1"/>
                </a:solidFill>
                <a:latin typeface="Calibri Light" panose="020F0302020204030204" pitchFamily="34" charset="0"/>
                <a:cs typeface="Calibri Light" panose="020F0302020204030204" pitchFamily="34" charset="0"/>
              </a:rPr>
              <a:t>African Research Voices in the Age of Artificial Intelligence</a:t>
            </a:r>
          </a:p>
        </p:txBody>
      </p:sp>
    </p:spTree>
    <p:extLst>
      <p:ext uri="{BB962C8B-B14F-4D97-AF65-F5344CB8AC3E}">
        <p14:creationId xmlns:p14="http://schemas.microsoft.com/office/powerpoint/2010/main" val="237297710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E79EF-75FB-547B-7F10-EF0FE1F9AF4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4CA4D37-FB6D-8BC7-98E1-18EF7EF27E1D}"/>
              </a:ext>
            </a:extLst>
          </p:cNvPr>
          <p:cNvSpPr/>
          <p:nvPr/>
        </p:nvSpPr>
        <p:spPr>
          <a:xfrm>
            <a:off x="11773" y="4367843"/>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7A9C22D-F309-9DF9-424B-09C25D62C553}"/>
              </a:ext>
            </a:extLst>
          </p:cNvPr>
          <p:cNvSpPr/>
          <p:nvPr/>
        </p:nvSpPr>
        <p:spPr>
          <a:xfrm>
            <a:off x="2642157" y="0"/>
            <a:ext cx="9538070" cy="6048202"/>
          </a:xfrm>
          <a:prstGeom prst="rect">
            <a:avLst/>
          </a:prstGeom>
          <a:solidFill>
            <a:srgbClr val="222B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BD53BAE9-2F96-2CE5-23C0-D7D478301758}"/>
              </a:ext>
            </a:extLst>
          </p:cNvPr>
          <p:cNvSpPr/>
          <p:nvPr/>
        </p:nvSpPr>
        <p:spPr>
          <a:xfrm>
            <a:off x="11773" y="30777"/>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8B9F95A-3A7D-087A-17A2-C83E1EE902A0}"/>
              </a:ext>
            </a:extLst>
          </p:cNvPr>
          <p:cNvSpPr txBox="1"/>
          <p:nvPr/>
        </p:nvSpPr>
        <p:spPr>
          <a:xfrm>
            <a:off x="4036715" y="1377537"/>
            <a:ext cx="6513617" cy="1846659"/>
          </a:xfrm>
          <a:prstGeom prst="rect">
            <a:avLst/>
          </a:prstGeom>
          <a:noFill/>
        </p:spPr>
        <p:txBody>
          <a:bodyPr wrap="square" rtlCol="0">
            <a:spAutoFit/>
          </a:bodyPr>
          <a:lstStyle/>
          <a:p>
            <a:pPr algn="ctr"/>
            <a:endParaRPr lang="en-US" sz="6600" b="1">
              <a:solidFill>
                <a:srgbClr val="D69610"/>
              </a:solidFill>
            </a:endParaRPr>
          </a:p>
          <a:p>
            <a:pPr algn="ctr"/>
            <a:r>
              <a:rPr lang="en-US" sz="4800" b="1">
                <a:solidFill>
                  <a:srgbClr val="D69610"/>
                </a:solidFill>
              </a:rPr>
              <a:t>CLOSING REMARKS </a:t>
            </a:r>
          </a:p>
        </p:txBody>
      </p:sp>
      <p:pic>
        <p:nvPicPr>
          <p:cNvPr id="3" name="Picture 2" descr="A pencil and light bulb on a piece of paper&#10;&#10;AI-generated content may be incorrect.">
            <a:extLst>
              <a:ext uri="{FF2B5EF4-FFF2-40B4-BE49-F238E27FC236}">
                <a16:creationId xmlns:a16="http://schemas.microsoft.com/office/drawing/2014/main" id="{AE9EDCD7-130C-0058-0BB6-28395FA92172}"/>
              </a:ext>
            </a:extLst>
          </p:cNvPr>
          <p:cNvPicPr>
            <a:picLocks noChangeAspect="1"/>
          </p:cNvPicPr>
          <p:nvPr/>
        </p:nvPicPr>
        <p:blipFill>
          <a:blip r:embed="rId2"/>
          <a:stretch>
            <a:fillRect/>
          </a:stretch>
        </p:blipFill>
        <p:spPr>
          <a:xfrm>
            <a:off x="405843" y="1899634"/>
            <a:ext cx="1842244" cy="2316524"/>
          </a:xfrm>
          <a:prstGeom prst="rect">
            <a:avLst/>
          </a:prstGeom>
        </p:spPr>
      </p:pic>
      <p:sp>
        <p:nvSpPr>
          <p:cNvPr id="9" name="TextBox 8">
            <a:extLst>
              <a:ext uri="{FF2B5EF4-FFF2-40B4-BE49-F238E27FC236}">
                <a16:creationId xmlns:a16="http://schemas.microsoft.com/office/drawing/2014/main" id="{1D3C8EDA-1B39-1134-95EA-BA012695A19A}"/>
              </a:ext>
            </a:extLst>
          </p:cNvPr>
          <p:cNvSpPr txBox="1"/>
          <p:nvPr/>
        </p:nvSpPr>
        <p:spPr>
          <a:xfrm>
            <a:off x="110837" y="178458"/>
            <a:ext cx="2630384" cy="1384995"/>
          </a:xfrm>
          <a:prstGeom prst="rect">
            <a:avLst/>
          </a:prstGeom>
          <a:noFill/>
        </p:spPr>
        <p:txBody>
          <a:bodyPr wrap="square" rtlCol="0">
            <a:spAutoFit/>
          </a:bodyPr>
          <a:lstStyle/>
          <a:p>
            <a:pPr algn="ctr"/>
            <a:r>
              <a:rPr lang="en-US" sz="2100">
                <a:solidFill>
                  <a:schemeClr val="bg1"/>
                </a:solidFill>
                <a:latin typeface="Calibri" panose="020F0502020204030204" pitchFamily="34" charset="0"/>
                <a:cs typeface="Calibri" panose="020F0502020204030204" pitchFamily="34" charset="0"/>
              </a:rPr>
              <a:t>7th Annual Emerging African Researcher Training Academy 2026</a:t>
            </a:r>
          </a:p>
        </p:txBody>
      </p:sp>
      <p:sp>
        <p:nvSpPr>
          <p:cNvPr id="11" name="TextBox 10">
            <a:extLst>
              <a:ext uri="{FF2B5EF4-FFF2-40B4-BE49-F238E27FC236}">
                <a16:creationId xmlns:a16="http://schemas.microsoft.com/office/drawing/2014/main" id="{4D605D9D-115B-96EB-DF8C-EA8B6D5DE676}"/>
              </a:ext>
            </a:extLst>
          </p:cNvPr>
          <p:cNvSpPr txBox="1"/>
          <p:nvPr/>
        </p:nvSpPr>
        <p:spPr>
          <a:xfrm>
            <a:off x="208809" y="4746357"/>
            <a:ext cx="2323994" cy="923330"/>
          </a:xfrm>
          <a:prstGeom prst="rect">
            <a:avLst/>
          </a:prstGeom>
          <a:noFill/>
        </p:spPr>
        <p:txBody>
          <a:bodyPr wrap="square">
            <a:spAutoFit/>
          </a:bodyPr>
          <a:lstStyle/>
          <a:p>
            <a:pPr algn="ctr"/>
            <a:r>
              <a:rPr lang="en-US" i="1">
                <a:solidFill>
                  <a:schemeClr val="bg1"/>
                </a:solidFill>
                <a:latin typeface="Calibri Light" panose="020F0302020204030204" pitchFamily="34" charset="0"/>
                <a:cs typeface="Calibri Light" panose="020F0302020204030204" pitchFamily="34" charset="0"/>
              </a:rPr>
              <a:t>African Research Voices in the Age of Artificial Intelligence</a:t>
            </a:r>
          </a:p>
        </p:txBody>
      </p:sp>
    </p:spTree>
    <p:extLst>
      <p:ext uri="{BB962C8B-B14F-4D97-AF65-F5344CB8AC3E}">
        <p14:creationId xmlns:p14="http://schemas.microsoft.com/office/powerpoint/2010/main" val="14709359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E2A4F"/>
        </a:solidFill>
        <a:effectLst/>
      </p:bgPr>
    </p:bg>
    <p:spTree>
      <p:nvGrpSpPr>
        <p:cNvPr id="1" name=""/>
        <p:cNvGrpSpPr/>
        <p:nvPr/>
      </p:nvGrpSpPr>
      <p:grpSpPr>
        <a:xfrm>
          <a:off x="0" y="0"/>
          <a:ext cx="0" cy="0"/>
          <a:chOff x="0" y="0"/>
          <a:chExt cx="0" cy="0"/>
        </a:xfrm>
      </p:grpSpPr>
      <p:sp>
        <p:nvSpPr>
          <p:cNvPr id="2" name="Shape 0"/>
          <p:cNvSpPr/>
          <p:nvPr/>
        </p:nvSpPr>
        <p:spPr>
          <a:xfrm>
            <a:off x="7558881" y="1234440"/>
            <a:ext cx="4572000" cy="4572000"/>
          </a:xfrm>
          <a:prstGeom prst="ellipse">
            <a:avLst/>
          </a:prstGeom>
          <a:solidFill>
            <a:srgbClr val="0E2A4F">
              <a:alpha val="0"/>
            </a:srgbClr>
          </a:solidFill>
          <a:ln w="22225">
            <a:solidFill>
              <a:srgbClr val="16345F"/>
            </a:solidFill>
            <a:prstDash val="solid"/>
          </a:ln>
        </p:spPr>
        <p:txBody>
          <a:bodyPr/>
          <a:lstStyle/>
          <a:p>
            <a:endParaRPr lang="en-ZA">
              <a:solidFill>
                <a:prstClr val="black"/>
              </a:solidFill>
              <a:latin typeface="Calibri" panose="020F0502020204030204"/>
            </a:endParaRPr>
          </a:p>
        </p:txBody>
      </p:sp>
      <p:sp>
        <p:nvSpPr>
          <p:cNvPr id="3" name="Shape 1"/>
          <p:cNvSpPr/>
          <p:nvPr/>
        </p:nvSpPr>
        <p:spPr>
          <a:xfrm>
            <a:off x="8198961" y="1874520"/>
            <a:ext cx="3291840" cy="3291840"/>
          </a:xfrm>
          <a:prstGeom prst="ellipse">
            <a:avLst/>
          </a:prstGeom>
          <a:solidFill>
            <a:srgbClr val="0E2A4F">
              <a:alpha val="0"/>
            </a:srgbClr>
          </a:solidFill>
          <a:ln w="22225">
            <a:solidFill>
              <a:srgbClr val="1C4373"/>
            </a:solidFill>
            <a:prstDash val="solid"/>
          </a:ln>
        </p:spPr>
        <p:txBody>
          <a:bodyPr/>
          <a:lstStyle/>
          <a:p>
            <a:endParaRPr lang="en-ZA">
              <a:solidFill>
                <a:prstClr val="black"/>
              </a:solidFill>
              <a:latin typeface="Calibri" panose="020F0502020204030204"/>
            </a:endParaRPr>
          </a:p>
        </p:txBody>
      </p:sp>
      <p:sp>
        <p:nvSpPr>
          <p:cNvPr id="4" name="Shape 2"/>
          <p:cNvSpPr/>
          <p:nvPr/>
        </p:nvSpPr>
        <p:spPr>
          <a:xfrm>
            <a:off x="8747601" y="2331720"/>
            <a:ext cx="2286000" cy="2880360"/>
          </a:xfrm>
          <a:prstGeom prst="roundRect">
            <a:avLst>
              <a:gd name="adj" fmla="val 4000"/>
            </a:avLst>
          </a:prstGeom>
          <a:solidFill>
            <a:srgbClr val="1D3D6B"/>
          </a:solidFill>
          <a:ln w="12700">
            <a:solidFill>
              <a:srgbClr val="2A4E7E"/>
            </a:solidFill>
            <a:prstDash val="solid"/>
          </a:ln>
          <a:effectLst>
            <a:outerShdw blurRad="127000" dist="50800" dir="5400000" algn="bl" rotWithShape="0">
              <a:srgbClr val="05152B">
                <a:alpha val="50000"/>
              </a:srgbClr>
            </a:outerShdw>
          </a:effectLst>
        </p:spPr>
        <p:txBody>
          <a:bodyPr/>
          <a:lstStyle/>
          <a:p>
            <a:endParaRPr lang="en-ZA">
              <a:solidFill>
                <a:prstClr val="black"/>
              </a:solidFill>
              <a:latin typeface="Calibri" panose="020F0502020204030204"/>
            </a:endParaRPr>
          </a:p>
        </p:txBody>
      </p:sp>
      <p:sp>
        <p:nvSpPr>
          <p:cNvPr id="5" name="Shape 3"/>
          <p:cNvSpPr/>
          <p:nvPr/>
        </p:nvSpPr>
        <p:spPr>
          <a:xfrm>
            <a:off x="9433401" y="2697480"/>
            <a:ext cx="2331720" cy="2880360"/>
          </a:xfrm>
          <a:prstGeom prst="roundRect">
            <a:avLst>
              <a:gd name="adj" fmla="val 3922"/>
            </a:avLst>
          </a:prstGeom>
          <a:solidFill>
            <a:srgbClr val="F5F8FC"/>
          </a:solidFill>
          <a:ln w="12700">
            <a:solidFill>
              <a:srgbClr val="FFFFFF"/>
            </a:solidFill>
            <a:prstDash val="solid"/>
          </a:ln>
          <a:effectLst>
            <a:outerShdw blurRad="152400" dist="63500" dir="5400000" algn="bl" rotWithShape="0">
              <a:srgbClr val="05152B">
                <a:alpha val="55000"/>
              </a:srgbClr>
            </a:outerShdw>
          </a:effectLst>
        </p:spPr>
        <p:txBody>
          <a:bodyPr/>
          <a:lstStyle/>
          <a:p>
            <a:endParaRPr lang="en-ZA">
              <a:solidFill>
                <a:prstClr val="black"/>
              </a:solidFill>
              <a:latin typeface="Calibri" panose="020F0502020204030204"/>
            </a:endParaRPr>
          </a:p>
        </p:txBody>
      </p:sp>
      <p:sp>
        <p:nvSpPr>
          <p:cNvPr id="6" name="Shape 4"/>
          <p:cNvSpPr/>
          <p:nvPr/>
        </p:nvSpPr>
        <p:spPr>
          <a:xfrm>
            <a:off x="9662001" y="2926080"/>
            <a:ext cx="457200" cy="457200"/>
          </a:xfrm>
          <a:prstGeom prst="roundRect">
            <a:avLst>
              <a:gd name="adj" fmla="val 16000"/>
            </a:avLst>
          </a:prstGeom>
          <a:solidFill>
            <a:srgbClr val="E0A526"/>
          </a:solidFill>
          <a:ln/>
        </p:spPr>
        <p:txBody>
          <a:bodyPr/>
          <a:lstStyle/>
          <a:p>
            <a:endParaRPr lang="en-ZA">
              <a:solidFill>
                <a:prstClr val="black"/>
              </a:solidFill>
              <a:latin typeface="Calibri" panose="020F0502020204030204"/>
            </a:endParaRPr>
          </a:p>
        </p:txBody>
      </p:sp>
      <p:pic>
        <p:nvPicPr>
          <p:cNvPr id="7" name="Image 0" descr="/home/claude/grantdoc.png"/>
          <p:cNvPicPr>
            <a:picLocks noChangeAspect="1"/>
          </p:cNvPicPr>
          <p:nvPr/>
        </p:nvPicPr>
        <p:blipFill>
          <a:blip r:embed="rId3"/>
          <a:stretch>
            <a:fillRect/>
          </a:stretch>
        </p:blipFill>
        <p:spPr>
          <a:xfrm>
            <a:off x="9735153" y="2990088"/>
            <a:ext cx="310896" cy="329184"/>
          </a:xfrm>
          <a:prstGeom prst="rect">
            <a:avLst/>
          </a:prstGeom>
        </p:spPr>
      </p:pic>
      <p:sp>
        <p:nvSpPr>
          <p:cNvPr id="8" name="Shape 5"/>
          <p:cNvSpPr/>
          <p:nvPr/>
        </p:nvSpPr>
        <p:spPr>
          <a:xfrm>
            <a:off x="10256361" y="3017520"/>
            <a:ext cx="1188720" cy="146304"/>
          </a:xfrm>
          <a:prstGeom prst="roundRect">
            <a:avLst>
              <a:gd name="adj" fmla="val 31250"/>
            </a:avLst>
          </a:prstGeom>
          <a:solidFill>
            <a:srgbClr val="1D3D6B"/>
          </a:solidFill>
          <a:ln/>
        </p:spPr>
        <p:txBody>
          <a:bodyPr/>
          <a:lstStyle/>
          <a:p>
            <a:endParaRPr lang="en-ZA">
              <a:solidFill>
                <a:prstClr val="black"/>
              </a:solidFill>
              <a:latin typeface="Calibri" panose="020F0502020204030204"/>
            </a:endParaRPr>
          </a:p>
        </p:txBody>
      </p:sp>
      <p:sp>
        <p:nvSpPr>
          <p:cNvPr id="9" name="Shape 6"/>
          <p:cNvSpPr/>
          <p:nvPr/>
        </p:nvSpPr>
        <p:spPr>
          <a:xfrm>
            <a:off x="10256361" y="3246120"/>
            <a:ext cx="777240" cy="100584"/>
          </a:xfrm>
          <a:prstGeom prst="roundRect">
            <a:avLst>
              <a:gd name="adj" fmla="val 45455"/>
            </a:avLst>
          </a:prstGeom>
          <a:solidFill>
            <a:srgbClr val="D6E0EC"/>
          </a:solidFill>
          <a:ln/>
        </p:spPr>
        <p:txBody>
          <a:bodyPr/>
          <a:lstStyle/>
          <a:p>
            <a:endParaRPr lang="en-ZA">
              <a:solidFill>
                <a:prstClr val="black"/>
              </a:solidFill>
              <a:latin typeface="Calibri" panose="020F0502020204030204"/>
            </a:endParaRPr>
          </a:p>
        </p:txBody>
      </p:sp>
      <p:sp>
        <p:nvSpPr>
          <p:cNvPr id="10" name="Shape 7"/>
          <p:cNvSpPr/>
          <p:nvPr/>
        </p:nvSpPr>
        <p:spPr>
          <a:xfrm>
            <a:off x="9662001" y="3703320"/>
            <a:ext cx="1828800" cy="109728"/>
          </a:xfrm>
          <a:prstGeom prst="roundRect">
            <a:avLst>
              <a:gd name="adj" fmla="val 41667"/>
            </a:avLst>
          </a:prstGeom>
          <a:solidFill>
            <a:srgbClr val="D6E0EC"/>
          </a:solidFill>
          <a:ln/>
        </p:spPr>
        <p:txBody>
          <a:bodyPr/>
          <a:lstStyle/>
          <a:p>
            <a:endParaRPr lang="en-ZA">
              <a:solidFill>
                <a:prstClr val="black"/>
              </a:solidFill>
              <a:latin typeface="Calibri" panose="020F0502020204030204"/>
            </a:endParaRPr>
          </a:p>
        </p:txBody>
      </p:sp>
      <p:sp>
        <p:nvSpPr>
          <p:cNvPr id="11" name="Shape 8"/>
          <p:cNvSpPr/>
          <p:nvPr/>
        </p:nvSpPr>
        <p:spPr>
          <a:xfrm>
            <a:off x="9662001" y="3959352"/>
            <a:ext cx="1645920" cy="109728"/>
          </a:xfrm>
          <a:prstGeom prst="roundRect">
            <a:avLst>
              <a:gd name="adj" fmla="val 41667"/>
            </a:avLst>
          </a:prstGeom>
          <a:solidFill>
            <a:srgbClr val="D6E0EC"/>
          </a:solidFill>
          <a:ln/>
        </p:spPr>
        <p:txBody>
          <a:bodyPr/>
          <a:lstStyle/>
          <a:p>
            <a:endParaRPr lang="en-ZA">
              <a:solidFill>
                <a:prstClr val="black"/>
              </a:solidFill>
              <a:latin typeface="Calibri" panose="020F0502020204030204"/>
            </a:endParaRPr>
          </a:p>
        </p:txBody>
      </p:sp>
      <p:sp>
        <p:nvSpPr>
          <p:cNvPr id="12" name="Shape 9"/>
          <p:cNvSpPr/>
          <p:nvPr/>
        </p:nvSpPr>
        <p:spPr>
          <a:xfrm>
            <a:off x="9662001" y="4215384"/>
            <a:ext cx="1828800" cy="109728"/>
          </a:xfrm>
          <a:prstGeom prst="roundRect">
            <a:avLst>
              <a:gd name="adj" fmla="val 41667"/>
            </a:avLst>
          </a:prstGeom>
          <a:solidFill>
            <a:srgbClr val="D6E0EC"/>
          </a:solidFill>
          <a:ln/>
        </p:spPr>
        <p:txBody>
          <a:bodyPr/>
          <a:lstStyle/>
          <a:p>
            <a:endParaRPr lang="en-ZA">
              <a:solidFill>
                <a:prstClr val="black"/>
              </a:solidFill>
              <a:latin typeface="Calibri" panose="020F0502020204030204"/>
            </a:endParaRPr>
          </a:p>
        </p:txBody>
      </p:sp>
      <p:sp>
        <p:nvSpPr>
          <p:cNvPr id="13" name="Shape 10"/>
          <p:cNvSpPr/>
          <p:nvPr/>
        </p:nvSpPr>
        <p:spPr>
          <a:xfrm>
            <a:off x="9662001" y="4471416"/>
            <a:ext cx="1051560" cy="109728"/>
          </a:xfrm>
          <a:prstGeom prst="roundRect">
            <a:avLst>
              <a:gd name="adj" fmla="val 41667"/>
            </a:avLst>
          </a:prstGeom>
          <a:solidFill>
            <a:srgbClr val="E0A526"/>
          </a:solidFill>
          <a:ln/>
        </p:spPr>
        <p:txBody>
          <a:bodyPr/>
          <a:lstStyle/>
          <a:p>
            <a:endParaRPr lang="en-ZA">
              <a:solidFill>
                <a:prstClr val="black"/>
              </a:solidFill>
              <a:latin typeface="Calibri" panose="020F0502020204030204"/>
            </a:endParaRPr>
          </a:p>
        </p:txBody>
      </p:sp>
      <p:pic>
        <p:nvPicPr>
          <p:cNvPr id="14" name="Image 1" descr="/home/claude/magnifier.png"/>
          <p:cNvPicPr>
            <a:picLocks noChangeAspect="1"/>
          </p:cNvPicPr>
          <p:nvPr/>
        </p:nvPicPr>
        <p:blipFill>
          <a:blip r:embed="rId4"/>
          <a:stretch>
            <a:fillRect/>
          </a:stretch>
        </p:blipFill>
        <p:spPr>
          <a:xfrm>
            <a:off x="10256361" y="4160520"/>
            <a:ext cx="1600200" cy="1600200"/>
          </a:xfrm>
          <a:prstGeom prst="rect">
            <a:avLst/>
          </a:prstGeom>
        </p:spPr>
      </p:pic>
      <p:sp>
        <p:nvSpPr>
          <p:cNvPr id="16" name="Text 12"/>
          <p:cNvSpPr/>
          <p:nvPr/>
        </p:nvSpPr>
        <p:spPr>
          <a:xfrm>
            <a:off x="381318" y="234123"/>
            <a:ext cx="7817643" cy="1828800"/>
          </a:xfrm>
          <a:prstGeom prst="rect">
            <a:avLst/>
          </a:prstGeom>
          <a:noFill/>
          <a:ln/>
        </p:spPr>
        <p:txBody>
          <a:bodyPr wrap="square" rtlCol="0" anchor="ctr"/>
          <a:lstStyle/>
          <a:p>
            <a:pPr>
              <a:lnSpc>
                <a:spcPct val="98000"/>
              </a:lnSpc>
            </a:pPr>
            <a:r>
              <a:rPr lang="en-US" sz="5400" b="1">
                <a:solidFill>
                  <a:srgbClr val="FFFFFF"/>
                </a:solidFill>
                <a:latin typeface="Cambria" pitchFamily="34" charset="0"/>
                <a:ea typeface="Cambria" pitchFamily="34" charset="-122"/>
                <a:cs typeface="Cambria" pitchFamily="34" charset="-120"/>
              </a:rPr>
              <a:t>Finding Research Grant </a:t>
            </a:r>
            <a:endParaRPr lang="en-US" sz="5400">
              <a:solidFill>
                <a:prstClr val="black"/>
              </a:solidFill>
              <a:latin typeface="Calibri" panose="020F0502020204030204"/>
            </a:endParaRPr>
          </a:p>
          <a:p>
            <a:pPr>
              <a:lnSpc>
                <a:spcPct val="98000"/>
              </a:lnSpc>
            </a:pPr>
            <a:r>
              <a:rPr lang="en-US" sz="5400" b="1">
                <a:solidFill>
                  <a:srgbClr val="FFFFFF"/>
                </a:solidFill>
                <a:latin typeface="Cambria" pitchFamily="34" charset="0"/>
                <a:ea typeface="Cambria" pitchFamily="34" charset="-122"/>
                <a:cs typeface="Cambria" pitchFamily="34" charset="-120"/>
              </a:rPr>
              <a:t>Opportunities</a:t>
            </a:r>
            <a:endParaRPr lang="en-US" sz="5400">
              <a:solidFill>
                <a:prstClr val="black"/>
              </a:solidFill>
              <a:latin typeface="Calibri" panose="020F0502020204030204"/>
            </a:endParaRPr>
          </a:p>
        </p:txBody>
      </p:sp>
      <p:sp>
        <p:nvSpPr>
          <p:cNvPr id="17" name="Text 13"/>
          <p:cNvSpPr/>
          <p:nvPr/>
        </p:nvSpPr>
        <p:spPr>
          <a:xfrm>
            <a:off x="700881" y="4434840"/>
            <a:ext cx="6126480" cy="914400"/>
          </a:xfrm>
          <a:prstGeom prst="rect">
            <a:avLst/>
          </a:prstGeom>
          <a:noFill/>
          <a:ln/>
        </p:spPr>
        <p:txBody>
          <a:bodyPr wrap="square" rtlCol="0" anchor="ctr"/>
          <a:lstStyle/>
          <a:p>
            <a:pPr>
              <a:lnSpc>
                <a:spcPct val="115000"/>
              </a:lnSpc>
            </a:pPr>
            <a:endParaRPr lang="en-US" sz="1900">
              <a:solidFill>
                <a:prstClr val="black"/>
              </a:solidFill>
              <a:latin typeface="Calibri" panose="020F0502020204030204"/>
            </a:endParaRPr>
          </a:p>
        </p:txBody>
      </p:sp>
      <p:sp>
        <p:nvSpPr>
          <p:cNvPr id="18" name="TextBox 17">
            <a:extLst>
              <a:ext uri="{FF2B5EF4-FFF2-40B4-BE49-F238E27FC236}">
                <a16:creationId xmlns:a16="http://schemas.microsoft.com/office/drawing/2014/main" id="{37C4F8D4-4AB9-2AD5-098E-63F6AB80F9E2}"/>
              </a:ext>
            </a:extLst>
          </p:cNvPr>
          <p:cNvSpPr txBox="1"/>
          <p:nvPr/>
        </p:nvSpPr>
        <p:spPr>
          <a:xfrm>
            <a:off x="377749" y="2104290"/>
            <a:ext cx="6590869" cy="3593356"/>
          </a:xfrm>
          <a:prstGeom prst="rect">
            <a:avLst/>
          </a:prstGeom>
          <a:noFill/>
        </p:spPr>
        <p:txBody>
          <a:bodyPr wrap="square" lIns="91440" tIns="45720" rIns="91440" bIns="45720" anchor="t">
            <a:spAutoFit/>
          </a:bodyPr>
          <a:lstStyle/>
          <a:p>
            <a:pPr marL="0" indent="0" algn="l">
              <a:lnSpc>
                <a:spcPct val="103000"/>
              </a:lnSpc>
              <a:spcAft>
                <a:spcPts val="200"/>
              </a:spcAft>
              <a:buNone/>
            </a:pPr>
            <a:r>
              <a:rPr lang="en-US" sz="1600" b="1">
                <a:solidFill>
                  <a:srgbClr val="FFFFFF"/>
                </a:solidFill>
                <a:latin typeface="Poppins" pitchFamily="34" charset="0"/>
                <a:ea typeface="Poppins" pitchFamily="34" charset="-122"/>
                <a:cs typeface="Poppins" pitchFamily="34" charset="-120"/>
              </a:rPr>
              <a:t>Let's hear from you!</a:t>
            </a:r>
            <a:endParaRPr lang="en-US" sz="1600"/>
          </a:p>
          <a:p>
            <a:pPr marL="0" indent="0" algn="l">
              <a:lnSpc>
                <a:spcPct val="103000"/>
              </a:lnSpc>
              <a:spcAft>
                <a:spcPts val="1400"/>
              </a:spcAft>
              <a:buNone/>
            </a:pPr>
            <a:r>
              <a:rPr lang="en-US" sz="1600">
                <a:solidFill>
                  <a:srgbClr val="FFFFFF"/>
                </a:solidFill>
                <a:latin typeface="Poppins"/>
                <a:ea typeface="Poppins" pitchFamily="34" charset="-122"/>
                <a:cs typeface="Poppins"/>
              </a:rPr>
              <a:t>Use your phone or laptop to participate.</a:t>
            </a:r>
          </a:p>
          <a:p>
            <a:pPr>
              <a:lnSpc>
                <a:spcPct val="103000"/>
              </a:lnSpc>
              <a:spcAft>
                <a:spcPts val="800"/>
              </a:spcAft>
            </a:pPr>
            <a:r>
              <a:rPr lang="en-US" sz="1600" b="1">
                <a:solidFill>
                  <a:srgbClr val="FFFFFF"/>
                </a:solidFill>
                <a:latin typeface="Poppins" pitchFamily="34" charset="0"/>
                <a:ea typeface="Poppins" pitchFamily="34" charset="-122"/>
                <a:cs typeface="Poppins" pitchFamily="34" charset="-120"/>
              </a:rPr>
              <a:t>Please answer:</a:t>
            </a:r>
            <a:endParaRPr lang="en-US" sz="1600"/>
          </a:p>
          <a:p>
            <a:pPr>
              <a:lnSpc>
                <a:spcPct val="103000"/>
              </a:lnSpc>
              <a:spcAft>
                <a:spcPts val="800"/>
              </a:spcAft>
            </a:pPr>
            <a:r>
              <a:rPr lang="en-US" sz="1600" b="1">
                <a:solidFill>
                  <a:srgbClr val="D69610"/>
                </a:solidFill>
                <a:latin typeface="Poppins"/>
                <a:ea typeface="Poppins" pitchFamily="34" charset="-122"/>
                <a:cs typeface="Poppins"/>
              </a:rPr>
              <a:t>1. </a:t>
            </a:r>
            <a:r>
              <a:rPr lang="en-US" sz="1600" b="1">
                <a:solidFill>
                  <a:srgbClr val="D69610"/>
                </a:solidFill>
                <a:latin typeface="Poppins" pitchFamily="34" charset="0"/>
                <a:cs typeface="Poppins" pitchFamily="34" charset="-120"/>
              </a:rPr>
              <a:t>Where do you search for research funding opportunities?</a:t>
            </a:r>
          </a:p>
          <a:p>
            <a:pPr>
              <a:lnSpc>
                <a:spcPct val="103000"/>
              </a:lnSpc>
              <a:spcAft>
                <a:spcPts val="800"/>
              </a:spcAft>
            </a:pPr>
            <a:endParaRPr lang="en-US" sz="1600" b="1">
              <a:solidFill>
                <a:srgbClr val="D69610"/>
              </a:solidFill>
              <a:latin typeface="Poppins"/>
              <a:cs typeface="Poppins"/>
            </a:endParaRPr>
          </a:p>
          <a:p>
            <a:pPr>
              <a:lnSpc>
                <a:spcPct val="103000"/>
              </a:lnSpc>
              <a:spcAft>
                <a:spcPts val="1600"/>
              </a:spcAft>
            </a:pPr>
            <a:r>
              <a:rPr lang="en-US" sz="1600" b="1">
                <a:solidFill>
                  <a:srgbClr val="D69610"/>
                </a:solidFill>
                <a:latin typeface="Poppins"/>
                <a:ea typeface="Poppins" pitchFamily="34" charset="-122"/>
                <a:cs typeface="Poppins"/>
              </a:rPr>
              <a:t>2.  </a:t>
            </a:r>
            <a:r>
              <a:rPr lang="en-US" sz="1600" b="1">
                <a:solidFill>
                  <a:srgbClr val="D69610"/>
                </a:solidFill>
                <a:latin typeface="Poppins" pitchFamily="34" charset="0"/>
                <a:cs typeface="Poppins" pitchFamily="34" charset="-120"/>
              </a:rPr>
              <a:t>What other unique ways have you used to find research funding opportunities?</a:t>
            </a:r>
          </a:p>
          <a:p>
            <a:pPr>
              <a:lnSpc>
                <a:spcPct val="103000"/>
              </a:lnSpc>
            </a:pPr>
            <a:r>
              <a:rPr lang="en-US" sz="1600" b="1">
                <a:solidFill>
                  <a:srgbClr val="FFFFFF"/>
                </a:solidFill>
                <a:latin typeface="Poppins"/>
                <a:ea typeface="Poppins" pitchFamily="34" charset="-122"/>
                <a:cs typeface="Poppins"/>
              </a:rPr>
              <a:t>Option 1 </a:t>
            </a:r>
            <a:r>
              <a:rPr lang="en-US" sz="1600">
                <a:solidFill>
                  <a:srgbClr val="FFFFFF"/>
                </a:solidFill>
                <a:latin typeface="Poppins"/>
                <a:ea typeface="Poppins" pitchFamily="34" charset="-122"/>
                <a:cs typeface="Poppins"/>
              </a:rPr>
              <a:t> Click on the lin</a:t>
            </a:r>
            <a:r>
              <a:rPr lang="en-US" sz="1600">
                <a:solidFill>
                  <a:srgbClr val="FFFFFF"/>
                </a:solidFill>
                <a:latin typeface="Poppins"/>
                <a:cs typeface="Poppins"/>
              </a:rPr>
              <a:t>k </a:t>
            </a:r>
            <a:r>
              <a:rPr lang="en-US" sz="1600">
                <a:solidFill>
                  <a:srgbClr val="FFFFFF"/>
                </a:solidFill>
                <a:latin typeface="Poppins"/>
                <a:cs typeface="Poppins"/>
                <a:hlinkClick r:id="rId5">
                  <a:extLst>
                    <a:ext uri="{A12FA001-AC4F-418D-AE19-62706E023703}">
                      <ahyp:hlinkClr xmlns:ahyp="http://schemas.microsoft.com/office/drawing/2018/hyperlinkcolor" val="tx"/>
                    </a:ext>
                  </a:extLst>
                </a:hlinkClick>
              </a:rPr>
              <a:t>https://www.menti.com/alwwuz6isgp2</a:t>
            </a:r>
            <a:endParaRPr lang="en-US" sz="1600">
              <a:solidFill>
                <a:srgbClr val="FFFFFF"/>
              </a:solidFill>
              <a:latin typeface="Poppins"/>
              <a:cs typeface="Poppins"/>
            </a:endParaRPr>
          </a:p>
          <a:p>
            <a:pPr>
              <a:lnSpc>
                <a:spcPct val="103000"/>
              </a:lnSpc>
            </a:pPr>
            <a:r>
              <a:rPr lang="en-US" sz="1600" b="1">
                <a:solidFill>
                  <a:srgbClr val="FFFFFF"/>
                </a:solidFill>
                <a:latin typeface="Poppins"/>
                <a:ea typeface="Poppins" pitchFamily="34" charset="-122"/>
                <a:cs typeface="Poppins"/>
              </a:rPr>
              <a:t>Option 2   </a:t>
            </a:r>
            <a:r>
              <a:rPr lang="en-US" sz="1600">
                <a:solidFill>
                  <a:srgbClr val="FFFFFF"/>
                </a:solidFill>
                <a:latin typeface="Poppins"/>
                <a:ea typeface="Poppins" pitchFamily="34" charset="-122"/>
                <a:cs typeface="Poppins"/>
              </a:rPr>
              <a:t>Visit menti.com and enter code </a:t>
            </a:r>
            <a:r>
              <a:rPr lang="en-US" sz="1600" b="1">
                <a:solidFill>
                  <a:srgbClr val="FFFFFF"/>
                </a:solidFill>
                <a:latin typeface="Poppins"/>
                <a:cs typeface="Poppins"/>
              </a:rPr>
              <a:t>5595 4023</a:t>
            </a:r>
          </a:p>
          <a:p>
            <a:pPr marL="0" indent="0" algn="l">
              <a:lnSpc>
                <a:spcPct val="103000"/>
              </a:lnSpc>
              <a:buNone/>
            </a:pPr>
            <a:r>
              <a:rPr lang="en-US" sz="1600" b="1">
                <a:solidFill>
                  <a:srgbClr val="FFFFFF"/>
                </a:solidFill>
                <a:latin typeface="Poppins" pitchFamily="34" charset="0"/>
                <a:ea typeface="Poppins" pitchFamily="34" charset="-122"/>
                <a:cs typeface="Poppins" pitchFamily="34" charset="-120"/>
              </a:rPr>
              <a:t>Option 3   </a:t>
            </a:r>
            <a:r>
              <a:rPr lang="en-US" sz="1600">
                <a:solidFill>
                  <a:srgbClr val="FFFFFF"/>
                </a:solidFill>
                <a:latin typeface="Poppins" pitchFamily="34" charset="0"/>
                <a:ea typeface="Poppins" pitchFamily="34" charset="-122"/>
                <a:cs typeface="Poppins" pitchFamily="34" charset="-120"/>
              </a:rPr>
              <a:t>Scan the QR code on the screen</a:t>
            </a:r>
            <a:endParaRPr lang="en-US" sz="1600"/>
          </a:p>
        </p:txBody>
      </p:sp>
      <p:pic>
        <p:nvPicPr>
          <p:cNvPr id="19" name="Picture 18" descr="A qr code with a black square&#10;&#10;AI-generated content may be incorrect.">
            <a:extLst>
              <a:ext uri="{FF2B5EF4-FFF2-40B4-BE49-F238E27FC236}">
                <a16:creationId xmlns:a16="http://schemas.microsoft.com/office/drawing/2014/main" id="{6A336D19-2915-8E4F-D960-94AB813A968F}"/>
              </a:ext>
            </a:extLst>
          </p:cNvPr>
          <p:cNvPicPr>
            <a:picLocks noChangeAspect="1"/>
          </p:cNvPicPr>
          <p:nvPr/>
        </p:nvPicPr>
        <p:blipFill>
          <a:blip r:embed="rId6"/>
          <a:srcRect l="9" r="10681" b="1"/>
          <a:stretch>
            <a:fillRect/>
          </a:stretch>
        </p:blipFill>
        <p:spPr>
          <a:xfrm>
            <a:off x="6267450" y="4220482"/>
            <a:ext cx="2347686" cy="2624138"/>
          </a:xfrm>
          <a:prstGeom prst="rect">
            <a:avLst/>
          </a:prstGeom>
          <a:noFill/>
        </p:spPr>
      </p:pic>
    </p:spTree>
  </p:cSld>
  <p:clrMapOvr>
    <a:masterClrMapping/>
  </p:clrMapOvr>
</p:sld>
</file>

<file path=ppt/theme/theme1.xml><?xml version="1.0" encoding="utf-8"?>
<a:theme xmlns:a="http://schemas.openxmlformats.org/drawingml/2006/main" name="1_Office Theme [1784297351433]">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E7BB48C-2357-204A-BBEE-5A63AD6BF27F}">
  <we:reference id="wa200010001" version="1.0.0.1" store="en-US" storeType="OMEX"/>
  <we:alternateReferences>
    <we:reference id="WA200010001" version="1.0.0.1" store="" storeType="OMEX"/>
  </we:alternateReferences>
  <we:properties>
    <we:property name="claude.fileId" value="&quot;ffd2b21a-0112-454f-863e-e949c77e975b&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84</Slides>
  <Notes>43</Notes>
  <HiddenSlides>1</HiddenSlides>
  <ScaleCrop>false</ScaleCrop>
  <HeadingPairs>
    <vt:vector size="4" baseType="variant">
      <vt:variant>
        <vt:lpstr>Theme</vt:lpstr>
      </vt:variant>
      <vt:variant>
        <vt:i4>4</vt:i4>
      </vt:variant>
      <vt:variant>
        <vt:lpstr>Slide Titles</vt:lpstr>
      </vt:variant>
      <vt:variant>
        <vt:i4>84</vt:i4>
      </vt:variant>
    </vt:vector>
  </HeadingPairs>
  <TitlesOfParts>
    <vt:vector size="88" baseType="lpstr">
      <vt:lpstr>1_Office Theme [1784297351433]</vt:lpstr>
      <vt:lpstr>1_Office Theme</vt:lpstr>
      <vt:lpstr>Office Theme</vt:lpstr>
      <vt:lpstr>2_Office Theme</vt:lpstr>
      <vt:lpstr>Module 8 Unlocking Research Funds: Mastering the Art of Finding Grants and Writing Winning Research Proposals </vt:lpstr>
      <vt:lpstr>     1. Introduction 2. Where to look for research funding 3. Types of funding opportunities  4. Evaluating a Call for Proposals: eligibility, alignment and institutional capacity  Break (10:30–11:00)  5. Developing a Funding Proposal  6. Budgeting Development &amp; Justification  7. Packaging Proposals 8. Q &amp; A  9. Wrap-up: key takeaways and resources </vt:lpstr>
      <vt:lpstr> 🔍Find grant opportunities   Evaluate grant opportunities that align with your research goals, expertise, and institutional capabilities.  📋Interpret a funder's scope of work and the criteria your proposal must meet.  🧩Structure the key components of a winning proposal.  💰Develop a budget aligned to the proposal's scope of work.  📬Package and submit a complete grant proposal.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Where to look for funding opportunities</vt:lpstr>
      <vt:lpstr>Who are typical research funders?</vt:lpstr>
      <vt:lpstr>PowerPoint Presentation</vt:lpstr>
      <vt:lpstr>PowerPoint Presentation</vt:lpstr>
      <vt:lpstr>Examples of Funding Sources</vt:lpstr>
      <vt:lpstr>Evaluating Terms of Reference (ToR)/Calls for Proposal</vt:lpstr>
      <vt:lpstr>   Understanding Terms of Reference   </vt:lpstr>
      <vt:lpstr>Why Funders Issue Terms Of Reference</vt:lpstr>
      <vt:lpstr>Terms Of Reference (ToR)- Your Project Blueprint</vt:lpstr>
      <vt:lpstr>ToRs – Strategic Advantage</vt:lpstr>
      <vt:lpstr>Eligibility criteria and institutional capacity considerations </vt:lpstr>
      <vt:lpstr>Unpacking the eligibility criteria and institutional capacity considerations: A Checklist </vt:lpstr>
      <vt:lpstr>Evaluation Criteria as outlined in TORs (e.g. 1)</vt:lpstr>
      <vt:lpstr>Evaluation Criteria (cont.)</vt:lpstr>
      <vt:lpstr>Evaluating the ToR: Group Exercise (15 min)</vt:lpstr>
      <vt:lpstr>1. What was the single most important factor that shaped your GO/NO-GO decision?  2. Which aspect of the ToR was hardest to assess, and what missing information would you need to make a confident decision?  </vt:lpstr>
      <vt:lpstr>PowerPoint Presentation</vt:lpstr>
      <vt:lpstr>PowerPoint Presentation</vt:lpstr>
      <vt:lpstr>Developing a Funding Proposal</vt:lpstr>
      <vt:lpstr>TEA BREAK BACK AT 11:00</vt:lpstr>
      <vt:lpstr>Introduction: The Funding Imperative</vt:lpstr>
      <vt:lpstr>Agenda - From Blank Page to Winning Proposal</vt:lpstr>
      <vt:lpstr>The Anatomy of a Winning Proposal: The Golden Rules of Grant Writing</vt:lpstr>
      <vt:lpstr>The Anatomy of a Winning Proposal: The ABSTRACT: Your Project's First Impression</vt:lpstr>
      <vt:lpstr>The Anatomy of a Winning Proposal: Abstract - Avoiding Common Pitfalls</vt:lpstr>
      <vt:lpstr>The Anatomy of a Winning Proposal: From Weak to Winning Abstract</vt:lpstr>
      <vt:lpstr>The INTRODUCTION: Setting the Stage &amp; Stating the Problem</vt:lpstr>
      <vt:lpstr>The Anatomy of a Winning Proposal: Successful Approaches Problem Statement</vt:lpstr>
      <vt:lpstr>The Anatomy of a Winning Proposal: Introduction - Avoiding Common Pitfalls</vt:lpstr>
      <vt:lpstr>The Anatomy of a Winning Proposal: From Weak to Winning Introduction&amp; Problem</vt:lpstr>
      <vt:lpstr>The Anatomy of a Winning Proposal: The LITERATURE REVIEW - Building on the Shoulders of Giants</vt:lpstr>
      <vt:lpstr>The Anatomy of a Winning Proposal: The Literature Review – Success &amp; Pitfalls</vt:lpstr>
      <vt:lpstr>The Anatomy of a Winning Proposal: The Literature Review - From Weak to Winning</vt:lpstr>
      <vt:lpstr>The Anatomy of a Winning Proposal: The METHODOLOGY: Your Blueprint for Discovery</vt:lpstr>
      <vt:lpstr>The Anatomy of a Winning Proposal: The Methodology: Successful Approach</vt:lpstr>
      <vt:lpstr>The Anatomy of a Winning Proposal: The Methodology: Pitfalls &amp; From Weak to Winning</vt:lpstr>
      <vt:lpstr>The Anatomy of a Winning Proposal: The DISSEMINATION &amp; IMPACT PLAN - Maximising Your Research's Impact</vt:lpstr>
      <vt:lpstr>The Anatomy of a Winning Proposal:  The Dissemination Plan– Success &amp; Pitfalls</vt:lpstr>
      <vt:lpstr>The Anatomy of a Winning Proposal: The TIMELINES: Your Project's Roadmap to Completion</vt:lpstr>
      <vt:lpstr>The Anatomy of a Winning Proposal: The Timeline - Common Pitfalls</vt:lpstr>
      <vt:lpstr>The Anatomy of a Winning Proposal: The Timeline: Gantt Chart</vt:lpstr>
      <vt:lpstr>Required Proposal Structure &amp; Unique Requirements of Different Funders</vt:lpstr>
      <vt:lpstr>﻿Required Proposal Structure &amp; Unique Requirements: IDRC</vt:lpstr>
      <vt:lpstr>﻿Required Proposal Structure &amp; Unique Requirements: EU – Horizon Europe</vt:lpstr>
      <vt:lpstr>﻿Required Proposal Structure &amp; Unique Requirements: UN Agency (e.g., UNDP)</vt:lpstr>
      <vt:lpstr>﻿Required Proposal Structure &amp; Unique Requirements: NRF (South Africa)</vt:lpstr>
      <vt:lpstr>Link to quiz</vt:lpstr>
      <vt:lpstr>The Anatomy of a Winning Proposal: Answers to the Quiz</vt:lpstr>
      <vt:lpstr>Roles and Responsibilities in Proposal Development </vt:lpstr>
      <vt:lpstr>Roles and Responsibilities in Proposal Development </vt:lpstr>
      <vt:lpstr>Research Team Capacity Requirements </vt:lpstr>
      <vt:lpstr>Institutional Processes </vt:lpstr>
      <vt:lpstr>Budgeting Development and Justification</vt:lpstr>
      <vt:lpstr>A research project without a sound budget is like a journey with no map—without it, you’re likely to lose your way, your resources, and perhaps even your destination.</vt:lpstr>
      <vt:lpstr> Key Budgeting Principles for Grant Success? </vt:lpstr>
      <vt:lpstr>Key Budget Categories </vt:lpstr>
      <vt:lpstr> Key Budget Categories </vt:lpstr>
      <vt:lpstr>Examples of Donor Budget Requirements</vt:lpstr>
      <vt:lpstr>PowerPoint Presentation</vt:lpstr>
      <vt:lpstr>PowerPoint Presentation</vt:lpstr>
      <vt:lpstr> BUDGET TEMPLATE </vt:lpstr>
      <vt:lpstr>Explanatory Notes to Budget Line Items</vt:lpstr>
      <vt:lpstr>If grant is awarded manage the grant with care as per approved  budget and donor guidelines </vt:lpstr>
      <vt:lpstr> Budget Expenditure Non-Compliance-Consequences  </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Jaqueline Harvey</dc:creator>
  <cp:revision>79</cp:revision>
  <dcterms:created xsi:type="dcterms:W3CDTF">2024-07-11T12:56:49Z</dcterms:created>
  <dcterms:modified xsi:type="dcterms:W3CDTF">2026-07-29T06:15:55Z</dcterms:modified>
</cp:coreProperties>
</file>