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68" r:id="rId3"/>
    <p:sldId id="267" r:id="rId4"/>
    <p:sldId id="257" r:id="rId5"/>
    <p:sldId id="265" r:id="rId6"/>
    <p:sldId id="270" r:id="rId7"/>
    <p:sldId id="271" r:id="rId8"/>
    <p:sldId id="272" r:id="rId9"/>
    <p:sldId id="282" r:id="rId10"/>
    <p:sldId id="273" r:id="rId11"/>
    <p:sldId id="274" r:id="rId12"/>
    <p:sldId id="275" r:id="rId13"/>
    <p:sldId id="276" r:id="rId14"/>
    <p:sldId id="283" r:id="rId15"/>
    <p:sldId id="277" r:id="rId16"/>
    <p:sldId id="278" r:id="rId17"/>
    <p:sldId id="279" r:id="rId18"/>
    <p:sldId id="280" r:id="rId19"/>
    <p:sldId id="281" r:id="rId20"/>
    <p:sldId id="269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22B56"/>
    <a:srgbClr val="D69610"/>
    <a:srgbClr val="F3D678"/>
    <a:srgbClr val="71BFA4"/>
    <a:srgbClr val="D4DB9F"/>
    <a:srgbClr val="1495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529"/>
    <p:restoredTop sz="92059"/>
  </p:normalViewPr>
  <p:slideViewPr>
    <p:cSldViewPr snapToGrid="0">
      <p:cViewPr varScale="1">
        <p:scale>
          <a:sx n="50" d="100"/>
          <a:sy n="50" d="100"/>
        </p:scale>
        <p:origin x="201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47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625BACB-F174-0548-B154-F9D7651A2042}" type="datetimeFigureOut">
              <a:rPr lang="en-US" smtClean="0"/>
              <a:t>7/17/26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E440E69-E459-3C42-A8CF-F182C37D9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99089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625BACB-F174-0548-B154-F9D7651A2042}" type="datetimeFigureOut">
              <a:rPr lang="en-US" smtClean="0"/>
              <a:t>7/17/26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E440E69-E459-3C42-A8CF-F182C37D9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7132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625BACB-F174-0548-B154-F9D7651A2042}" type="datetimeFigureOut">
              <a:rPr lang="en-US" smtClean="0"/>
              <a:t>7/17/26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E440E69-E459-3C42-A8CF-F182C37D9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62185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625BACB-F174-0548-B154-F9D7651A2042}" type="datetimeFigureOut">
              <a:rPr lang="en-US" smtClean="0"/>
              <a:t>7/17/26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E440E69-E459-3C42-A8CF-F182C37D9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3362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625BACB-F174-0548-B154-F9D7651A2042}" type="datetimeFigureOut">
              <a:rPr lang="en-US" smtClean="0"/>
              <a:t>7/17/26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E440E69-E459-3C42-A8CF-F182C37D9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56614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625BACB-F174-0548-B154-F9D7651A2042}" type="datetimeFigureOut">
              <a:rPr lang="en-US" smtClean="0"/>
              <a:t>7/17/26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E440E69-E459-3C42-A8CF-F182C37D9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4137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625BACB-F174-0548-B154-F9D7651A2042}" type="datetimeFigureOut">
              <a:rPr lang="en-US" smtClean="0"/>
              <a:t>7/17/26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E440E69-E459-3C42-A8CF-F182C37D9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9596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625BACB-F174-0548-B154-F9D7651A2042}" type="datetimeFigureOut">
              <a:rPr lang="en-US" smtClean="0"/>
              <a:t>7/17/26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E440E69-E459-3C42-A8CF-F182C37D9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253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625BACB-F174-0548-B154-F9D7651A2042}" type="datetimeFigureOut">
              <a:rPr lang="en-US" smtClean="0"/>
              <a:t>7/17/26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E440E69-E459-3C42-A8CF-F182C37D9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33168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625BACB-F174-0548-B154-F9D7651A2042}" type="datetimeFigureOut">
              <a:rPr lang="en-US" smtClean="0"/>
              <a:t>7/17/26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E440E69-E459-3C42-A8CF-F182C37D9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3658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pic>
        <p:nvPicPr>
          <p:cNvPr id="8" name="Picture 7" descr="A black and orange text&#10;&#10;AI-generated content may be incorrect.">
            <a:extLst>
              <a:ext uri="{FF2B5EF4-FFF2-40B4-BE49-F238E27FC236}">
                <a16:creationId xmlns:a16="http://schemas.microsoft.com/office/drawing/2014/main" id="{906E003A-2AB4-CAC8-877F-158222EB2DDB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628650" y="6355416"/>
            <a:ext cx="1021323" cy="360466"/>
          </a:xfrm>
          <a:prstGeom prst="rect">
            <a:avLst/>
          </a:prstGeom>
        </p:spPr>
      </p:pic>
      <p:pic>
        <p:nvPicPr>
          <p:cNvPr id="10" name="Picture 9" descr="A blue and black logo&#10;&#10;AI-generated content may be incorrect.">
            <a:extLst>
              <a:ext uri="{FF2B5EF4-FFF2-40B4-BE49-F238E27FC236}">
                <a16:creationId xmlns:a16="http://schemas.microsoft.com/office/drawing/2014/main" id="{04CC003E-6D75-4A31-5BCB-9905C0C3935C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2655156" y="6359660"/>
            <a:ext cx="1021323" cy="356222"/>
          </a:xfrm>
          <a:prstGeom prst="rect">
            <a:avLst/>
          </a:prstGeom>
        </p:spPr>
      </p:pic>
      <p:pic>
        <p:nvPicPr>
          <p:cNvPr id="9" name="Picture 8" descr="A logo for a university&#10;&#10;AI-generated content may be incorrect.">
            <a:extLst>
              <a:ext uri="{FF2B5EF4-FFF2-40B4-BE49-F238E27FC236}">
                <a16:creationId xmlns:a16="http://schemas.microsoft.com/office/drawing/2014/main" id="{EEC2DF82-5497-41D1-F8E7-9FEC037A8D1F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4681662" y="6220959"/>
            <a:ext cx="637041" cy="63704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923C092-3D36-89BF-7F78-F153EC03F190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rcRect l="7209" t="6357" r="9185" b="12243"/>
          <a:stretch>
            <a:fillRect/>
          </a:stretch>
        </p:blipFill>
        <p:spPr>
          <a:xfrm>
            <a:off x="6323886" y="6217329"/>
            <a:ext cx="591779" cy="576157"/>
          </a:xfrm>
          <a:prstGeom prst="rect">
            <a:avLst/>
          </a:prstGeom>
        </p:spPr>
      </p:pic>
      <p:pic>
        <p:nvPicPr>
          <p:cNvPr id="14" name="Picture 13" descr="A screen shot of a phone&#10;&#10;AI-generated content may be incorrect.">
            <a:extLst>
              <a:ext uri="{FF2B5EF4-FFF2-40B4-BE49-F238E27FC236}">
                <a16:creationId xmlns:a16="http://schemas.microsoft.com/office/drawing/2014/main" id="{7CF43D33-C2A5-F38C-0BF4-009965592E67}"/>
              </a:ext>
            </a:extLst>
          </p:cNvPr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7920846" y="6217329"/>
            <a:ext cx="423785" cy="576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043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candicemoore@wits.ac.za" TargetMode="External"/><Relationship Id="rId2" Type="http://schemas.openxmlformats.org/officeDocument/2006/relationships/hyperlink" Target="mailto:oayodele@hsrc.ac.za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C46361E-FEFC-F051-B646-99141B0D32EE}"/>
              </a:ext>
            </a:extLst>
          </p:cNvPr>
          <p:cNvSpPr/>
          <p:nvPr/>
        </p:nvSpPr>
        <p:spPr>
          <a:xfrm>
            <a:off x="0" y="4435433"/>
            <a:ext cx="2630384" cy="1680359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BAC08D1-E696-C051-CF4F-954DC1979735}"/>
              </a:ext>
            </a:extLst>
          </p:cNvPr>
          <p:cNvSpPr/>
          <p:nvPr/>
        </p:nvSpPr>
        <p:spPr>
          <a:xfrm>
            <a:off x="2630384" y="0"/>
            <a:ext cx="6513616" cy="6115792"/>
          </a:xfrm>
          <a:prstGeom prst="rect">
            <a:avLst/>
          </a:prstGeom>
          <a:solidFill>
            <a:srgbClr val="222B5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E918271-1D95-1AD9-0F7B-40939DC15BD7}"/>
              </a:ext>
            </a:extLst>
          </p:cNvPr>
          <p:cNvSpPr/>
          <p:nvPr/>
        </p:nvSpPr>
        <p:spPr>
          <a:xfrm>
            <a:off x="0" y="0"/>
            <a:ext cx="2630384" cy="1680359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28F2AFD-CBEC-CEF3-49D6-DC07F4D94075}"/>
              </a:ext>
            </a:extLst>
          </p:cNvPr>
          <p:cNvSpPr txBox="1"/>
          <p:nvPr/>
        </p:nvSpPr>
        <p:spPr>
          <a:xfrm>
            <a:off x="2630383" y="401463"/>
            <a:ext cx="6513617" cy="5416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rgbClr val="D69610"/>
                </a:solidFill>
              </a:rPr>
              <a:t>Module 18: Postgraduate Supervision</a:t>
            </a:r>
          </a:p>
          <a:p>
            <a:endParaRPr lang="en-US" sz="1200" b="1" dirty="0">
              <a:solidFill>
                <a:srgbClr val="D69610"/>
              </a:solidFill>
            </a:endParaRPr>
          </a:p>
          <a:p>
            <a:endParaRPr lang="en-US" sz="1200" b="1" dirty="0">
              <a:solidFill>
                <a:srgbClr val="D69610"/>
              </a:solidFill>
            </a:endParaRPr>
          </a:p>
          <a:p>
            <a:endParaRPr lang="en-US" sz="1200" b="1" dirty="0">
              <a:solidFill>
                <a:srgbClr val="D69610"/>
              </a:solidFill>
            </a:endParaRPr>
          </a:p>
          <a:p>
            <a:endParaRPr lang="en-US" sz="1200" b="1" dirty="0">
              <a:solidFill>
                <a:srgbClr val="D69610"/>
              </a:solidFill>
            </a:endParaRPr>
          </a:p>
          <a:p>
            <a:endParaRPr lang="en-US" sz="1200" b="1" dirty="0">
              <a:solidFill>
                <a:srgbClr val="D69610"/>
              </a:solidFill>
            </a:endParaRPr>
          </a:p>
          <a:p>
            <a:endParaRPr lang="en-US" sz="1200" b="1" dirty="0">
              <a:solidFill>
                <a:srgbClr val="D69610"/>
              </a:solidFill>
            </a:endParaRPr>
          </a:p>
          <a:p>
            <a:r>
              <a:rPr lang="en-US" sz="2000" dirty="0">
                <a:solidFill>
                  <a:srgbClr val="D69610"/>
                </a:solidFill>
              </a:rPr>
              <a:t>Dr Odilile Ayodele  |  Dr Candice Moore</a:t>
            </a:r>
          </a:p>
          <a:p>
            <a:r>
              <a:rPr lang="en-US" sz="2000" dirty="0">
                <a:solidFill>
                  <a:srgbClr val="D69610"/>
                </a:solidFill>
              </a:rPr>
              <a:t>30 July 2026</a:t>
            </a:r>
          </a:p>
          <a:p>
            <a:r>
              <a:rPr lang="en-US" sz="2000" dirty="0">
                <a:solidFill>
                  <a:srgbClr val="D69610"/>
                </a:solidFill>
              </a:rPr>
              <a:t>09:00–10:30  (Track B – Advanced)</a:t>
            </a:r>
          </a:p>
          <a:p>
            <a:r>
              <a:rPr lang="en-US" sz="2000" dirty="0">
                <a:solidFill>
                  <a:srgbClr val="D69610"/>
                </a:solidFill>
                <a:hlinkClick r:id="rId2"/>
              </a:rPr>
              <a:t>oayodele@hsrc.ac.za</a:t>
            </a:r>
            <a:r>
              <a:rPr lang="en-US" sz="2000" dirty="0">
                <a:solidFill>
                  <a:srgbClr val="D69610"/>
                </a:solidFill>
              </a:rPr>
              <a:t>, </a:t>
            </a:r>
            <a:r>
              <a:rPr lang="en-US" sz="2000" dirty="0">
                <a:solidFill>
                  <a:srgbClr val="D69610"/>
                </a:solidFill>
                <a:hlinkClick r:id="rId3"/>
              </a:rPr>
              <a:t>candicemoore@wits.ac.za</a:t>
            </a:r>
            <a:r>
              <a:rPr lang="en-US" sz="2000" dirty="0">
                <a:solidFill>
                  <a:srgbClr val="D69610"/>
                </a:solidFill>
              </a:rPr>
              <a:t> </a:t>
            </a:r>
          </a:p>
          <a:p>
            <a:pPr algn="ctr"/>
            <a:endParaRPr lang="en-US" sz="3200" dirty="0">
              <a:solidFill>
                <a:schemeClr val="bg1"/>
              </a:solidFill>
            </a:endParaRPr>
          </a:p>
        </p:txBody>
      </p:sp>
      <p:pic>
        <p:nvPicPr>
          <p:cNvPr id="3" name="Picture 2" descr="A pencil and light bulb on a piece of paper&#10;&#10;AI-generated content may be incorrect.">
            <a:extLst>
              <a:ext uri="{FF2B5EF4-FFF2-40B4-BE49-F238E27FC236}">
                <a16:creationId xmlns:a16="http://schemas.microsoft.com/office/drawing/2014/main" id="{4034B374-E6A4-31D4-56BF-A5707FD818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4069" y="1940448"/>
            <a:ext cx="1842244" cy="231652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0DC5F6B-8F8A-C508-BBCD-3C4A1966B351}"/>
              </a:ext>
            </a:extLst>
          </p:cNvPr>
          <p:cNvSpPr txBox="1"/>
          <p:nvPr/>
        </p:nvSpPr>
        <p:spPr>
          <a:xfrm>
            <a:off x="0" y="178459"/>
            <a:ext cx="263038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7th Annual Emerging African Researcher Training Academy 2026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CAC136C-34FA-850C-44FF-2F04F95FA5F5}"/>
              </a:ext>
            </a:extLst>
          </p:cNvPr>
          <p:cNvSpPr txBox="1"/>
          <p:nvPr/>
        </p:nvSpPr>
        <p:spPr>
          <a:xfrm>
            <a:off x="0" y="4820028"/>
            <a:ext cx="263038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i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African Research Voices in the Age of Artificial Intelligence</a:t>
            </a:r>
          </a:p>
        </p:txBody>
      </p:sp>
    </p:spTree>
    <p:extLst>
      <p:ext uri="{BB962C8B-B14F-4D97-AF65-F5344CB8AC3E}">
        <p14:creationId xmlns:p14="http://schemas.microsoft.com/office/powerpoint/2010/main" val="24878374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79A673-A152-7171-2DF1-58E6785F63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6077CF5-ACDB-D69D-D92A-779E1E7F867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4A40D65-F30E-9CE4-3CC8-E1C02E19CA21}"/>
              </a:ext>
            </a:extLst>
          </p:cNvPr>
          <p:cNvSpPr txBox="1"/>
          <p:nvPr/>
        </p:nvSpPr>
        <p:spPr>
          <a:xfrm>
            <a:off x="1050966" y="118571"/>
            <a:ext cx="80099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Calibri" panose="020F0502020204030204" pitchFamily="34" charset="0"/>
                <a:cs typeface="Calibri" panose="020F0502020204030204" pitchFamily="34" charset="0"/>
              </a:rPr>
              <a:t>Supervision and mentorship: not the same job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CB2734-06E3-F1A7-E694-5901EC0E287E}"/>
              </a:ext>
            </a:extLst>
          </p:cNvPr>
          <p:cNvSpPr txBox="1"/>
          <p:nvPr/>
        </p:nvSpPr>
        <p:spPr>
          <a:xfrm>
            <a:off x="1050966" y="1775139"/>
            <a:ext cx="7647709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222B5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Objective 2 – framing</a:t>
            </a:r>
          </a:p>
          <a:p>
            <a:endParaRPr lang="en-US" sz="2800" dirty="0">
              <a:solidFill>
                <a:srgbClr val="71BFA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Clr>
                <a:srgbClr val="222B56"/>
              </a:buClr>
              <a:buFont typeface="Arial" panose="020B0604020202020204" pitchFamily="34" charset="0"/>
              <a:buChar char="•"/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Supervision: bounded by the postgraduate degree – the project, the thesis, the examination</a:t>
            </a:r>
          </a:p>
          <a:p>
            <a:pPr marL="342900" indent="-342900">
              <a:buClr>
                <a:srgbClr val="222B56"/>
              </a:buClr>
              <a:buFont typeface="Arial" panose="020B0604020202020204" pitchFamily="34" charset="0"/>
              <a:buChar char="•"/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Mentorship: long-term and whole-person – emotional support, career development, role modelling, access, reciprocity (SANPAD workbook)</a:t>
            </a:r>
          </a:p>
          <a:p>
            <a:pPr marL="342900" indent="-342900">
              <a:buClr>
                <a:srgbClr val="222B56"/>
              </a:buClr>
              <a:buFont typeface="Arial" panose="020B0604020202020204" pitchFamily="34" charset="0"/>
              <a:buChar char="•"/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SANPAD styles run from delegater and quality controller to coach, friend and co-writer</a:t>
            </a:r>
          </a:p>
          <a:p>
            <a:pPr marL="342900" indent="-342900">
              <a:buClr>
                <a:srgbClr val="222B56"/>
              </a:buClr>
              <a:buFont typeface="Arial" panose="020B0604020202020204" pitchFamily="34" charset="0"/>
              <a:buChar char="•"/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Product-oriented supervisors cancel when there is no draft; process-oriented supervisors intensify contact to break the deadlock</a:t>
            </a:r>
          </a:p>
          <a:p>
            <a:pPr marL="342900" indent="-342900">
              <a:buClr>
                <a:srgbClr val="222B56"/>
              </a:buClr>
              <a:buFont typeface="Arial" panose="020B0604020202020204" pitchFamily="34" charset="0"/>
              <a:buChar char="•"/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African evidence: effective supervision is a two-way process requiring commitment from both parties (Igumbor et al., 2022)</a:t>
            </a:r>
          </a:p>
          <a:p>
            <a:pPr marL="285750" indent="-285750">
              <a:buBlip>
                <a:blip r:embed="rId3"/>
              </a:buBlip>
            </a:pP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52D1EF6-77CF-5B3D-2571-2DE0023C960C}"/>
              </a:ext>
            </a:extLst>
          </p:cNvPr>
          <p:cNvSpPr/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28094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79A673-A152-7171-2DF1-58E6785F63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6077CF5-ACDB-D69D-D92A-779E1E7F867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4A40D65-F30E-9CE4-3CC8-E1C02E19CA21}"/>
              </a:ext>
            </a:extLst>
          </p:cNvPr>
          <p:cNvSpPr txBox="1"/>
          <p:nvPr/>
        </p:nvSpPr>
        <p:spPr>
          <a:xfrm>
            <a:off x="1050966" y="118571"/>
            <a:ext cx="80099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Calibri" panose="020F0502020204030204" pitchFamily="34" charset="0"/>
                <a:cs typeface="Calibri" panose="020F0502020204030204" pitchFamily="34" charset="0"/>
              </a:rPr>
              <a:t>Supervision agreements: a contested tool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CB2734-06E3-F1A7-E694-5901EC0E287E}"/>
              </a:ext>
            </a:extLst>
          </p:cNvPr>
          <p:cNvSpPr txBox="1"/>
          <p:nvPr/>
        </p:nvSpPr>
        <p:spPr>
          <a:xfrm>
            <a:off x="965507" y="1980238"/>
            <a:ext cx="7647709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222B5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Benefits – and trade-offs</a:t>
            </a:r>
          </a:p>
          <a:p>
            <a:endParaRPr lang="en-US" sz="2800" dirty="0">
              <a:solidFill>
                <a:srgbClr val="71BFA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Clr>
                <a:srgbClr val="222B56"/>
              </a:buClr>
              <a:buFont typeface="Arial" panose="020B0604020202020204" pitchFamily="34" charset="0"/>
              <a:buChar char="•"/>
            </a:pPr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For: 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aligns expectations early – roles, meeting rhythm, feedback turnaround, authorship</a:t>
            </a:r>
          </a:p>
          <a:p>
            <a:pPr marL="342900" indent="-342900">
              <a:buClr>
                <a:srgbClr val="222B56"/>
              </a:buClr>
              <a:buFont typeface="Arial" panose="020B0604020202020204" pitchFamily="34" charset="0"/>
              <a:buChar char="•"/>
            </a:pPr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For: 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CARTA supervisors repeatedly endorsed formal contracts and clear role guidelines (Igumbor et al., 2022)</a:t>
            </a:r>
          </a:p>
          <a:p>
            <a:pPr marL="342900" indent="-342900">
              <a:buClr>
                <a:srgbClr val="222B56"/>
              </a:buClr>
              <a:buFont typeface="Arial" panose="020B0604020202020204" pitchFamily="34" charset="0"/>
              <a:buChar char="•"/>
            </a:pPr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Against: 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risks rigidity – a document cannot anticipate a five-year relationship</a:t>
            </a:r>
          </a:p>
          <a:p>
            <a:pPr marL="342900" indent="-342900">
              <a:buClr>
                <a:srgbClr val="222B56"/>
              </a:buClr>
              <a:buFont typeface="Arial" panose="020B0604020202020204" pitchFamily="34" charset="0"/>
              <a:buChar char="•"/>
            </a:pPr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Against: 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power asymmetry – who really negotiates, and who signs what they are given?</a:t>
            </a:r>
          </a:p>
          <a:p>
            <a:pPr marL="342900" indent="-342900">
              <a:buClr>
                <a:srgbClr val="222B56"/>
              </a:buClr>
              <a:buFont typeface="Arial" panose="020B0604020202020204" pitchFamily="34" charset="0"/>
              <a:buChar char="•"/>
            </a:pPr>
            <a:r>
              <a:rPr lang="en-US" sz="1800" i="1" dirty="0">
                <a:latin typeface="Calibri" panose="020F0502020204030204" pitchFamily="34" charset="0"/>
                <a:cs typeface="Calibri" panose="020F0502020204030204" pitchFamily="34" charset="0"/>
              </a:rPr>
              <a:t>The question is not whether to use one, but what belongs in it – and what does not</a:t>
            </a:r>
          </a:p>
          <a:p>
            <a:pPr marL="285750" indent="-285750">
              <a:buBlip>
                <a:blip r:embed="rId3"/>
              </a:buBlip>
            </a:pP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52D1EF6-77CF-5B3D-2571-2DE0023C960C}"/>
              </a:ext>
            </a:extLst>
          </p:cNvPr>
          <p:cNvSpPr/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28094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79A673-A152-7171-2DF1-58E6785F63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6077CF5-ACDB-D69D-D92A-779E1E7F867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4A40D65-F30E-9CE4-3CC8-E1C02E19CA21}"/>
              </a:ext>
            </a:extLst>
          </p:cNvPr>
          <p:cNvSpPr txBox="1"/>
          <p:nvPr/>
        </p:nvSpPr>
        <p:spPr>
          <a:xfrm>
            <a:off x="1050966" y="118571"/>
            <a:ext cx="80099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Calibri" panose="020F0502020204030204" pitchFamily="34" charset="0"/>
                <a:cs typeface="Calibri" panose="020F0502020204030204" pitchFamily="34" charset="0"/>
              </a:rPr>
              <a:t>Case dilemmas (plenary)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CB2734-06E3-F1A7-E694-5901EC0E287E}"/>
              </a:ext>
            </a:extLst>
          </p:cNvPr>
          <p:cNvSpPr txBox="1"/>
          <p:nvPr/>
        </p:nvSpPr>
        <p:spPr>
          <a:xfrm>
            <a:off x="1050965" y="1347849"/>
            <a:ext cx="7647709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222B5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Apply the tools – 15 minutes</a:t>
            </a:r>
          </a:p>
          <a:p>
            <a:endParaRPr lang="en-US" sz="2800" dirty="0">
              <a:solidFill>
                <a:srgbClr val="71BFA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Clr>
                <a:srgbClr val="222B56"/>
              </a:buClr>
              <a:buFont typeface="Arial" panose="020B0604020202020204" pitchFamily="34" charset="0"/>
              <a:buChar char="•"/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Two dilemmas, worked in sequence: the stalled candidate • contested authorship</a:t>
            </a:r>
          </a:p>
          <a:p>
            <a:pPr marL="342900" indent="-342900">
              <a:buClr>
                <a:srgbClr val="222B56"/>
              </a:buClr>
              <a:buFont typeface="Arial" panose="020B0604020202020204" pitchFamily="34" charset="0"/>
              <a:buChar char="•"/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2 min: read the dilemma card silently</a:t>
            </a:r>
          </a:p>
          <a:p>
            <a:pPr marL="342900" indent="-342900">
              <a:buClr>
                <a:srgbClr val="222B56"/>
              </a:buClr>
              <a:buFont typeface="Arial" panose="020B0604020202020204" pitchFamily="34" charset="0"/>
              <a:buChar char="•"/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3 min: post ONE recommendation in the chat, applying an agreement or mentorship tool</a:t>
            </a:r>
          </a:p>
          <a:p>
            <a:pPr marL="342900" indent="-342900">
              <a:buClr>
                <a:srgbClr val="222B56"/>
              </a:buClr>
              <a:buFont typeface="Arial" panose="020B0604020202020204" pitchFamily="34" charset="0"/>
              <a:buChar char="•"/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Then: facilitated discussion of contrasting responses</a:t>
            </a:r>
          </a:p>
          <a:p>
            <a:pPr marL="342900" indent="-342900">
              <a:buClr>
                <a:srgbClr val="222B56"/>
              </a:buClr>
              <a:buFont typeface="Arial" panose="020B0604020202020204" pitchFamily="34" charset="0"/>
              <a:buChar char="•"/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There is no single right answer – defend your reasoning</a:t>
            </a:r>
          </a:p>
          <a:p>
            <a:pPr marL="285750" indent="-285750">
              <a:buBlip>
                <a:blip r:embed="rId3"/>
              </a:buBlip>
            </a:pP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52D1EF6-77CF-5B3D-2571-2DE0023C960C}"/>
              </a:ext>
            </a:extLst>
          </p:cNvPr>
          <p:cNvSpPr/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28094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79A673-A152-7171-2DF1-58E6785F63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6077CF5-ACDB-D69D-D92A-779E1E7F867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4A40D65-F30E-9CE4-3CC8-E1C02E19CA21}"/>
              </a:ext>
            </a:extLst>
          </p:cNvPr>
          <p:cNvSpPr txBox="1"/>
          <p:nvPr/>
        </p:nvSpPr>
        <p:spPr>
          <a:xfrm>
            <a:off x="1050966" y="118571"/>
            <a:ext cx="80099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Calibri" panose="020F0502020204030204" pitchFamily="34" charset="0"/>
                <a:cs typeface="Calibri" panose="020F0502020204030204" pitchFamily="34" charset="0"/>
              </a:rPr>
              <a:t>What belongs in a supervision agreement?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CB2734-06E3-F1A7-E694-5901EC0E287E}"/>
              </a:ext>
            </a:extLst>
          </p:cNvPr>
          <p:cNvSpPr txBox="1"/>
          <p:nvPr/>
        </p:nvSpPr>
        <p:spPr>
          <a:xfrm>
            <a:off x="991144" y="2091333"/>
            <a:ext cx="764770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222B5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Zoom Poll 2 – rank order</a:t>
            </a:r>
          </a:p>
          <a:p>
            <a:endParaRPr lang="en-US" sz="2800" dirty="0">
              <a:solidFill>
                <a:srgbClr val="71BFA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Clr>
                <a:srgbClr val="222B56"/>
              </a:buClr>
              <a:buFont typeface="Arial" panose="020B0604020202020204" pitchFamily="34" charset="0"/>
              <a:buChar char="•"/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Rank these by importance in a supervision agreement: meeting rhythm • feedback turnaround • authorship rules • milestones • AI-use expectations</a:t>
            </a:r>
          </a:p>
          <a:p>
            <a:pPr marL="342900" indent="-342900">
              <a:buClr>
                <a:srgbClr val="222B56"/>
              </a:buClr>
              <a:buFont typeface="Arial" panose="020B0604020202020204" pitchFamily="34" charset="0"/>
              <a:buChar char="•"/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Answer in the Zoom poll window – results shared on screen</a:t>
            </a:r>
          </a:p>
          <a:p>
            <a:pPr marL="285750" indent="-285750">
              <a:buBlip>
                <a:blip r:embed="rId3"/>
              </a:buBlip>
            </a:pP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52D1EF6-77CF-5B3D-2571-2DE0023C960C}"/>
              </a:ext>
            </a:extLst>
          </p:cNvPr>
          <p:cNvSpPr/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28094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E8BD02-283A-7EB1-5B0B-993847788A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A9A0C61-C6C4-442C-7969-71464BFD0414}"/>
              </a:ext>
            </a:extLst>
          </p:cNvPr>
          <p:cNvSpPr/>
          <p:nvPr/>
        </p:nvSpPr>
        <p:spPr>
          <a:xfrm>
            <a:off x="0" y="4435433"/>
            <a:ext cx="2630384" cy="1680359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B1834AE-9319-9EF8-F5A3-8FDEB7937116}"/>
              </a:ext>
            </a:extLst>
          </p:cNvPr>
          <p:cNvSpPr/>
          <p:nvPr/>
        </p:nvSpPr>
        <p:spPr>
          <a:xfrm>
            <a:off x="2630384" y="0"/>
            <a:ext cx="6513616" cy="6115792"/>
          </a:xfrm>
          <a:prstGeom prst="rect">
            <a:avLst/>
          </a:prstGeom>
          <a:solidFill>
            <a:srgbClr val="222B5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4FAE02F-8F2C-A6BB-DDEF-84D96F77C6E8}"/>
              </a:ext>
            </a:extLst>
          </p:cNvPr>
          <p:cNvSpPr/>
          <p:nvPr/>
        </p:nvSpPr>
        <p:spPr>
          <a:xfrm>
            <a:off x="0" y="0"/>
            <a:ext cx="2630384" cy="1680359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DDA1326-B404-E962-B5C5-4B3B48D3A569}"/>
              </a:ext>
            </a:extLst>
          </p:cNvPr>
          <p:cNvSpPr txBox="1"/>
          <p:nvPr/>
        </p:nvSpPr>
        <p:spPr>
          <a:xfrm>
            <a:off x="2630383" y="1680772"/>
            <a:ext cx="6513617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D69610"/>
                </a:solidFill>
              </a:rPr>
              <a:t>Objective 3: Leading your own work in the age of AI</a:t>
            </a:r>
          </a:p>
          <a:p>
            <a:endParaRPr lang="en-US" b="1" dirty="0">
              <a:solidFill>
                <a:srgbClr val="D69610"/>
              </a:solidFill>
            </a:endParaRPr>
          </a:p>
        </p:txBody>
      </p:sp>
      <p:pic>
        <p:nvPicPr>
          <p:cNvPr id="3" name="Picture 2" descr="A pencil and light bulb on a piece of paper&#10;&#10;AI-generated content may be incorrect.">
            <a:extLst>
              <a:ext uri="{FF2B5EF4-FFF2-40B4-BE49-F238E27FC236}">
                <a16:creationId xmlns:a16="http://schemas.microsoft.com/office/drawing/2014/main" id="{476F2A97-AAE6-D893-D633-A5DAB0DAE9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069" y="1940448"/>
            <a:ext cx="1842244" cy="231652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EC8D28C-8641-BF4D-765D-E2E215B5345C}"/>
              </a:ext>
            </a:extLst>
          </p:cNvPr>
          <p:cNvSpPr txBox="1"/>
          <p:nvPr/>
        </p:nvSpPr>
        <p:spPr>
          <a:xfrm>
            <a:off x="0" y="178459"/>
            <a:ext cx="263038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7th Annual Emerging African Researcher Training Academy 2026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5417597-5EED-01EB-4D54-1C7740366D3E}"/>
              </a:ext>
            </a:extLst>
          </p:cNvPr>
          <p:cNvSpPr txBox="1"/>
          <p:nvPr/>
        </p:nvSpPr>
        <p:spPr>
          <a:xfrm>
            <a:off x="0" y="4820028"/>
            <a:ext cx="263038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i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African Research Voices in the Age of Artificial Intelligence</a:t>
            </a:r>
          </a:p>
        </p:txBody>
      </p:sp>
    </p:spTree>
    <p:extLst>
      <p:ext uri="{BB962C8B-B14F-4D97-AF65-F5344CB8AC3E}">
        <p14:creationId xmlns:p14="http://schemas.microsoft.com/office/powerpoint/2010/main" val="35190888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79A673-A152-7171-2DF1-58E6785F63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6077CF5-ACDB-D69D-D92A-779E1E7F867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4A40D65-F30E-9CE4-3CC8-E1C02E19CA21}"/>
              </a:ext>
            </a:extLst>
          </p:cNvPr>
          <p:cNvSpPr txBox="1"/>
          <p:nvPr/>
        </p:nvSpPr>
        <p:spPr>
          <a:xfrm>
            <a:off x="1050966" y="118571"/>
            <a:ext cx="80099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Calibri" panose="020F0502020204030204" pitchFamily="34" charset="0"/>
                <a:cs typeface="Calibri" panose="020F0502020204030204" pitchFamily="34" charset="0"/>
              </a:rPr>
              <a:t>From supervised to supervisor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CB2734-06E3-F1A7-E694-5901EC0E287E}"/>
              </a:ext>
            </a:extLst>
          </p:cNvPr>
          <p:cNvSpPr txBox="1"/>
          <p:nvPr/>
        </p:nvSpPr>
        <p:spPr>
          <a:xfrm>
            <a:off x="1050965" y="1347849"/>
            <a:ext cx="7647709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222B5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Objective 3 – framing</a:t>
            </a:r>
          </a:p>
          <a:p>
            <a:endParaRPr lang="en-US" sz="2800" dirty="0">
              <a:solidFill>
                <a:srgbClr val="71BFA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Clr>
                <a:srgbClr val="222B56"/>
              </a:buClr>
              <a:buFont typeface="Arial" panose="020B0604020202020204" pitchFamily="34" charset="0"/>
              <a:buChar char="•"/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Leading your own work means owning a research agenda – and preparing to supervise others</a:t>
            </a:r>
          </a:p>
          <a:p>
            <a:pPr marL="342900" indent="-342900">
              <a:buClr>
                <a:srgbClr val="222B56"/>
              </a:buClr>
              <a:buFont typeface="Arial" panose="020B0604020202020204" pitchFamily="34" charset="0"/>
              <a:buChar char="•"/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Run supervision meetings deliberately: agenda set by the candidate, written record, agreed actions</a:t>
            </a:r>
          </a:p>
          <a:p>
            <a:pPr marL="342900" indent="-342900">
              <a:buClr>
                <a:srgbClr val="222B56"/>
              </a:buClr>
              <a:buFont typeface="Arial" panose="020B0604020202020204" pitchFamily="34" charset="0"/>
              <a:buChar char="•"/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Co-supervision broadens expertise and reduces single-supervisor risk (Igumbor et al., 2022)</a:t>
            </a:r>
          </a:p>
          <a:p>
            <a:pPr marL="342900" indent="-342900">
              <a:buClr>
                <a:srgbClr val="222B56"/>
              </a:buClr>
              <a:buFont typeface="Arial" panose="020B0604020202020204" pitchFamily="34" charset="0"/>
              <a:buChar char="•"/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Systemic reality: many African institutions offer no supervision courses – build your own practice and networks</a:t>
            </a:r>
          </a:p>
          <a:p>
            <a:pPr marL="342900" indent="-342900">
              <a:buClr>
                <a:srgbClr val="222B56"/>
              </a:buClr>
              <a:buFont typeface="Arial" panose="020B0604020202020204" pitchFamily="34" charset="0"/>
              <a:buChar char="•"/>
            </a:pPr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Your supervisory style is a career asset: name it, develop it, teach it</a:t>
            </a:r>
          </a:p>
          <a:p>
            <a:pPr marL="285750" indent="-285750">
              <a:buBlip>
                <a:blip r:embed="rId3"/>
              </a:buBlip>
            </a:pP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52D1EF6-77CF-5B3D-2571-2DE0023C960C}"/>
              </a:ext>
            </a:extLst>
          </p:cNvPr>
          <p:cNvSpPr/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28094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79A673-A152-7171-2DF1-58E6785F63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6077CF5-ACDB-D69D-D92A-779E1E7F867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4A40D65-F30E-9CE4-3CC8-E1C02E19CA21}"/>
              </a:ext>
            </a:extLst>
          </p:cNvPr>
          <p:cNvSpPr txBox="1"/>
          <p:nvPr/>
        </p:nvSpPr>
        <p:spPr>
          <a:xfrm>
            <a:off x="1050966" y="118571"/>
            <a:ext cx="80099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Calibri" panose="020F0502020204030204" pitchFamily="34" charset="0"/>
                <a:cs typeface="Calibri" panose="020F0502020204030204" pitchFamily="34" charset="0"/>
              </a:rPr>
              <a:t>Generative AI in the supervision relationship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52D1EF6-77CF-5B3D-2571-2DE0023C960C}"/>
              </a:ext>
            </a:extLst>
          </p:cNvPr>
          <p:cNvSpPr/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28094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79A673-A152-7171-2DF1-58E6785F63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6077CF5-ACDB-D69D-D92A-779E1E7F867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4A40D65-F30E-9CE4-3CC8-E1C02E19CA21}"/>
              </a:ext>
            </a:extLst>
          </p:cNvPr>
          <p:cNvSpPr txBox="1"/>
          <p:nvPr/>
        </p:nvSpPr>
        <p:spPr>
          <a:xfrm>
            <a:off x="1050966" y="118571"/>
            <a:ext cx="800990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Calibri" panose="020F0502020204030204" pitchFamily="34" charset="0"/>
                <a:cs typeface="Calibri" panose="020F0502020204030204" pitchFamily="34" charset="0"/>
              </a:rPr>
              <a:t>Activity: draft one AI ground rule</a:t>
            </a:r>
          </a:p>
          <a:p>
            <a:endParaRPr lang="en-US" sz="4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CB2734-06E3-F1A7-E694-5901EC0E287E}"/>
              </a:ext>
            </a:extLst>
          </p:cNvPr>
          <p:cNvSpPr txBox="1"/>
          <p:nvPr/>
        </p:nvSpPr>
        <p:spPr>
          <a:xfrm>
            <a:off x="1050966" y="1968893"/>
            <a:ext cx="7647709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222B5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practical output (4 minutes)</a:t>
            </a:r>
          </a:p>
          <a:p>
            <a:endParaRPr lang="en-US" sz="2800" dirty="0">
              <a:solidFill>
                <a:srgbClr val="71BFA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Clr>
                <a:srgbClr val="222B56"/>
              </a:buClr>
              <a:buFont typeface="Arial" panose="020B0604020202020204" pitchFamily="34" charset="0"/>
              <a:buChar char="•"/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Draft ONE ground rule for generative-AI use you would add to your supervision agreement</a:t>
            </a:r>
          </a:p>
          <a:p>
            <a:pPr marL="342900" indent="-342900">
              <a:buClr>
                <a:srgbClr val="222B56"/>
              </a:buClr>
              <a:buFont typeface="Arial" panose="020B0604020202020204" pitchFamily="34" charset="0"/>
              <a:buChar char="•"/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Example: “Declare all generative-AI use in written submissions, specifying tool and purpose”</a:t>
            </a:r>
          </a:p>
          <a:p>
            <a:pPr marL="342900" indent="-342900">
              <a:buClr>
                <a:srgbClr val="222B56"/>
              </a:buClr>
              <a:buFont typeface="Arial" panose="020B0604020202020204" pitchFamily="34" charset="0"/>
              <a:buChar char="•"/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Post it in the chat – we will review a selection live</a:t>
            </a:r>
          </a:p>
          <a:p>
            <a:pPr marL="342900" indent="-342900">
              <a:buClr>
                <a:srgbClr val="222B56"/>
              </a:buClr>
              <a:buFont typeface="Arial" panose="020B0604020202020204" pitchFamily="34" charset="0"/>
              <a:buChar char="•"/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Take it home: this is the clause you can table with your candidates next week</a:t>
            </a:r>
          </a:p>
          <a:p>
            <a:pPr marL="285750" indent="-285750">
              <a:buBlip>
                <a:blip r:embed="rId3"/>
              </a:buBlip>
            </a:pP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52D1EF6-77CF-5B3D-2571-2DE0023C960C}"/>
              </a:ext>
            </a:extLst>
          </p:cNvPr>
          <p:cNvSpPr/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28094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79A673-A152-7171-2DF1-58E6785F63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6077CF5-ACDB-D69D-D92A-779E1E7F867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4A40D65-F30E-9CE4-3CC8-E1C02E19CA21}"/>
              </a:ext>
            </a:extLst>
          </p:cNvPr>
          <p:cNvSpPr txBox="1"/>
          <p:nvPr/>
        </p:nvSpPr>
        <p:spPr>
          <a:xfrm>
            <a:off x="1050966" y="118571"/>
            <a:ext cx="80099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Calibri" panose="020F0502020204030204" pitchFamily="34" charset="0"/>
                <a:cs typeface="Calibri" panose="020F0502020204030204" pitchFamily="34" charset="0"/>
              </a:rPr>
              <a:t>Key takeaways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CB2734-06E3-F1A7-E694-5901EC0E287E}"/>
              </a:ext>
            </a:extLst>
          </p:cNvPr>
          <p:cNvSpPr txBox="1"/>
          <p:nvPr/>
        </p:nvSpPr>
        <p:spPr>
          <a:xfrm>
            <a:off x="1050965" y="1347849"/>
            <a:ext cx="7647709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222B5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What we covered</a:t>
            </a:r>
          </a:p>
          <a:p>
            <a:endParaRPr lang="en-US" sz="2800" dirty="0">
              <a:solidFill>
                <a:srgbClr val="71BFA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Clr>
                <a:srgbClr val="222B56"/>
              </a:buClr>
              <a:buFont typeface="Arial" panose="020B0604020202020204" pitchFamily="34" charset="0"/>
              <a:buChar char="•"/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Objective 1: you named your default supervisory approach – and one to develop (Lee, 2008)</a:t>
            </a:r>
          </a:p>
          <a:p>
            <a:pPr marL="342900" indent="-342900">
              <a:buClr>
                <a:srgbClr val="222B56"/>
              </a:buClr>
              <a:buFont typeface="Arial" panose="020B0604020202020204" pitchFamily="34" charset="0"/>
              <a:buChar char="•"/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Objective 2: you stress-tested supervision agreements and mentorship tools against real dilemmas</a:t>
            </a:r>
          </a:p>
          <a:p>
            <a:pPr marL="342900" indent="-342900">
              <a:buClr>
                <a:srgbClr val="222B56"/>
              </a:buClr>
              <a:buFont typeface="Arial" panose="020B0604020202020204" pitchFamily="34" charset="0"/>
              <a:buChar char="•"/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Objective 3: you drafted an AI ground rule fit for your institutional reality</a:t>
            </a:r>
          </a:p>
          <a:p>
            <a:pPr marL="342900" indent="-342900">
              <a:buClr>
                <a:srgbClr val="222B56"/>
              </a:buClr>
              <a:buFont typeface="Arial" panose="020B0604020202020204" pitchFamily="34" charset="0"/>
              <a:buChar char="•"/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Supervision is a relationship to be designed deliberately – not left to habit</a:t>
            </a:r>
          </a:p>
          <a:p>
            <a:pPr marL="342900" indent="-342900">
              <a:buClr>
                <a:srgbClr val="222B56"/>
              </a:buClr>
              <a:buFont typeface="Arial" panose="020B0604020202020204" pitchFamily="34" charset="0"/>
              <a:buChar char="•"/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Commitment to action (in the chat): one thing I will change in my next supervision interaction</a:t>
            </a:r>
          </a:p>
          <a:p>
            <a:pPr marL="285750" indent="-285750">
              <a:buBlip>
                <a:blip r:embed="rId3"/>
              </a:buBlip>
            </a:pP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52D1EF6-77CF-5B3D-2571-2DE0023C960C}"/>
              </a:ext>
            </a:extLst>
          </p:cNvPr>
          <p:cNvSpPr/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28094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79A673-A152-7171-2DF1-58E6785F63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6077CF5-ACDB-D69D-D92A-779E1E7F867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4A40D65-F30E-9CE4-3CC8-E1C02E19CA21}"/>
              </a:ext>
            </a:extLst>
          </p:cNvPr>
          <p:cNvSpPr txBox="1"/>
          <p:nvPr/>
        </p:nvSpPr>
        <p:spPr>
          <a:xfrm>
            <a:off x="1050966" y="118571"/>
            <a:ext cx="80099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Calibri" panose="020F0502020204030204" pitchFamily="34" charset="0"/>
                <a:cs typeface="Calibri" panose="020F0502020204030204" pitchFamily="34" charset="0"/>
              </a:rPr>
              <a:t>Pre-reading and resources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CB2734-06E3-F1A7-E694-5901EC0E287E}"/>
              </a:ext>
            </a:extLst>
          </p:cNvPr>
          <p:cNvSpPr txBox="1"/>
          <p:nvPr/>
        </p:nvSpPr>
        <p:spPr>
          <a:xfrm>
            <a:off x="1050965" y="1347849"/>
            <a:ext cx="7647709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222B5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 the Academy resources page</a:t>
            </a:r>
          </a:p>
          <a:p>
            <a:endParaRPr lang="en-US" sz="2800" dirty="0">
              <a:solidFill>
                <a:srgbClr val="71BFA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Clr>
                <a:srgbClr val="222B56"/>
              </a:buClr>
              <a:buFont typeface="Arial" panose="020B0604020202020204" pitchFamily="34" charset="0"/>
              <a:buChar char="•"/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Lee, A. (2008). How are doctoral students supervised? Studies in Higher Education, 33(3), 267–281</a:t>
            </a:r>
          </a:p>
          <a:p>
            <a:pPr marL="342900" indent="-342900">
              <a:buClr>
                <a:srgbClr val="222B56"/>
              </a:buClr>
              <a:buFont typeface="Arial" panose="020B0604020202020204" pitchFamily="34" charset="0"/>
              <a:buChar char="•"/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Dietz, Jansen &amp; Wadee (2006). Effective PhD Supervision and Mentorship (SANPAD workbook) – free online</a:t>
            </a:r>
          </a:p>
          <a:p>
            <a:pPr marL="342900" indent="-342900">
              <a:buClr>
                <a:srgbClr val="222B56"/>
              </a:buClr>
              <a:buFont typeface="Arial" panose="020B0604020202020204" pitchFamily="34" charset="0"/>
              <a:buChar char="•"/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Igumbor et al. (2022). Effective supervision of doctoral students in Africa (CARTA). Global Public Health, 17(4) – open access</a:t>
            </a:r>
          </a:p>
          <a:p>
            <a:pPr marL="342900" indent="-342900">
              <a:buClr>
                <a:srgbClr val="222B56"/>
              </a:buClr>
              <a:buFont typeface="Arial" panose="020B0604020202020204" pitchFamily="34" charset="0"/>
              <a:buChar char="•"/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All session materials, dilemma cards and full references on the Academy resources page</a:t>
            </a:r>
          </a:p>
          <a:p>
            <a:pPr marL="285750" indent="-285750">
              <a:buBlip>
                <a:blip r:embed="rId3"/>
              </a:buBlip>
            </a:pP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52D1EF6-77CF-5B3D-2571-2DE0023C960C}"/>
              </a:ext>
            </a:extLst>
          </p:cNvPr>
          <p:cNvSpPr/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28094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4CBC70-3BEE-FE7A-AA12-3A56E4BB19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EBCDFC9-64FD-1437-89CB-C6E8E5CE0C8B}"/>
              </a:ext>
            </a:extLst>
          </p:cNvPr>
          <p:cNvSpPr/>
          <p:nvPr/>
        </p:nvSpPr>
        <p:spPr>
          <a:xfrm>
            <a:off x="0" y="4435433"/>
            <a:ext cx="2630384" cy="1680359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966DCA6-D1C8-2B6D-7653-76033D03B732}"/>
              </a:ext>
            </a:extLst>
          </p:cNvPr>
          <p:cNvSpPr/>
          <p:nvPr/>
        </p:nvSpPr>
        <p:spPr>
          <a:xfrm>
            <a:off x="2630384" y="0"/>
            <a:ext cx="6513616" cy="6115792"/>
          </a:xfrm>
          <a:prstGeom prst="rect">
            <a:avLst/>
          </a:prstGeom>
          <a:solidFill>
            <a:srgbClr val="222B5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72660B6-514F-CF09-7553-7E4D66FDE2C7}"/>
              </a:ext>
            </a:extLst>
          </p:cNvPr>
          <p:cNvSpPr/>
          <p:nvPr/>
        </p:nvSpPr>
        <p:spPr>
          <a:xfrm>
            <a:off x="0" y="0"/>
            <a:ext cx="2630384" cy="1680359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7CF48D6-4C15-461E-7DD4-07A901A58F6C}"/>
              </a:ext>
            </a:extLst>
          </p:cNvPr>
          <p:cNvSpPr txBox="1"/>
          <p:nvPr/>
        </p:nvSpPr>
        <p:spPr>
          <a:xfrm>
            <a:off x="2630383" y="168241"/>
            <a:ext cx="6513617" cy="615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solidFill>
                  <a:srgbClr val="D69610"/>
                </a:solidFill>
              </a:rPr>
              <a:t>Contents</a:t>
            </a:r>
          </a:p>
          <a:p>
            <a:endParaRPr lang="en-US" sz="1600" b="1" dirty="0">
              <a:solidFill>
                <a:srgbClr val="D6961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D69610"/>
                </a:solidFill>
              </a:rPr>
              <a:t>Welcome, objectives and baseline poll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D69610"/>
                </a:solidFill>
              </a:rPr>
              <a:t>Objective 1: Diagnosing supervisory approaches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D69610"/>
                </a:solidFill>
              </a:rPr>
              <a:t>Objective 2: Supervision and mentorship in practice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D69610"/>
                </a:solidFill>
              </a:rPr>
              <a:t>Objective 3: Leading your own work in the age of AI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D69610"/>
                </a:solidFill>
              </a:rPr>
              <a:t>Wrap-up, commitment to action and resources</a:t>
            </a:r>
          </a:p>
          <a:p>
            <a:pPr algn="ctr"/>
            <a:endParaRPr lang="en-US" sz="3200" dirty="0">
              <a:solidFill>
                <a:schemeClr val="bg1"/>
              </a:solidFill>
            </a:endParaRPr>
          </a:p>
        </p:txBody>
      </p:sp>
      <p:pic>
        <p:nvPicPr>
          <p:cNvPr id="3" name="Picture 2" descr="A pencil and light bulb on a piece of paper&#10;&#10;AI-generated content may be incorrect.">
            <a:extLst>
              <a:ext uri="{FF2B5EF4-FFF2-40B4-BE49-F238E27FC236}">
                <a16:creationId xmlns:a16="http://schemas.microsoft.com/office/drawing/2014/main" id="{AE0CE102-16A8-F45C-360B-6EC3067B20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069" y="1940448"/>
            <a:ext cx="1842244" cy="231652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B2CBB25-25EB-A324-A81D-D9030FAC4647}"/>
              </a:ext>
            </a:extLst>
          </p:cNvPr>
          <p:cNvSpPr txBox="1"/>
          <p:nvPr/>
        </p:nvSpPr>
        <p:spPr>
          <a:xfrm>
            <a:off x="0" y="178459"/>
            <a:ext cx="263038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7th Annual Emerging African Researcher Training Academy 2026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CF7D0BE-7C5B-52C6-C661-889F36348D9A}"/>
              </a:ext>
            </a:extLst>
          </p:cNvPr>
          <p:cNvSpPr txBox="1"/>
          <p:nvPr/>
        </p:nvSpPr>
        <p:spPr>
          <a:xfrm>
            <a:off x="0" y="4820028"/>
            <a:ext cx="263038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i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African Research Voices in the Age of Artificial Intelligence</a:t>
            </a:r>
          </a:p>
        </p:txBody>
      </p:sp>
    </p:spTree>
    <p:extLst>
      <p:ext uri="{BB962C8B-B14F-4D97-AF65-F5344CB8AC3E}">
        <p14:creationId xmlns:p14="http://schemas.microsoft.com/office/powerpoint/2010/main" val="40000757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D7E225-A1BE-CF6C-E9B0-AD22941D85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9FAD469-208D-5480-8937-C11B37CD4D46}"/>
              </a:ext>
            </a:extLst>
          </p:cNvPr>
          <p:cNvSpPr/>
          <p:nvPr/>
        </p:nvSpPr>
        <p:spPr>
          <a:xfrm>
            <a:off x="0" y="4435433"/>
            <a:ext cx="2630384" cy="1680359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3D62F9E-98B5-47B8-B0C6-DDB896D5FDF5}"/>
              </a:ext>
            </a:extLst>
          </p:cNvPr>
          <p:cNvSpPr/>
          <p:nvPr/>
        </p:nvSpPr>
        <p:spPr>
          <a:xfrm>
            <a:off x="2630384" y="0"/>
            <a:ext cx="6513616" cy="6115792"/>
          </a:xfrm>
          <a:prstGeom prst="rect">
            <a:avLst/>
          </a:prstGeom>
          <a:solidFill>
            <a:srgbClr val="222B5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78A5ED0-0915-EEAC-060B-9A86D569A400}"/>
              </a:ext>
            </a:extLst>
          </p:cNvPr>
          <p:cNvSpPr/>
          <p:nvPr/>
        </p:nvSpPr>
        <p:spPr>
          <a:xfrm>
            <a:off x="0" y="0"/>
            <a:ext cx="2630384" cy="1680359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8189615-FB6D-D0DC-4AC3-5D115ABBC836}"/>
              </a:ext>
            </a:extLst>
          </p:cNvPr>
          <p:cNvSpPr txBox="1"/>
          <p:nvPr/>
        </p:nvSpPr>
        <p:spPr>
          <a:xfrm>
            <a:off x="2630383" y="1393693"/>
            <a:ext cx="651361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solidFill>
                  <a:srgbClr val="D69610"/>
                </a:solidFill>
              </a:rPr>
              <a:t>Thank you</a:t>
            </a:r>
          </a:p>
          <a:p>
            <a:pPr algn="ctr"/>
            <a:endParaRPr lang="en-US" sz="6600" b="1" dirty="0">
              <a:solidFill>
                <a:srgbClr val="D69610"/>
              </a:solidFill>
            </a:endParaRPr>
          </a:p>
          <a:p>
            <a:pPr algn="ctr"/>
            <a:r>
              <a:rPr lang="en-US" sz="6600" b="1" dirty="0">
                <a:solidFill>
                  <a:srgbClr val="D69610"/>
                </a:solidFill>
              </a:rPr>
              <a:t>Any questions?</a:t>
            </a:r>
          </a:p>
          <a:p>
            <a:endParaRPr lang="en-US" sz="1600" b="1" dirty="0">
              <a:solidFill>
                <a:srgbClr val="D69610"/>
              </a:solidFill>
            </a:endParaRPr>
          </a:p>
        </p:txBody>
      </p:sp>
      <p:pic>
        <p:nvPicPr>
          <p:cNvPr id="3" name="Picture 2" descr="A pencil and light bulb on a piece of paper&#10;&#10;AI-generated content may be incorrect.">
            <a:extLst>
              <a:ext uri="{FF2B5EF4-FFF2-40B4-BE49-F238E27FC236}">
                <a16:creationId xmlns:a16="http://schemas.microsoft.com/office/drawing/2014/main" id="{DFFA164D-CA7F-B6D7-9F36-E5B52F2C9F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069" y="1940448"/>
            <a:ext cx="1842244" cy="231652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CEC92B7-3219-0F65-8925-E1B69A4EEF22}"/>
              </a:ext>
            </a:extLst>
          </p:cNvPr>
          <p:cNvSpPr txBox="1"/>
          <p:nvPr/>
        </p:nvSpPr>
        <p:spPr>
          <a:xfrm>
            <a:off x="0" y="178459"/>
            <a:ext cx="263038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7th Annual Emerging African Researcher Training Academy 2026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BAD1967-3BCC-4464-78BC-305AFF6B4A5D}"/>
              </a:ext>
            </a:extLst>
          </p:cNvPr>
          <p:cNvSpPr txBox="1"/>
          <p:nvPr/>
        </p:nvSpPr>
        <p:spPr>
          <a:xfrm>
            <a:off x="0" y="4820028"/>
            <a:ext cx="263038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i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African Research Voices in the Age of Artificial Intelligence</a:t>
            </a:r>
          </a:p>
        </p:txBody>
      </p:sp>
    </p:spTree>
    <p:extLst>
      <p:ext uri="{BB962C8B-B14F-4D97-AF65-F5344CB8AC3E}">
        <p14:creationId xmlns:p14="http://schemas.microsoft.com/office/powerpoint/2010/main" val="23729771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236850-ECB9-B1F6-2339-828A285AC9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0966" y="1164265"/>
            <a:ext cx="7886700" cy="4351338"/>
          </a:xfrm>
        </p:spPr>
        <p:txBody>
          <a:bodyPr/>
          <a:lstStyle/>
          <a:p>
            <a:pPr marL="0" indent="0">
              <a:buNone/>
            </a:pPr>
            <a:r>
              <a:rPr lang="en-ZA" dirty="0"/>
              <a:t>By the end of this session you will be able to:</a:t>
            </a:r>
          </a:p>
          <a:p>
            <a:r>
              <a:rPr lang="en-ZA" dirty="0"/>
              <a:t>Understand supervisory practice by classifying it against Lee’s (2008) five approaches</a:t>
            </a:r>
          </a:p>
          <a:p>
            <a:r>
              <a:rPr lang="en-ZA" dirty="0"/>
              <a:t>Critique supervision agreements and mentorship tools via case dilemmas</a:t>
            </a:r>
          </a:p>
          <a:p>
            <a:r>
              <a:rPr lang="en-ZA" dirty="0"/>
              <a:t>Draft one ground rule for generative-AI use in supervision</a:t>
            </a:r>
          </a:p>
          <a:p>
            <a:r>
              <a:rPr lang="en-ZA" dirty="0"/>
              <a:t>Format: plenary – Zoom polls and chat activities, no breakout rooms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4294116-F269-7159-4F71-ED960BF83EE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FBAF90C-472B-7FFB-22C2-2BF5BAAF156D}"/>
              </a:ext>
            </a:extLst>
          </p:cNvPr>
          <p:cNvSpPr txBox="1"/>
          <p:nvPr/>
        </p:nvSpPr>
        <p:spPr>
          <a:xfrm>
            <a:off x="1050966" y="118571"/>
            <a:ext cx="800990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D7970F"/>
                </a:solidFill>
                <a:latin typeface="+mj-lt"/>
                <a:ea typeface="+mj-ea"/>
                <a:cs typeface="+mj-cs"/>
              </a:rPr>
              <a:t>Lesson plan outline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4E934A9-3DBB-14F8-3740-3531617206CC}"/>
              </a:ext>
            </a:extLst>
          </p:cNvPr>
          <p:cNvSpPr/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23556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79A673-A152-7171-2DF1-58E6785F63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6077CF5-ACDB-D69D-D92A-779E1E7F867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4A40D65-F30E-9CE4-3CC8-E1C02E19CA21}"/>
              </a:ext>
            </a:extLst>
          </p:cNvPr>
          <p:cNvSpPr txBox="1"/>
          <p:nvPr/>
        </p:nvSpPr>
        <p:spPr>
          <a:xfrm>
            <a:off x="1050966" y="118571"/>
            <a:ext cx="80099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Calibri" panose="020F0502020204030204" pitchFamily="34" charset="0"/>
                <a:cs typeface="Calibri" panose="020F0502020204030204" pitchFamily="34" charset="0"/>
              </a:rPr>
              <a:t>Welcome and how today works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CB2734-06E3-F1A7-E694-5901EC0E287E}"/>
              </a:ext>
            </a:extLst>
          </p:cNvPr>
          <p:cNvSpPr txBox="1"/>
          <p:nvPr/>
        </p:nvSpPr>
        <p:spPr>
          <a:xfrm>
            <a:off x="1050965" y="1347849"/>
            <a:ext cx="7647709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222B5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Getting started</a:t>
            </a:r>
          </a:p>
          <a:p>
            <a:endParaRPr lang="en-US" sz="2800" dirty="0">
              <a:solidFill>
                <a:srgbClr val="71BFA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Clr>
                <a:srgbClr val="222B56"/>
              </a:buClr>
              <a:buFont typeface="Arial" panose="020B0604020202020204" pitchFamily="34" charset="0"/>
              <a:buChar char="•"/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Two facilitators: one presents, one monitors the chat and launches the Zoom polls</a:t>
            </a:r>
          </a:p>
          <a:p>
            <a:pPr marL="342900" indent="-342900">
              <a:buClr>
                <a:srgbClr val="222B56"/>
              </a:buClr>
              <a:buFont typeface="Arial" panose="020B0604020202020204" pitchFamily="34" charset="0"/>
              <a:buChar char="•"/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Plenary format: contribute by voice, chat, or Zoom poll – camera-off and chat-only participation welcome</a:t>
            </a:r>
          </a:p>
          <a:p>
            <a:pPr marL="342900" indent="-342900">
              <a:buClr>
                <a:srgbClr val="222B56"/>
              </a:buClr>
              <a:buFont typeface="Arial" panose="020B0604020202020204" pitchFamily="34" charset="0"/>
              <a:buChar char="•"/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Zoom Poll 1 (launching now): rate your confidence (1–5) in naming your supervisory approach, using supervision agreements, and setting AI ground rules</a:t>
            </a:r>
          </a:p>
          <a:p>
            <a:pPr marL="342900" indent="-342900">
              <a:buClr>
                <a:srgbClr val="222B56"/>
              </a:buClr>
              <a:buFont typeface="Arial" panose="020B0604020202020204" pitchFamily="34" charset="0"/>
              <a:buChar char="•"/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Poll results shared on screen once everyone has answered</a:t>
            </a:r>
          </a:p>
          <a:p>
            <a:pPr marL="342900" indent="-342900">
              <a:buClr>
                <a:srgbClr val="222B56"/>
              </a:buClr>
              <a:buFont typeface="Arial" panose="020B0604020202020204" pitchFamily="34" charset="0"/>
              <a:buChar char="•"/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Answer in the Zoom poll window – no extra links or codes needed</a:t>
            </a:r>
          </a:p>
          <a:p>
            <a:pPr marL="285750" indent="-285750">
              <a:buBlip>
                <a:blip r:embed="rId3"/>
              </a:buBlip>
            </a:pP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52D1EF6-77CF-5B3D-2571-2DE0023C960C}"/>
              </a:ext>
            </a:extLst>
          </p:cNvPr>
          <p:cNvSpPr/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2809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E8BD02-283A-7EB1-5B0B-993847788A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A9A0C61-C6C4-442C-7969-71464BFD0414}"/>
              </a:ext>
            </a:extLst>
          </p:cNvPr>
          <p:cNvSpPr/>
          <p:nvPr/>
        </p:nvSpPr>
        <p:spPr>
          <a:xfrm>
            <a:off x="0" y="4435433"/>
            <a:ext cx="2630384" cy="1680359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B1834AE-9319-9EF8-F5A3-8FDEB7937116}"/>
              </a:ext>
            </a:extLst>
          </p:cNvPr>
          <p:cNvSpPr/>
          <p:nvPr/>
        </p:nvSpPr>
        <p:spPr>
          <a:xfrm>
            <a:off x="2630384" y="0"/>
            <a:ext cx="6513616" cy="6115792"/>
          </a:xfrm>
          <a:prstGeom prst="rect">
            <a:avLst/>
          </a:prstGeom>
          <a:solidFill>
            <a:srgbClr val="222B5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4FAE02F-8F2C-A6BB-DDEF-84D96F77C6E8}"/>
              </a:ext>
            </a:extLst>
          </p:cNvPr>
          <p:cNvSpPr/>
          <p:nvPr/>
        </p:nvSpPr>
        <p:spPr>
          <a:xfrm>
            <a:off x="0" y="0"/>
            <a:ext cx="2630384" cy="1680359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DDA1326-B404-E962-B5C5-4B3B48D3A569}"/>
              </a:ext>
            </a:extLst>
          </p:cNvPr>
          <p:cNvSpPr txBox="1"/>
          <p:nvPr/>
        </p:nvSpPr>
        <p:spPr>
          <a:xfrm>
            <a:off x="2630383" y="1680772"/>
            <a:ext cx="6513617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D69610"/>
                </a:solidFill>
              </a:rPr>
              <a:t>Objective 1: Diagnosing supervisory approaches</a:t>
            </a:r>
          </a:p>
          <a:p>
            <a:endParaRPr lang="en-US" b="1" dirty="0">
              <a:solidFill>
                <a:srgbClr val="D69610"/>
              </a:solidFill>
            </a:endParaRPr>
          </a:p>
        </p:txBody>
      </p:sp>
      <p:pic>
        <p:nvPicPr>
          <p:cNvPr id="3" name="Picture 2" descr="A pencil and light bulb on a piece of paper&#10;&#10;AI-generated content may be incorrect.">
            <a:extLst>
              <a:ext uri="{FF2B5EF4-FFF2-40B4-BE49-F238E27FC236}">
                <a16:creationId xmlns:a16="http://schemas.microsoft.com/office/drawing/2014/main" id="{476F2A97-AAE6-D893-D633-A5DAB0DAE9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069" y="1940448"/>
            <a:ext cx="1842244" cy="231652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EC8D28C-8641-BF4D-765D-E2E215B5345C}"/>
              </a:ext>
            </a:extLst>
          </p:cNvPr>
          <p:cNvSpPr txBox="1"/>
          <p:nvPr/>
        </p:nvSpPr>
        <p:spPr>
          <a:xfrm>
            <a:off x="0" y="178459"/>
            <a:ext cx="263038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7th Annual Emerging African Researcher Training Academy 2026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5417597-5EED-01EB-4D54-1C7740366D3E}"/>
              </a:ext>
            </a:extLst>
          </p:cNvPr>
          <p:cNvSpPr txBox="1"/>
          <p:nvPr/>
        </p:nvSpPr>
        <p:spPr>
          <a:xfrm>
            <a:off x="0" y="4820028"/>
            <a:ext cx="263038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i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African Research Voices in the Age of Artificial Intelligence</a:t>
            </a:r>
          </a:p>
        </p:txBody>
      </p:sp>
    </p:spTree>
    <p:extLst>
      <p:ext uri="{BB962C8B-B14F-4D97-AF65-F5344CB8AC3E}">
        <p14:creationId xmlns:p14="http://schemas.microsoft.com/office/powerpoint/2010/main" val="35190888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79A673-A152-7171-2DF1-58E6785F63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6077CF5-ACDB-D69D-D92A-779E1E7F867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4A40D65-F30E-9CE4-3CC8-E1C02E19CA21}"/>
              </a:ext>
            </a:extLst>
          </p:cNvPr>
          <p:cNvSpPr txBox="1"/>
          <p:nvPr/>
        </p:nvSpPr>
        <p:spPr>
          <a:xfrm>
            <a:off x="1050966" y="118571"/>
            <a:ext cx="800990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Calibri" panose="020F0502020204030204" pitchFamily="34" charset="0"/>
                <a:cs typeface="Calibri" panose="020F0502020204030204" pitchFamily="34" charset="0"/>
              </a:rPr>
              <a:t>Supervision in your academic career</a:t>
            </a:r>
          </a:p>
          <a:p>
            <a:endParaRPr lang="en-US" sz="4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4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4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4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CB2734-06E3-F1A7-E694-5901EC0E287E}"/>
              </a:ext>
            </a:extLst>
          </p:cNvPr>
          <p:cNvSpPr txBox="1"/>
          <p:nvPr/>
        </p:nvSpPr>
        <p:spPr>
          <a:xfrm>
            <a:off x="866899" y="1840191"/>
            <a:ext cx="7647709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222B5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Objective 1 – framing</a:t>
            </a:r>
          </a:p>
          <a:p>
            <a:endParaRPr lang="en-US" sz="2800" dirty="0">
              <a:solidFill>
                <a:srgbClr val="71BFA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Clr>
                <a:srgbClr val="222B56"/>
              </a:buClr>
              <a:buFont typeface="Arial" panose="020B0604020202020204" pitchFamily="34" charset="0"/>
              <a:buChar char="•"/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Supervision is not an add-on to an academic career – it is one of its core crafts</a:t>
            </a:r>
          </a:p>
          <a:p>
            <a:pPr marL="342900" indent="-342900">
              <a:buClr>
                <a:srgbClr val="222B56"/>
              </a:buClr>
              <a:buFont typeface="Arial" panose="020B0604020202020204" pitchFamily="34" charset="0"/>
              <a:buChar char="•"/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How you supervise shapes your research pipeline, your co-author network, and your field’s next generation</a:t>
            </a:r>
          </a:p>
          <a:p>
            <a:pPr marL="342900" indent="-342900">
              <a:buClr>
                <a:srgbClr val="222B56"/>
              </a:buClr>
              <a:buFont typeface="Arial" panose="020B0604020202020204" pitchFamily="34" charset="0"/>
              <a:buChar char="•"/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Your own experience as a doctoral candidate is a powerful, often unexamined driver of how you supervise now (Lee, 2008)</a:t>
            </a:r>
          </a:p>
          <a:p>
            <a:pPr marL="342900" indent="-342900">
              <a:buClr>
                <a:srgbClr val="222B56"/>
              </a:buClr>
              <a:buFont typeface="Arial" panose="020B0604020202020204" pitchFamily="34" charset="0"/>
              <a:buChar char="•"/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Supervisors tend to emulate – or deliberately avoid – what was done to them</a:t>
            </a:r>
          </a:p>
          <a:p>
            <a:pPr marL="342900" indent="-342900">
              <a:buClr>
                <a:srgbClr val="222B56"/>
              </a:buClr>
              <a:buFont typeface="Arial" panose="020B0604020202020204" pitchFamily="34" charset="0"/>
              <a:buChar char="•"/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Today: make that default visible, then choose it (or change it) on purpose</a:t>
            </a:r>
          </a:p>
          <a:p>
            <a:pPr marL="285750" indent="-285750">
              <a:buBlip>
                <a:blip r:embed="rId3"/>
              </a:buBlip>
            </a:pP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52D1EF6-77CF-5B3D-2571-2DE0023C960C}"/>
              </a:ext>
            </a:extLst>
          </p:cNvPr>
          <p:cNvSpPr/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28094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79A673-A152-7171-2DF1-58E6785F63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6077CF5-ACDB-D69D-D92A-779E1E7F867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4A40D65-F30E-9CE4-3CC8-E1C02E19CA21}"/>
              </a:ext>
            </a:extLst>
          </p:cNvPr>
          <p:cNvSpPr txBox="1"/>
          <p:nvPr/>
        </p:nvSpPr>
        <p:spPr>
          <a:xfrm>
            <a:off x="1050966" y="118571"/>
            <a:ext cx="80099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Calibri" panose="020F0502020204030204" pitchFamily="34" charset="0"/>
                <a:cs typeface="Calibri" panose="020F0502020204030204" pitchFamily="34" charset="0"/>
              </a:rPr>
              <a:t>Lee’s five approaches to supervision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CB2734-06E3-F1A7-E694-5901EC0E287E}"/>
              </a:ext>
            </a:extLst>
          </p:cNvPr>
          <p:cNvSpPr txBox="1"/>
          <p:nvPr/>
        </p:nvSpPr>
        <p:spPr>
          <a:xfrm>
            <a:off x="1050966" y="1674145"/>
            <a:ext cx="7647709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222B5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shared vocabulary (Lee, 2008)</a:t>
            </a:r>
          </a:p>
          <a:p>
            <a:endParaRPr lang="en-US" sz="2800" dirty="0">
              <a:solidFill>
                <a:srgbClr val="71BFA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Clr>
                <a:srgbClr val="222B56"/>
              </a:buClr>
              <a:buFont typeface="Arial" panose="020B0604020202020204" pitchFamily="34" charset="0"/>
              <a:buChar char="•"/>
            </a:pPr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Functional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– project management: schedules, milestones, monitored progress</a:t>
            </a:r>
          </a:p>
          <a:p>
            <a:pPr marL="342900" indent="-342900">
              <a:buClr>
                <a:srgbClr val="222B56"/>
              </a:buClr>
              <a:buFont typeface="Arial" panose="020B0604020202020204" pitchFamily="34" charset="0"/>
              <a:buChar char="•"/>
            </a:pPr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Enculturation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– inducting the candidate into the disciplinary community</a:t>
            </a:r>
          </a:p>
          <a:p>
            <a:pPr marL="342900" indent="-342900">
              <a:buClr>
                <a:srgbClr val="222B56"/>
              </a:buClr>
              <a:buFont typeface="Arial" panose="020B0604020202020204" pitchFamily="34" charset="0"/>
              <a:buChar char="•"/>
            </a:pPr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Critical thinking 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– training the candidate to question, analyse and defend</a:t>
            </a:r>
          </a:p>
          <a:p>
            <a:pPr marL="342900" indent="-342900">
              <a:buClr>
                <a:srgbClr val="222B56"/>
              </a:buClr>
              <a:buFont typeface="Arial" panose="020B0604020202020204" pitchFamily="34" charset="0"/>
              <a:buChar char="•"/>
            </a:pPr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Emancipation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– mentoring the candidate to question and develop themselves</a:t>
            </a:r>
          </a:p>
          <a:p>
            <a:pPr marL="342900" indent="-342900">
              <a:buClr>
                <a:srgbClr val="222B56"/>
              </a:buClr>
              <a:buFont typeface="Arial" panose="020B0604020202020204" pitchFamily="34" charset="0"/>
              <a:buChar char="•"/>
            </a:pPr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Relationship development 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– enthusing, inspiring and caring for the candidate</a:t>
            </a:r>
          </a:p>
          <a:p>
            <a:pPr marL="342900" indent="-342900">
              <a:buClr>
                <a:srgbClr val="222B56"/>
              </a:buClr>
              <a:buFont typeface="Arial" panose="020B0604020202020204" pitchFamily="34" charset="0"/>
              <a:buChar char="•"/>
            </a:pPr>
            <a:r>
              <a:rPr lang="en-US" sz="1800" i="1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Each has a dark side</a:t>
            </a:r>
            <a:r>
              <a:rPr lang="en-US" sz="1800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: rigidity, exclusion, belittling, toxic mentoring, abandonment</a:t>
            </a:r>
          </a:p>
          <a:p>
            <a:pPr marL="285750" indent="-285750">
              <a:buBlip>
                <a:blip r:embed="rId3"/>
              </a:buBlip>
            </a:pP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52D1EF6-77CF-5B3D-2571-2DE0023C960C}"/>
              </a:ext>
            </a:extLst>
          </p:cNvPr>
          <p:cNvSpPr/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28094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79A673-A152-7171-2DF1-58E6785F63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6077CF5-ACDB-D69D-D92A-779E1E7F867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4A40D65-F30E-9CE4-3CC8-E1C02E19CA21}"/>
              </a:ext>
            </a:extLst>
          </p:cNvPr>
          <p:cNvSpPr txBox="1"/>
          <p:nvPr/>
        </p:nvSpPr>
        <p:spPr>
          <a:xfrm>
            <a:off x="1050966" y="118571"/>
            <a:ext cx="80099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Calibri" panose="020F0502020204030204" pitchFamily="34" charset="0"/>
                <a:cs typeface="Calibri" panose="020F0502020204030204" pitchFamily="34" charset="0"/>
              </a:rPr>
              <a:t>Activity: diagnose your default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CB2734-06E3-F1A7-E694-5901EC0E287E}"/>
              </a:ext>
            </a:extLst>
          </p:cNvPr>
          <p:cNvSpPr txBox="1"/>
          <p:nvPr/>
        </p:nvSpPr>
        <p:spPr>
          <a:xfrm>
            <a:off x="1050965" y="1347849"/>
            <a:ext cx="7647709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222B5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Self-diagnostic (5 minutes)</a:t>
            </a:r>
          </a:p>
          <a:p>
            <a:endParaRPr lang="en-US" sz="2800" dirty="0">
              <a:solidFill>
                <a:srgbClr val="71BFA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Clr>
                <a:srgbClr val="222B56"/>
              </a:buClr>
              <a:buFont typeface="Arial" panose="020B0604020202020204" pitchFamily="34" charset="0"/>
              <a:buChar char="•"/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Privately score yourself out of 10 on each of the five approaches</a:t>
            </a:r>
          </a:p>
          <a:p>
            <a:pPr marL="342900" indent="-342900">
              <a:buClr>
                <a:srgbClr val="222B56"/>
              </a:buClr>
              <a:buFont typeface="Arial" panose="020B0604020202020204" pitchFamily="34" charset="0"/>
              <a:buChar char="•"/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Think of your current or most recent supervision relationship, not your ideal self</a:t>
            </a:r>
          </a:p>
          <a:p>
            <a:pPr marL="342900" indent="-342900">
              <a:buClr>
                <a:srgbClr val="222B56"/>
              </a:buClr>
              <a:buFont typeface="Arial" panose="020B0604020202020204" pitchFamily="34" charset="0"/>
              <a:buChar char="•"/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Post in the chat: your dominant approach + one approach you want to develop</a:t>
            </a:r>
          </a:p>
          <a:p>
            <a:pPr marL="342900" indent="-342900">
              <a:buClr>
                <a:srgbClr val="222B56"/>
              </a:buClr>
              <a:buFont typeface="Arial" panose="020B0604020202020204" pitchFamily="34" charset="0"/>
              <a:buChar char="•"/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We will discuss the patterns – most supervisors run on functional plus one other (Lee, 2008)</a:t>
            </a:r>
          </a:p>
          <a:p>
            <a:pPr marL="342900" indent="-342900">
              <a:buClr>
                <a:srgbClr val="222B56"/>
              </a:buClr>
              <a:buFont typeface="Arial" panose="020B0604020202020204" pitchFamily="34" charset="0"/>
              <a:buChar char="•"/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If you have not yet supervised: score how you were supervised instead</a:t>
            </a:r>
          </a:p>
          <a:p>
            <a:pPr marL="285750" indent="-285750">
              <a:buBlip>
                <a:blip r:embed="rId3"/>
              </a:buBlip>
            </a:pP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52D1EF6-77CF-5B3D-2571-2DE0023C960C}"/>
              </a:ext>
            </a:extLst>
          </p:cNvPr>
          <p:cNvSpPr/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28094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E8BD02-283A-7EB1-5B0B-993847788A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A9A0C61-C6C4-442C-7969-71464BFD0414}"/>
              </a:ext>
            </a:extLst>
          </p:cNvPr>
          <p:cNvSpPr/>
          <p:nvPr/>
        </p:nvSpPr>
        <p:spPr>
          <a:xfrm>
            <a:off x="0" y="4435433"/>
            <a:ext cx="2630384" cy="1680359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B1834AE-9319-9EF8-F5A3-8FDEB7937116}"/>
              </a:ext>
            </a:extLst>
          </p:cNvPr>
          <p:cNvSpPr/>
          <p:nvPr/>
        </p:nvSpPr>
        <p:spPr>
          <a:xfrm>
            <a:off x="2630384" y="0"/>
            <a:ext cx="6513616" cy="6115792"/>
          </a:xfrm>
          <a:prstGeom prst="rect">
            <a:avLst/>
          </a:prstGeom>
          <a:solidFill>
            <a:srgbClr val="222B5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4FAE02F-8F2C-A6BB-DDEF-84D96F77C6E8}"/>
              </a:ext>
            </a:extLst>
          </p:cNvPr>
          <p:cNvSpPr/>
          <p:nvPr/>
        </p:nvSpPr>
        <p:spPr>
          <a:xfrm>
            <a:off x="0" y="0"/>
            <a:ext cx="2630384" cy="1680359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DDA1326-B404-E962-B5C5-4B3B48D3A569}"/>
              </a:ext>
            </a:extLst>
          </p:cNvPr>
          <p:cNvSpPr txBox="1"/>
          <p:nvPr/>
        </p:nvSpPr>
        <p:spPr>
          <a:xfrm>
            <a:off x="2630383" y="1680772"/>
            <a:ext cx="6513617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D69610"/>
                </a:solidFill>
              </a:rPr>
              <a:t>Objective 2: Supervision and mentorship in practice</a:t>
            </a:r>
          </a:p>
          <a:p>
            <a:endParaRPr lang="en-US" b="1" dirty="0">
              <a:solidFill>
                <a:srgbClr val="D69610"/>
              </a:solidFill>
            </a:endParaRPr>
          </a:p>
        </p:txBody>
      </p:sp>
      <p:pic>
        <p:nvPicPr>
          <p:cNvPr id="3" name="Picture 2" descr="A pencil and light bulb on a piece of paper&#10;&#10;AI-generated content may be incorrect.">
            <a:extLst>
              <a:ext uri="{FF2B5EF4-FFF2-40B4-BE49-F238E27FC236}">
                <a16:creationId xmlns:a16="http://schemas.microsoft.com/office/drawing/2014/main" id="{476F2A97-AAE6-D893-D633-A5DAB0DAE9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069" y="1940448"/>
            <a:ext cx="1842244" cy="231652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EC8D28C-8641-BF4D-765D-E2E215B5345C}"/>
              </a:ext>
            </a:extLst>
          </p:cNvPr>
          <p:cNvSpPr txBox="1"/>
          <p:nvPr/>
        </p:nvSpPr>
        <p:spPr>
          <a:xfrm>
            <a:off x="0" y="178459"/>
            <a:ext cx="263038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7th Annual Emerging African Researcher Training Academy 2026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5417597-5EED-01EB-4D54-1C7740366D3E}"/>
              </a:ext>
            </a:extLst>
          </p:cNvPr>
          <p:cNvSpPr txBox="1"/>
          <p:nvPr/>
        </p:nvSpPr>
        <p:spPr>
          <a:xfrm>
            <a:off x="0" y="4820028"/>
            <a:ext cx="263038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i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African Research Voices in the Age of Artificial Intelligence</a:t>
            </a:r>
          </a:p>
        </p:txBody>
      </p:sp>
    </p:spTree>
    <p:extLst>
      <p:ext uri="{BB962C8B-B14F-4D97-AF65-F5344CB8AC3E}">
        <p14:creationId xmlns:p14="http://schemas.microsoft.com/office/powerpoint/2010/main" val="35190888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68</TotalTime>
  <Words>1262</Words>
  <Application>Microsoft Macintosh PowerPoint</Application>
  <PresentationFormat>On-screen Show (4:3)</PresentationFormat>
  <Paragraphs>137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Aptos</vt:lpstr>
      <vt:lpstr>Aptos Display</vt:lpstr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Ilze Visagie</dc:creator>
  <cp:lastModifiedBy>Odilile Ayodele</cp:lastModifiedBy>
  <cp:revision>11</cp:revision>
  <dcterms:created xsi:type="dcterms:W3CDTF">2025-07-08T05:08:55Z</dcterms:created>
  <dcterms:modified xsi:type="dcterms:W3CDTF">2026-07-17T13:27:28Z</dcterms:modified>
</cp:coreProperties>
</file>