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4"/>
  </p:notesMasterIdLst>
  <p:sldIdLst>
    <p:sldId id="256" r:id="rId2"/>
    <p:sldId id="267" r:id="rId3"/>
    <p:sldId id="265" r:id="rId4"/>
    <p:sldId id="266" r:id="rId5"/>
    <p:sldId id="270" r:id="rId6"/>
    <p:sldId id="271" r:id="rId7"/>
    <p:sldId id="291" r:id="rId8"/>
    <p:sldId id="282" r:id="rId9"/>
    <p:sldId id="289" r:id="rId10"/>
    <p:sldId id="273" r:id="rId11"/>
    <p:sldId id="274" r:id="rId12"/>
    <p:sldId id="275" r:id="rId13"/>
    <p:sldId id="276" r:id="rId14"/>
    <p:sldId id="277" r:id="rId15"/>
    <p:sldId id="278" r:id="rId16"/>
    <p:sldId id="279" r:id="rId17"/>
    <p:sldId id="284" r:id="rId18"/>
    <p:sldId id="285" r:id="rId19"/>
    <p:sldId id="286" r:id="rId20"/>
    <p:sldId id="290" r:id="rId21"/>
    <p:sldId id="287" r:id="rId22"/>
    <p:sldId id="269" r:id="rId2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22B56"/>
    <a:srgbClr val="D69610"/>
    <a:srgbClr val="F3D678"/>
    <a:srgbClr val="71BFA4"/>
    <a:srgbClr val="D4DB9F"/>
    <a:srgbClr val="1495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A60B629-2111-472A-9892-C9D172E2BF94}" v="13" dt="2026-07-28T11:31:50.56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189" autoAdjust="0"/>
    <p:restoredTop sz="94658"/>
  </p:normalViewPr>
  <p:slideViewPr>
    <p:cSldViewPr snapToGrid="0">
      <p:cViewPr varScale="1">
        <p:scale>
          <a:sx n="86" d="100"/>
          <a:sy n="86" d="100"/>
        </p:scale>
        <p:origin x="128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andudzai Mbanda" userId="9fb799f0-c38d-4038-a897-946df2af8357" providerId="ADAL" clId="{9B13801C-F720-4030-B95B-4AD5E7DFBDE3}"/>
    <pc:docChg chg="undo redo custSel addSld delSld modSld sldOrd">
      <pc:chgData name="Vandudzai Mbanda" userId="9fb799f0-c38d-4038-a897-946df2af8357" providerId="ADAL" clId="{9B13801C-F720-4030-B95B-4AD5E7DFBDE3}" dt="2026-07-28T11:34:45.493" v="632" actId="20577"/>
      <pc:docMkLst>
        <pc:docMk/>
      </pc:docMkLst>
      <pc:sldChg chg="modSp mod">
        <pc:chgData name="Vandudzai Mbanda" userId="9fb799f0-c38d-4038-a897-946df2af8357" providerId="ADAL" clId="{9B13801C-F720-4030-B95B-4AD5E7DFBDE3}" dt="2026-07-28T08:11:15.929" v="302" actId="6549"/>
        <pc:sldMkLst>
          <pc:docMk/>
          <pc:sldMk cId="2487837435" sldId="256"/>
        </pc:sldMkLst>
        <pc:spChg chg="mod">
          <ac:chgData name="Vandudzai Mbanda" userId="9fb799f0-c38d-4038-a897-946df2af8357" providerId="ADAL" clId="{9B13801C-F720-4030-B95B-4AD5E7DFBDE3}" dt="2026-07-28T08:11:15.929" v="302" actId="6549"/>
          <ac:spMkLst>
            <pc:docMk/>
            <pc:sldMk cId="2487837435" sldId="256"/>
            <ac:spMk id="7" creationId="{D28F2AFD-CBEC-CEF3-49D6-DC07F4D94075}"/>
          </ac:spMkLst>
        </pc:spChg>
      </pc:sldChg>
      <pc:sldChg chg="del">
        <pc:chgData name="Vandudzai Mbanda" userId="9fb799f0-c38d-4038-a897-946df2af8357" providerId="ADAL" clId="{9B13801C-F720-4030-B95B-4AD5E7DFBDE3}" dt="2026-07-28T08:11:45.978" v="305" actId="47"/>
        <pc:sldMkLst>
          <pc:docMk/>
          <pc:sldMk cId="2512809403" sldId="257"/>
        </pc:sldMkLst>
      </pc:sldChg>
      <pc:sldChg chg="modSp mod">
        <pc:chgData name="Vandudzai Mbanda" userId="9fb799f0-c38d-4038-a897-946df2af8357" providerId="ADAL" clId="{9B13801C-F720-4030-B95B-4AD5E7DFBDE3}" dt="2026-07-28T10:58:29.177" v="327" actId="6549"/>
        <pc:sldMkLst>
          <pc:docMk/>
          <pc:sldMk cId="3519088832" sldId="265"/>
        </pc:sldMkLst>
        <pc:spChg chg="mod">
          <ac:chgData name="Vandudzai Mbanda" userId="9fb799f0-c38d-4038-a897-946df2af8357" providerId="ADAL" clId="{9B13801C-F720-4030-B95B-4AD5E7DFBDE3}" dt="2026-07-28T10:58:29.177" v="327" actId="6549"/>
          <ac:spMkLst>
            <pc:docMk/>
            <pc:sldMk cId="3519088832" sldId="265"/>
            <ac:spMk id="7" creationId="{9DDA1326-B404-E962-B5C5-4B3B48D3A569}"/>
          </ac:spMkLst>
        </pc:spChg>
      </pc:sldChg>
      <pc:sldChg chg="modSp mod">
        <pc:chgData name="Vandudzai Mbanda" userId="9fb799f0-c38d-4038-a897-946df2af8357" providerId="ADAL" clId="{9B13801C-F720-4030-B95B-4AD5E7DFBDE3}" dt="2026-07-28T11:11:01.147" v="381" actId="2711"/>
        <pc:sldMkLst>
          <pc:docMk/>
          <pc:sldMk cId="1600800152" sldId="266"/>
        </pc:sldMkLst>
        <pc:spChg chg="mod">
          <ac:chgData name="Vandudzai Mbanda" userId="9fb799f0-c38d-4038-a897-946df2af8357" providerId="ADAL" clId="{9B13801C-F720-4030-B95B-4AD5E7DFBDE3}" dt="2026-07-28T11:10:53.917" v="380" actId="2711"/>
          <ac:spMkLst>
            <pc:docMk/>
            <pc:sldMk cId="1600800152" sldId="266"/>
            <ac:spMk id="3" creationId="{BFB5523F-8D78-5D7C-9FCB-676E72C0FCF0}"/>
          </ac:spMkLst>
        </pc:spChg>
        <pc:spChg chg="mod">
          <ac:chgData name="Vandudzai Mbanda" userId="9fb799f0-c38d-4038-a897-946df2af8357" providerId="ADAL" clId="{9B13801C-F720-4030-B95B-4AD5E7DFBDE3}" dt="2026-07-28T11:11:01.147" v="381" actId="2711"/>
          <ac:spMkLst>
            <pc:docMk/>
            <pc:sldMk cId="1600800152" sldId="266"/>
            <ac:spMk id="9" creationId="{E8438DFC-3203-7664-298C-E8E43F056806}"/>
          </ac:spMkLst>
        </pc:spChg>
      </pc:sldChg>
      <pc:sldChg chg="modSp mod">
        <pc:chgData name="Vandudzai Mbanda" userId="9fb799f0-c38d-4038-a897-946df2af8357" providerId="ADAL" clId="{9B13801C-F720-4030-B95B-4AD5E7DFBDE3}" dt="2026-07-28T08:11:36.601" v="304" actId="6549"/>
        <pc:sldMkLst>
          <pc:docMk/>
          <pc:sldMk cId="3192355601" sldId="267"/>
        </pc:sldMkLst>
        <pc:spChg chg="mod">
          <ac:chgData name="Vandudzai Mbanda" userId="9fb799f0-c38d-4038-a897-946df2af8357" providerId="ADAL" clId="{9B13801C-F720-4030-B95B-4AD5E7DFBDE3}" dt="2026-07-28T08:11:36.601" v="304" actId="6549"/>
          <ac:spMkLst>
            <pc:docMk/>
            <pc:sldMk cId="3192355601" sldId="267"/>
            <ac:spMk id="3" creationId="{6B236850-ECB9-B1F6-2339-828A285AC94F}"/>
          </ac:spMkLst>
        </pc:spChg>
      </pc:sldChg>
      <pc:sldChg chg="del">
        <pc:chgData name="Vandudzai Mbanda" userId="9fb799f0-c38d-4038-a897-946df2af8357" providerId="ADAL" clId="{9B13801C-F720-4030-B95B-4AD5E7DFBDE3}" dt="2026-07-28T08:11:24.341" v="303" actId="47"/>
        <pc:sldMkLst>
          <pc:docMk/>
          <pc:sldMk cId="4000075750" sldId="268"/>
        </pc:sldMkLst>
      </pc:sldChg>
      <pc:sldChg chg="modSp mod">
        <pc:chgData name="Vandudzai Mbanda" userId="9fb799f0-c38d-4038-a897-946df2af8357" providerId="ADAL" clId="{9B13801C-F720-4030-B95B-4AD5E7DFBDE3}" dt="2026-07-28T11:11:46.552" v="383" actId="2711"/>
        <pc:sldMkLst>
          <pc:docMk/>
          <pc:sldMk cId="2229060686" sldId="271"/>
        </pc:sldMkLst>
        <pc:spChg chg="mod">
          <ac:chgData name="Vandudzai Mbanda" userId="9fb799f0-c38d-4038-a897-946df2af8357" providerId="ADAL" clId="{9B13801C-F720-4030-B95B-4AD5E7DFBDE3}" dt="2026-07-28T11:11:46.552" v="383" actId="2711"/>
          <ac:spMkLst>
            <pc:docMk/>
            <pc:sldMk cId="2229060686" sldId="271"/>
            <ac:spMk id="8" creationId="{56438D57-5B85-9BBC-E311-65B6B4E89D84}"/>
          </ac:spMkLst>
        </pc:spChg>
        <pc:spChg chg="mod">
          <ac:chgData name="Vandudzai Mbanda" userId="9fb799f0-c38d-4038-a897-946df2af8357" providerId="ADAL" clId="{9B13801C-F720-4030-B95B-4AD5E7DFBDE3}" dt="2026-07-28T11:11:39.756" v="382" actId="2711"/>
          <ac:spMkLst>
            <pc:docMk/>
            <pc:sldMk cId="2229060686" sldId="271"/>
            <ac:spMk id="9" creationId="{8C36F379-CD4B-B733-7B95-C627D47FA654}"/>
          </ac:spMkLst>
        </pc:spChg>
      </pc:sldChg>
      <pc:sldChg chg="modSp add del mod">
        <pc:chgData name="Vandudzai Mbanda" userId="9fb799f0-c38d-4038-a897-946df2af8357" providerId="ADAL" clId="{9B13801C-F720-4030-B95B-4AD5E7DFBDE3}" dt="2026-07-28T11:34:27.961" v="630" actId="47"/>
        <pc:sldMkLst>
          <pc:docMk/>
          <pc:sldMk cId="3152843648" sldId="281"/>
        </pc:sldMkLst>
        <pc:spChg chg="mod">
          <ac:chgData name="Vandudzai Mbanda" userId="9fb799f0-c38d-4038-a897-946df2af8357" providerId="ADAL" clId="{9B13801C-F720-4030-B95B-4AD5E7DFBDE3}" dt="2026-07-20T13:22:57.798" v="270" actId="6549"/>
          <ac:spMkLst>
            <pc:docMk/>
            <pc:sldMk cId="3152843648" sldId="281"/>
            <ac:spMk id="2" creationId="{783E205F-220C-A39F-B777-11DB96143834}"/>
          </ac:spMkLst>
        </pc:spChg>
        <pc:spChg chg="mod">
          <ac:chgData name="Vandudzai Mbanda" userId="9fb799f0-c38d-4038-a897-946df2af8357" providerId="ADAL" clId="{9B13801C-F720-4030-B95B-4AD5E7DFBDE3}" dt="2026-07-28T07:46:52.574" v="300" actId="20577"/>
          <ac:spMkLst>
            <pc:docMk/>
            <pc:sldMk cId="3152843648" sldId="281"/>
            <ac:spMk id="9" creationId="{42948435-CCF7-BAB1-4A21-254F8B5B56FE}"/>
          </ac:spMkLst>
        </pc:spChg>
      </pc:sldChg>
      <pc:sldChg chg="modSp add del mod ord">
        <pc:chgData name="Vandudzai Mbanda" userId="9fb799f0-c38d-4038-a897-946df2af8357" providerId="ADAL" clId="{9B13801C-F720-4030-B95B-4AD5E7DFBDE3}" dt="2026-07-28T11:26:15.431" v="491" actId="122"/>
        <pc:sldMkLst>
          <pc:docMk/>
          <pc:sldMk cId="537952741" sldId="282"/>
        </pc:sldMkLst>
        <pc:spChg chg="mod">
          <ac:chgData name="Vandudzai Mbanda" userId="9fb799f0-c38d-4038-a897-946df2af8357" providerId="ADAL" clId="{9B13801C-F720-4030-B95B-4AD5E7DFBDE3}" dt="2026-07-20T13:19:14.673" v="223" actId="6549"/>
          <ac:spMkLst>
            <pc:docMk/>
            <pc:sldMk cId="537952741" sldId="282"/>
            <ac:spMk id="2" creationId="{A1033B6B-E3B2-4516-913E-E3FA677B9C8D}"/>
          </ac:spMkLst>
        </pc:spChg>
        <pc:spChg chg="mod">
          <ac:chgData name="Vandudzai Mbanda" userId="9fb799f0-c38d-4038-a897-946df2af8357" providerId="ADAL" clId="{9B13801C-F720-4030-B95B-4AD5E7DFBDE3}" dt="2026-07-28T11:26:15.431" v="491" actId="122"/>
          <ac:spMkLst>
            <pc:docMk/>
            <pc:sldMk cId="537952741" sldId="282"/>
            <ac:spMk id="9" creationId="{56EBF421-BF4F-43AD-A42C-91454A38D769}"/>
          </ac:spMkLst>
        </pc:spChg>
      </pc:sldChg>
      <pc:sldChg chg="modSp add del mod ord">
        <pc:chgData name="Vandudzai Mbanda" userId="9fb799f0-c38d-4038-a897-946df2af8357" providerId="ADAL" clId="{9B13801C-F720-4030-B95B-4AD5E7DFBDE3}" dt="2026-07-28T11:33:17.608" v="625" actId="47"/>
        <pc:sldMkLst>
          <pc:docMk/>
          <pc:sldMk cId="247006646" sldId="283"/>
        </pc:sldMkLst>
        <pc:spChg chg="mod">
          <ac:chgData name="Vandudzai Mbanda" userId="9fb799f0-c38d-4038-a897-946df2af8357" providerId="ADAL" clId="{9B13801C-F720-4030-B95B-4AD5E7DFBDE3}" dt="2026-07-20T13:18:40.714" v="211" actId="6549"/>
          <ac:spMkLst>
            <pc:docMk/>
            <pc:sldMk cId="247006646" sldId="283"/>
            <ac:spMk id="2" creationId="{60BA0579-45AC-42CF-9EC2-2DEE61E52E7D}"/>
          </ac:spMkLst>
        </pc:spChg>
        <pc:spChg chg="mod">
          <ac:chgData name="Vandudzai Mbanda" userId="9fb799f0-c38d-4038-a897-946df2af8357" providerId="ADAL" clId="{9B13801C-F720-4030-B95B-4AD5E7DFBDE3}" dt="2026-07-20T13:18:56.491" v="212" actId="20577"/>
          <ac:spMkLst>
            <pc:docMk/>
            <pc:sldMk cId="247006646" sldId="283"/>
            <ac:spMk id="9" creationId="{F9CA3B68-C646-4CE4-8007-DCA1EE27BAD3}"/>
          </ac:spMkLst>
        </pc:spChg>
      </pc:sldChg>
      <pc:sldChg chg="modSp add mod">
        <pc:chgData name="Vandudzai Mbanda" userId="9fb799f0-c38d-4038-a897-946df2af8357" providerId="ADAL" clId="{9B13801C-F720-4030-B95B-4AD5E7DFBDE3}" dt="2026-07-20T12:57:22.700" v="34" actId="6549"/>
        <pc:sldMkLst>
          <pc:docMk/>
          <pc:sldMk cId="2252250197" sldId="284"/>
        </pc:sldMkLst>
        <pc:spChg chg="mod">
          <ac:chgData name="Vandudzai Mbanda" userId="9fb799f0-c38d-4038-a897-946df2af8357" providerId="ADAL" clId="{9B13801C-F720-4030-B95B-4AD5E7DFBDE3}" dt="2026-07-20T12:57:22.700" v="34" actId="6549"/>
          <ac:spMkLst>
            <pc:docMk/>
            <pc:sldMk cId="2252250197" sldId="284"/>
            <ac:spMk id="9" creationId="{DF98BE48-EF55-8EDA-99C8-A1A4C7BC018B}"/>
          </ac:spMkLst>
        </pc:spChg>
      </pc:sldChg>
      <pc:sldChg chg="modSp add mod">
        <pc:chgData name="Vandudzai Mbanda" userId="9fb799f0-c38d-4038-a897-946df2af8357" providerId="ADAL" clId="{9B13801C-F720-4030-B95B-4AD5E7DFBDE3}" dt="2026-07-20T12:57:57.363" v="36"/>
        <pc:sldMkLst>
          <pc:docMk/>
          <pc:sldMk cId="252616284" sldId="285"/>
        </pc:sldMkLst>
        <pc:spChg chg="mod">
          <ac:chgData name="Vandudzai Mbanda" userId="9fb799f0-c38d-4038-a897-946df2af8357" providerId="ADAL" clId="{9B13801C-F720-4030-B95B-4AD5E7DFBDE3}" dt="2026-07-20T12:57:57.363" v="36"/>
          <ac:spMkLst>
            <pc:docMk/>
            <pc:sldMk cId="252616284" sldId="285"/>
            <ac:spMk id="9" creationId="{FD71817B-FABC-9FC0-4A14-5316FFB33A9E}"/>
          </ac:spMkLst>
        </pc:spChg>
      </pc:sldChg>
      <pc:sldChg chg="modSp add mod">
        <pc:chgData name="Vandudzai Mbanda" userId="9fb799f0-c38d-4038-a897-946df2af8357" providerId="ADAL" clId="{9B13801C-F720-4030-B95B-4AD5E7DFBDE3}" dt="2026-07-28T11:34:02.239" v="629" actId="404"/>
        <pc:sldMkLst>
          <pc:docMk/>
          <pc:sldMk cId="2434537812" sldId="286"/>
        </pc:sldMkLst>
        <pc:spChg chg="mod">
          <ac:chgData name="Vandudzai Mbanda" userId="9fb799f0-c38d-4038-a897-946df2af8357" providerId="ADAL" clId="{9B13801C-F720-4030-B95B-4AD5E7DFBDE3}" dt="2026-07-28T11:34:02.239" v="629" actId="404"/>
          <ac:spMkLst>
            <pc:docMk/>
            <pc:sldMk cId="2434537812" sldId="286"/>
            <ac:spMk id="9" creationId="{CA3E75B3-0FC8-0F27-9714-A94627972CB7}"/>
          </ac:spMkLst>
        </pc:spChg>
      </pc:sldChg>
      <pc:sldChg chg="addSp delSp modSp add mod">
        <pc:chgData name="Vandudzai Mbanda" userId="9fb799f0-c38d-4038-a897-946df2af8357" providerId="ADAL" clId="{9B13801C-F720-4030-B95B-4AD5E7DFBDE3}" dt="2026-07-28T11:34:45.493" v="632" actId="20577"/>
        <pc:sldMkLst>
          <pc:docMk/>
          <pc:sldMk cId="3510268471" sldId="287"/>
        </pc:sldMkLst>
        <pc:spChg chg="mod">
          <ac:chgData name="Vandudzai Mbanda" userId="9fb799f0-c38d-4038-a897-946df2af8357" providerId="ADAL" clId="{9B13801C-F720-4030-B95B-4AD5E7DFBDE3}" dt="2026-07-28T11:34:45.493" v="632" actId="20577"/>
          <ac:spMkLst>
            <pc:docMk/>
            <pc:sldMk cId="3510268471" sldId="287"/>
            <ac:spMk id="2" creationId="{5184A7DA-F9DA-B24A-8E60-C7D90941D89C}"/>
          </ac:spMkLst>
        </pc:spChg>
        <pc:spChg chg="mod">
          <ac:chgData name="Vandudzai Mbanda" userId="9fb799f0-c38d-4038-a897-946df2af8357" providerId="ADAL" clId="{9B13801C-F720-4030-B95B-4AD5E7DFBDE3}" dt="2026-07-20T13:22:01.668" v="256"/>
          <ac:spMkLst>
            <pc:docMk/>
            <pc:sldMk cId="3510268471" sldId="287"/>
            <ac:spMk id="9" creationId="{EB8C4A0B-DD62-7DE5-3B14-10CB2FAB9654}"/>
          </ac:spMkLst>
        </pc:spChg>
      </pc:sldChg>
      <pc:sldChg chg="delSp modSp add del mod">
        <pc:chgData name="Vandudzai Mbanda" userId="9fb799f0-c38d-4038-a897-946df2af8357" providerId="ADAL" clId="{9B13801C-F720-4030-B95B-4AD5E7DFBDE3}" dt="2026-07-28T11:13:19.779" v="388" actId="47"/>
        <pc:sldMkLst>
          <pc:docMk/>
          <pc:sldMk cId="3807197827" sldId="288"/>
        </pc:sldMkLst>
        <pc:spChg chg="mod">
          <ac:chgData name="Vandudzai Mbanda" userId="9fb799f0-c38d-4038-a897-946df2af8357" providerId="ADAL" clId="{9B13801C-F720-4030-B95B-4AD5E7DFBDE3}" dt="2026-07-28T11:09:14.724" v="374" actId="6549"/>
          <ac:spMkLst>
            <pc:docMk/>
            <pc:sldMk cId="3807197827" sldId="288"/>
            <ac:spMk id="9" creationId="{26FA9772-2E33-87C5-4048-36E2148F8CDC}"/>
          </ac:spMkLst>
        </pc:spChg>
      </pc:sldChg>
      <pc:sldChg chg="modSp add mod">
        <pc:chgData name="Vandudzai Mbanda" userId="9fb799f0-c38d-4038-a897-946df2af8357" providerId="ADAL" clId="{9B13801C-F720-4030-B95B-4AD5E7DFBDE3}" dt="2026-07-28T11:32:36.279" v="624" actId="6549"/>
        <pc:sldMkLst>
          <pc:docMk/>
          <pc:sldMk cId="4108020362" sldId="289"/>
        </pc:sldMkLst>
        <pc:spChg chg="mod">
          <ac:chgData name="Vandudzai Mbanda" userId="9fb799f0-c38d-4038-a897-946df2af8357" providerId="ADAL" clId="{9B13801C-F720-4030-B95B-4AD5E7DFBDE3}" dt="2026-07-28T11:32:36.279" v="624" actId="6549"/>
          <ac:spMkLst>
            <pc:docMk/>
            <pc:sldMk cId="4108020362" sldId="289"/>
            <ac:spMk id="9" creationId="{563E322E-12CF-95DD-E130-B0F91A49D016}"/>
          </ac:spMkLst>
        </pc:spChg>
      </pc:sldChg>
      <pc:sldChg chg="modSp add mod">
        <pc:chgData name="Vandudzai Mbanda" userId="9fb799f0-c38d-4038-a897-946df2af8357" providerId="ADAL" clId="{9B13801C-F720-4030-B95B-4AD5E7DFBDE3}" dt="2026-07-20T13:14:13.981" v="192"/>
        <pc:sldMkLst>
          <pc:docMk/>
          <pc:sldMk cId="499823619" sldId="290"/>
        </pc:sldMkLst>
        <pc:spChg chg="mod">
          <ac:chgData name="Vandudzai Mbanda" userId="9fb799f0-c38d-4038-a897-946df2af8357" providerId="ADAL" clId="{9B13801C-F720-4030-B95B-4AD5E7DFBDE3}" dt="2026-07-20T13:14:13.981" v="192"/>
          <ac:spMkLst>
            <pc:docMk/>
            <pc:sldMk cId="499823619" sldId="290"/>
            <ac:spMk id="2" creationId="{01DD86C6-4EBA-FB6F-BF9A-8E9410208EFF}"/>
          </ac:spMkLst>
        </pc:spChg>
        <pc:spChg chg="mod">
          <ac:chgData name="Vandudzai Mbanda" userId="9fb799f0-c38d-4038-a897-946df2af8357" providerId="ADAL" clId="{9B13801C-F720-4030-B95B-4AD5E7DFBDE3}" dt="2026-07-20T13:13:58.029" v="191" actId="404"/>
          <ac:spMkLst>
            <pc:docMk/>
            <pc:sldMk cId="499823619" sldId="290"/>
            <ac:spMk id="9" creationId="{1101616C-9CDA-5A35-85CE-F98826164B37}"/>
          </ac:spMkLst>
        </pc:spChg>
      </pc:sldChg>
      <pc:sldChg chg="modSp add mod">
        <pc:chgData name="Vandudzai Mbanda" userId="9fb799f0-c38d-4038-a897-946df2af8357" providerId="ADAL" clId="{9B13801C-F720-4030-B95B-4AD5E7DFBDE3}" dt="2026-07-28T11:18:55.084" v="482" actId="20577"/>
        <pc:sldMkLst>
          <pc:docMk/>
          <pc:sldMk cId="3642081592" sldId="291"/>
        </pc:sldMkLst>
        <pc:spChg chg="mod">
          <ac:chgData name="Vandudzai Mbanda" userId="9fb799f0-c38d-4038-a897-946df2af8357" providerId="ADAL" clId="{9B13801C-F720-4030-B95B-4AD5E7DFBDE3}" dt="2026-07-28T11:09:59.944" v="377"/>
          <ac:spMkLst>
            <pc:docMk/>
            <pc:sldMk cId="3642081592" sldId="291"/>
            <ac:spMk id="2" creationId="{2911E561-4DA1-8285-069D-E5C608AE7DAE}"/>
          </ac:spMkLst>
        </pc:spChg>
        <pc:spChg chg="mod">
          <ac:chgData name="Vandudzai Mbanda" userId="9fb799f0-c38d-4038-a897-946df2af8357" providerId="ADAL" clId="{9B13801C-F720-4030-B95B-4AD5E7DFBDE3}" dt="2026-07-28T11:18:55.084" v="482" actId="20577"/>
          <ac:spMkLst>
            <pc:docMk/>
            <pc:sldMk cId="3642081592" sldId="291"/>
            <ac:spMk id="8" creationId="{52DE2147-AE27-0385-24A0-75309D112FD4}"/>
          </ac:spMkLst>
        </pc:spChg>
        <pc:spChg chg="mod">
          <ac:chgData name="Vandudzai Mbanda" userId="9fb799f0-c38d-4038-a897-946df2af8357" providerId="ADAL" clId="{9B13801C-F720-4030-B95B-4AD5E7DFBDE3}" dt="2026-07-28T11:16:25.055" v="442" actId="6549"/>
          <ac:spMkLst>
            <pc:docMk/>
            <pc:sldMk cId="3642081592" sldId="291"/>
            <ac:spMk id="9" creationId="{50A776B0-DD12-FF38-5C81-A7D992412579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CC0F4A-3661-4016-81C8-99D355FF8405}" type="datetimeFigureOut">
              <a:rPr lang="en-ZA" smtClean="0"/>
              <a:t>2026/07/28</a:t>
            </a:fld>
            <a:endParaRPr lang="en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0E03AA-7B3D-48B3-A69D-57CC232A513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6231329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47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625BACB-F174-0548-B154-F9D7651A2042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E440E69-E459-3C42-A8CF-F182C37D9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99089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625BACB-F174-0548-B154-F9D7651A2042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E440E69-E459-3C42-A8CF-F182C37D9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7132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625BACB-F174-0548-B154-F9D7651A2042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E440E69-E459-3C42-A8CF-F182C37D9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62185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625BACB-F174-0548-B154-F9D7651A2042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E440E69-E459-3C42-A8CF-F182C37D9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3362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625BACB-F174-0548-B154-F9D7651A2042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E440E69-E459-3C42-A8CF-F182C37D9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56614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625BACB-F174-0548-B154-F9D7651A2042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E440E69-E459-3C42-A8CF-F182C37D9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4137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625BACB-F174-0548-B154-F9D7651A2042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E440E69-E459-3C42-A8CF-F182C37D9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79596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625BACB-F174-0548-B154-F9D7651A2042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E440E69-E459-3C42-A8CF-F182C37D9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253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625BACB-F174-0548-B154-F9D7651A2042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E440E69-E459-3C42-A8CF-F182C37D9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33168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625BACB-F174-0548-B154-F9D7651A2042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E440E69-E459-3C42-A8CF-F182C37D9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13658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pic>
        <p:nvPicPr>
          <p:cNvPr id="8" name="Picture 7" descr="A black and orange text&#10;&#10;AI-generated content may be incorrect.">
            <a:extLst>
              <a:ext uri="{FF2B5EF4-FFF2-40B4-BE49-F238E27FC236}">
                <a16:creationId xmlns:a16="http://schemas.microsoft.com/office/drawing/2014/main" id="{906E003A-2AB4-CAC8-877F-158222EB2DDB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628650" y="6355416"/>
            <a:ext cx="1021323" cy="360466"/>
          </a:xfrm>
          <a:prstGeom prst="rect">
            <a:avLst/>
          </a:prstGeom>
        </p:spPr>
      </p:pic>
      <p:pic>
        <p:nvPicPr>
          <p:cNvPr id="10" name="Picture 9" descr="A blue and black logo&#10;&#10;AI-generated content may be incorrect.">
            <a:extLst>
              <a:ext uri="{FF2B5EF4-FFF2-40B4-BE49-F238E27FC236}">
                <a16:creationId xmlns:a16="http://schemas.microsoft.com/office/drawing/2014/main" id="{04CC003E-6D75-4A31-5BCB-9905C0C3935C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2655156" y="6359660"/>
            <a:ext cx="1021323" cy="356222"/>
          </a:xfrm>
          <a:prstGeom prst="rect">
            <a:avLst/>
          </a:prstGeom>
        </p:spPr>
      </p:pic>
      <p:pic>
        <p:nvPicPr>
          <p:cNvPr id="9" name="Picture 8" descr="A logo for a university&#10;&#10;AI-generated content may be incorrect.">
            <a:extLst>
              <a:ext uri="{FF2B5EF4-FFF2-40B4-BE49-F238E27FC236}">
                <a16:creationId xmlns:a16="http://schemas.microsoft.com/office/drawing/2014/main" id="{EEC2DF82-5497-41D1-F8E7-9FEC037A8D1F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4681662" y="6220959"/>
            <a:ext cx="637041" cy="63704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923C092-3D36-89BF-7F78-F153EC03F190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rcRect l="7209" t="6357" r="9185" b="12243"/>
          <a:stretch>
            <a:fillRect/>
          </a:stretch>
        </p:blipFill>
        <p:spPr>
          <a:xfrm>
            <a:off x="6323886" y="6217329"/>
            <a:ext cx="591779" cy="576157"/>
          </a:xfrm>
          <a:prstGeom prst="rect">
            <a:avLst/>
          </a:prstGeom>
        </p:spPr>
      </p:pic>
      <p:pic>
        <p:nvPicPr>
          <p:cNvPr id="14" name="Picture 13" descr="A screen shot of a phone&#10;&#10;AI-generated content may be incorrect.">
            <a:extLst>
              <a:ext uri="{FF2B5EF4-FFF2-40B4-BE49-F238E27FC236}">
                <a16:creationId xmlns:a16="http://schemas.microsoft.com/office/drawing/2014/main" id="{7CF43D33-C2A5-F38C-0BF4-009965592E67}"/>
              </a:ext>
            </a:extLst>
          </p:cNvPr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7920846" y="6217329"/>
            <a:ext cx="423785" cy="576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043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mailto:VMbanda@hsrc.ac.za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C46361E-FEFC-F051-B646-99141B0D32EE}"/>
              </a:ext>
            </a:extLst>
          </p:cNvPr>
          <p:cNvSpPr/>
          <p:nvPr/>
        </p:nvSpPr>
        <p:spPr>
          <a:xfrm>
            <a:off x="0" y="4435433"/>
            <a:ext cx="2630384" cy="1680359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BAC08D1-E696-C051-CF4F-954DC1979735}"/>
              </a:ext>
            </a:extLst>
          </p:cNvPr>
          <p:cNvSpPr/>
          <p:nvPr/>
        </p:nvSpPr>
        <p:spPr>
          <a:xfrm>
            <a:off x="2630384" y="0"/>
            <a:ext cx="6513616" cy="6115792"/>
          </a:xfrm>
          <a:prstGeom prst="rect">
            <a:avLst/>
          </a:prstGeom>
          <a:solidFill>
            <a:srgbClr val="222B5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E918271-1D95-1AD9-0F7B-40939DC15BD7}"/>
              </a:ext>
            </a:extLst>
          </p:cNvPr>
          <p:cNvSpPr/>
          <p:nvPr/>
        </p:nvSpPr>
        <p:spPr>
          <a:xfrm>
            <a:off x="0" y="0"/>
            <a:ext cx="2630384" cy="1680359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28F2AFD-CBEC-CEF3-49D6-DC07F4D94075}"/>
              </a:ext>
            </a:extLst>
          </p:cNvPr>
          <p:cNvSpPr txBox="1"/>
          <p:nvPr/>
        </p:nvSpPr>
        <p:spPr>
          <a:xfrm>
            <a:off x="2630383" y="1680359"/>
            <a:ext cx="6513617" cy="492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D69610"/>
                </a:solidFill>
              </a:rPr>
              <a:t>Foundations of Quantitative Research: Session 2</a:t>
            </a:r>
          </a:p>
          <a:p>
            <a:pPr algn="ctr"/>
            <a:endParaRPr lang="en-US" sz="7200" b="1" dirty="0">
              <a:solidFill>
                <a:srgbClr val="D69610"/>
              </a:solidFill>
            </a:endParaRPr>
          </a:p>
          <a:p>
            <a:endParaRPr lang="en-US" b="1" dirty="0">
              <a:solidFill>
                <a:srgbClr val="D69610"/>
              </a:solidFill>
            </a:endParaRPr>
          </a:p>
          <a:p>
            <a:r>
              <a:rPr lang="en-US" sz="3200" dirty="0">
                <a:solidFill>
                  <a:srgbClr val="D69610"/>
                </a:solidFill>
              </a:rPr>
              <a:t>Vandudzai Mbanda</a:t>
            </a:r>
          </a:p>
          <a:p>
            <a:r>
              <a:rPr lang="en-US" sz="3200" dirty="0">
                <a:solidFill>
                  <a:srgbClr val="D69610"/>
                </a:solidFill>
              </a:rPr>
              <a:t>29 July 2026</a:t>
            </a:r>
          </a:p>
          <a:p>
            <a:r>
              <a:rPr lang="en-US" sz="3200" dirty="0">
                <a:solidFill>
                  <a:srgbClr val="D69610"/>
                </a:solidFill>
              </a:rPr>
              <a:t>09:00 to 13:00</a:t>
            </a:r>
          </a:p>
          <a:p>
            <a:r>
              <a:rPr lang="en-US" sz="2400" dirty="0">
                <a:solidFill>
                  <a:srgbClr val="D69610"/>
                </a:solidFill>
                <a:hlinkClick r:id="rId2"/>
              </a:rPr>
              <a:t>VMbanda@hsrc.ac.za</a:t>
            </a:r>
            <a:endParaRPr lang="en-US" sz="2400" dirty="0">
              <a:solidFill>
                <a:srgbClr val="D69610"/>
              </a:solidFill>
            </a:endParaRPr>
          </a:p>
          <a:p>
            <a:pPr algn="ctr"/>
            <a:endParaRPr lang="en-US" sz="3200" dirty="0">
              <a:solidFill>
                <a:schemeClr val="bg1"/>
              </a:solidFill>
            </a:endParaRPr>
          </a:p>
        </p:txBody>
      </p:sp>
      <p:pic>
        <p:nvPicPr>
          <p:cNvPr id="3" name="Picture 2" descr="A pencil and light bulb on a piece of paper&#10;&#10;AI-generated content may be incorrect.">
            <a:extLst>
              <a:ext uri="{FF2B5EF4-FFF2-40B4-BE49-F238E27FC236}">
                <a16:creationId xmlns:a16="http://schemas.microsoft.com/office/drawing/2014/main" id="{4034B374-E6A4-31D4-56BF-A5707FD818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069" y="1940448"/>
            <a:ext cx="1842244" cy="231652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0DC5F6B-8F8A-C508-BBCD-3C4A1966B351}"/>
              </a:ext>
            </a:extLst>
          </p:cNvPr>
          <p:cNvSpPr txBox="1"/>
          <p:nvPr/>
        </p:nvSpPr>
        <p:spPr>
          <a:xfrm>
            <a:off x="0" y="178459"/>
            <a:ext cx="263038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7th Annual Emerging African Researcher Training Academy 2026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CAC136C-34FA-850C-44FF-2F04F95FA5F5}"/>
              </a:ext>
            </a:extLst>
          </p:cNvPr>
          <p:cNvSpPr txBox="1"/>
          <p:nvPr/>
        </p:nvSpPr>
        <p:spPr>
          <a:xfrm>
            <a:off x="0" y="4820028"/>
            <a:ext cx="263038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i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African Research Voices in the Age of Artificial Intelligence</a:t>
            </a:r>
          </a:p>
        </p:txBody>
      </p:sp>
    </p:spTree>
    <p:extLst>
      <p:ext uri="{BB962C8B-B14F-4D97-AF65-F5344CB8AC3E}">
        <p14:creationId xmlns:p14="http://schemas.microsoft.com/office/powerpoint/2010/main" val="24878374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03729D-F966-7042-5EC2-349B6F8EC4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C43DFF16-853B-2479-E0D7-086C6B6B1562}"/>
              </a:ext>
            </a:extLst>
          </p:cNvPr>
          <p:cNvSpPr/>
          <p:nvPr/>
        </p:nvSpPr>
        <p:spPr>
          <a:xfrm>
            <a:off x="0" y="4435433"/>
            <a:ext cx="2630384" cy="1680359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ADD7FF1-7056-FAF8-A45B-2FEAAFF18CF5}"/>
              </a:ext>
            </a:extLst>
          </p:cNvPr>
          <p:cNvSpPr/>
          <p:nvPr/>
        </p:nvSpPr>
        <p:spPr>
          <a:xfrm>
            <a:off x="2630384" y="0"/>
            <a:ext cx="6513616" cy="6115792"/>
          </a:xfrm>
          <a:prstGeom prst="rect">
            <a:avLst/>
          </a:prstGeom>
          <a:solidFill>
            <a:srgbClr val="222B5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6762F3C-65AA-B00B-AEF6-5258675A2655}"/>
              </a:ext>
            </a:extLst>
          </p:cNvPr>
          <p:cNvSpPr/>
          <p:nvPr/>
        </p:nvSpPr>
        <p:spPr>
          <a:xfrm>
            <a:off x="0" y="0"/>
            <a:ext cx="2630384" cy="1680359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1C1DAA9-06F3-B130-CB45-8C560367ED30}"/>
              </a:ext>
            </a:extLst>
          </p:cNvPr>
          <p:cNvSpPr txBox="1"/>
          <p:nvPr/>
        </p:nvSpPr>
        <p:spPr>
          <a:xfrm>
            <a:off x="2630383" y="1680772"/>
            <a:ext cx="6513617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b="1" dirty="0">
                <a:solidFill>
                  <a:srgbClr val="D69610"/>
                </a:solidFill>
              </a:rPr>
              <a:t>Sampling in Quantitative Research</a:t>
            </a:r>
          </a:p>
          <a:p>
            <a:endParaRPr lang="en-US" sz="5000" b="1" dirty="0">
              <a:solidFill>
                <a:srgbClr val="D69610"/>
              </a:solidFill>
            </a:endParaRPr>
          </a:p>
        </p:txBody>
      </p:sp>
      <p:pic>
        <p:nvPicPr>
          <p:cNvPr id="3" name="Picture 2" descr="A pencil and light bulb on a piece of paper&#10;&#10;AI-generated content may be incorrect.">
            <a:extLst>
              <a:ext uri="{FF2B5EF4-FFF2-40B4-BE49-F238E27FC236}">
                <a16:creationId xmlns:a16="http://schemas.microsoft.com/office/drawing/2014/main" id="{85D54744-6312-F51A-B555-70D773D6B5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069" y="1940448"/>
            <a:ext cx="1842244" cy="231652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63192FE-7678-B930-5262-A441927CF39D}"/>
              </a:ext>
            </a:extLst>
          </p:cNvPr>
          <p:cNvSpPr txBox="1"/>
          <p:nvPr/>
        </p:nvSpPr>
        <p:spPr>
          <a:xfrm>
            <a:off x="0" y="178459"/>
            <a:ext cx="263038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7th Annual Emerging African Researcher Training Academy 2026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ABD458D-BC2A-4BC0-7002-EB90F54335BF}"/>
              </a:ext>
            </a:extLst>
          </p:cNvPr>
          <p:cNvSpPr txBox="1"/>
          <p:nvPr/>
        </p:nvSpPr>
        <p:spPr>
          <a:xfrm>
            <a:off x="0" y="4820028"/>
            <a:ext cx="263038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i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African Research Voices in the Age of Artificial Intelligence</a:t>
            </a:r>
          </a:p>
        </p:txBody>
      </p:sp>
    </p:spTree>
    <p:extLst>
      <p:ext uri="{BB962C8B-B14F-4D97-AF65-F5344CB8AC3E}">
        <p14:creationId xmlns:p14="http://schemas.microsoft.com/office/powerpoint/2010/main" val="41631390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F78738-2BA5-4898-8AE1-B9F8C5F494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FB0C8A2-7AD9-A23E-B477-CEB8E20CBD3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9FA512C-F60E-3186-79F7-552CE86D7B85}"/>
              </a:ext>
            </a:extLst>
          </p:cNvPr>
          <p:cNvSpPr txBox="1"/>
          <p:nvPr/>
        </p:nvSpPr>
        <p:spPr>
          <a:xfrm>
            <a:off x="1050966" y="118571"/>
            <a:ext cx="800990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Sampling in Quantitative Research</a:t>
            </a:r>
          </a:p>
          <a:p>
            <a:endParaRPr lang="en-US" sz="3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62CAD0B-6640-630A-6E35-44868AEE2CA0}"/>
              </a:ext>
            </a:extLst>
          </p:cNvPr>
          <p:cNvSpPr/>
          <p:nvPr/>
        </p:nvSpPr>
        <p:spPr>
          <a:xfrm>
            <a:off x="1050966" y="843148"/>
            <a:ext cx="7707086" cy="106420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56F1977-1CF9-3CD2-8F75-21CFFA978867}"/>
              </a:ext>
            </a:extLst>
          </p:cNvPr>
          <p:cNvSpPr txBox="1"/>
          <p:nvPr/>
        </p:nvSpPr>
        <p:spPr>
          <a:xfrm>
            <a:off x="237506" y="1169235"/>
            <a:ext cx="8668985" cy="44350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Sampling techniques: Probability and non-probability​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Quantitative research often focuses on being able to make generalizations about groups larger than study samples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It tends to rely on probability sampling techniques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There are instances when it relies on nonprobability samples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Exploratory and evaluation research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Probability sampling techniques aim to identify a representative sample from which to collect data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i.e., a sample that resembles the population from which it is drawn in all aspects important for the research being conducted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All elements in target population have equal chance of being selected for inclusion in a study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random selection</a:t>
            </a:r>
          </a:p>
        </p:txBody>
      </p:sp>
    </p:spTree>
    <p:extLst>
      <p:ext uri="{BB962C8B-B14F-4D97-AF65-F5344CB8AC3E}">
        <p14:creationId xmlns:p14="http://schemas.microsoft.com/office/powerpoint/2010/main" val="4988059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B0B209-CE00-4B8A-5D35-EE89C2BCBC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A59D6F0-1BA2-7C41-C049-6A87EAE07A3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D780B8B-C40F-8D66-C585-F9A702A10831}"/>
              </a:ext>
            </a:extLst>
          </p:cNvPr>
          <p:cNvSpPr txBox="1"/>
          <p:nvPr/>
        </p:nvSpPr>
        <p:spPr>
          <a:xfrm>
            <a:off x="1050966" y="118571"/>
            <a:ext cx="800990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Sampling terminology</a:t>
            </a:r>
          </a:p>
          <a:p>
            <a:endParaRPr lang="en-US" sz="3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00C5674-CA59-7084-134A-12739775EF53}"/>
              </a:ext>
            </a:extLst>
          </p:cNvPr>
          <p:cNvSpPr/>
          <p:nvPr/>
        </p:nvSpPr>
        <p:spPr>
          <a:xfrm>
            <a:off x="1050966" y="843148"/>
            <a:ext cx="7707086" cy="106420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F896065-CA1E-3918-DDAD-EB6B7B30D6F6}"/>
              </a:ext>
            </a:extLst>
          </p:cNvPr>
          <p:cNvSpPr txBox="1"/>
          <p:nvPr/>
        </p:nvSpPr>
        <p:spPr>
          <a:xfrm>
            <a:off x="237506" y="1169235"/>
            <a:ext cx="8668985" cy="4792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Population vs sample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Population: group to draw conclusions about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Sample: the specific group of individuals to collect data from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Sampling frame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Sampling techniques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Picture 2" descr="Population vs sample">
            <a:extLst>
              <a:ext uri="{FF2B5EF4-FFF2-40B4-BE49-F238E27FC236}">
                <a16:creationId xmlns:a16="http://schemas.microsoft.com/office/drawing/2014/main" id="{6EECA4C1-5EA1-25EE-6246-89EFF127720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6" t="11816" r="2686" b="13680"/>
          <a:stretch>
            <a:fillRect/>
          </a:stretch>
        </p:blipFill>
        <p:spPr bwMode="auto">
          <a:xfrm>
            <a:off x="3679563" y="2275114"/>
            <a:ext cx="3822907" cy="2756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4388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E8A7C8-A704-94D4-6C54-9A13A29D9B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98735E2-93E4-1BF5-299D-3835B67F702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BFBBB8F-AEEA-41B5-8A70-6CCA861AC100}"/>
              </a:ext>
            </a:extLst>
          </p:cNvPr>
          <p:cNvSpPr txBox="1"/>
          <p:nvPr/>
        </p:nvSpPr>
        <p:spPr>
          <a:xfrm>
            <a:off x="1050966" y="118571"/>
            <a:ext cx="800990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Sampling methods</a:t>
            </a:r>
          </a:p>
          <a:p>
            <a:endParaRPr lang="en-US" sz="3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4E296AB-2151-0B79-0AEB-DB7A462ED382}"/>
              </a:ext>
            </a:extLst>
          </p:cNvPr>
          <p:cNvSpPr/>
          <p:nvPr/>
        </p:nvSpPr>
        <p:spPr>
          <a:xfrm>
            <a:off x="1050966" y="843148"/>
            <a:ext cx="7707086" cy="106420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2" descr="Probability sampling">
            <a:extLst>
              <a:ext uri="{FF2B5EF4-FFF2-40B4-BE49-F238E27FC236}">
                <a16:creationId xmlns:a16="http://schemas.microsoft.com/office/drawing/2014/main" id="{15B643F2-8022-A2D2-DAC3-77C734C82EA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7" t="8488" r="2704" b="12820"/>
          <a:stretch/>
        </p:blipFill>
        <p:spPr bwMode="auto">
          <a:xfrm>
            <a:off x="1050966" y="1232794"/>
            <a:ext cx="6337005" cy="4782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98109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45308B-F86D-54F4-7C04-DCFF967C95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7CF5550-EA11-3EAE-D432-AE0D59FC01A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2E0CC68-E98A-34CA-7F65-92E7A6D74BC5}"/>
              </a:ext>
            </a:extLst>
          </p:cNvPr>
          <p:cNvSpPr txBox="1"/>
          <p:nvPr/>
        </p:nvSpPr>
        <p:spPr>
          <a:xfrm>
            <a:off x="1050966" y="118571"/>
            <a:ext cx="800990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Sampling methods</a:t>
            </a:r>
          </a:p>
          <a:p>
            <a:endParaRPr lang="en-US" sz="3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0D12F9B-6FF4-321F-004B-13245349B1D5}"/>
              </a:ext>
            </a:extLst>
          </p:cNvPr>
          <p:cNvSpPr/>
          <p:nvPr/>
        </p:nvSpPr>
        <p:spPr>
          <a:xfrm>
            <a:off x="1050966" y="843148"/>
            <a:ext cx="7707086" cy="106420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891C095-AD3D-EDB1-5B6D-E7B498FAF7EF}"/>
              </a:ext>
            </a:extLst>
          </p:cNvPr>
          <p:cNvSpPr txBox="1"/>
          <p:nvPr/>
        </p:nvSpPr>
        <p:spPr>
          <a:xfrm>
            <a:off x="237506" y="1169235"/>
            <a:ext cx="8668985" cy="1540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Strengths and weaknesses of sampling techniques:</a:t>
            </a:r>
            <a:r>
              <a:rPr kumimoji="0" lang="en-ZA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pling</a:t>
            </a:r>
            <a:endParaRPr kumimoji="0" lang="en-Z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marR="0" lvl="1" indent="-228600" algn="l" defTabSz="914400" rtl="0" eaLnBrk="1" fontAlgn="t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ZA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Simple random sampling</a:t>
            </a:r>
          </a:p>
          <a:p>
            <a:pPr marL="457200" marR="0" lvl="1" indent="-228600" algn="l" defTabSz="914400" rtl="0" eaLnBrk="1" fontAlgn="t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ZA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Systematic sampling</a:t>
            </a:r>
            <a:endParaRPr kumimoji="0" lang="en-ZA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marR="0" lvl="1" indent="-228600" algn="l" defTabSz="914400" rtl="0" eaLnBrk="1" fontAlgn="t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ZA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Stratified sampling</a:t>
            </a:r>
            <a:endParaRPr kumimoji="0" lang="en-ZA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marR="0" lvl="1" indent="-228600" algn="l" defTabSz="914400" rtl="0" eaLnBrk="1" fontAlgn="t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ZA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Cluster sampling</a:t>
            </a:r>
            <a:endParaRPr kumimoji="0" lang="en-ZA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68232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08EDE-8FB8-4748-311A-44AF668422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B3E772B-5054-6FC6-8B5E-F32866BC5C9D}"/>
              </a:ext>
            </a:extLst>
          </p:cNvPr>
          <p:cNvSpPr/>
          <p:nvPr/>
        </p:nvSpPr>
        <p:spPr>
          <a:xfrm>
            <a:off x="0" y="4435433"/>
            <a:ext cx="2630384" cy="1680359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E753049-FBF0-F2EB-0A51-FE2EF99EF8DE}"/>
              </a:ext>
            </a:extLst>
          </p:cNvPr>
          <p:cNvSpPr/>
          <p:nvPr/>
        </p:nvSpPr>
        <p:spPr>
          <a:xfrm>
            <a:off x="2630384" y="0"/>
            <a:ext cx="6513616" cy="6115792"/>
          </a:xfrm>
          <a:prstGeom prst="rect">
            <a:avLst/>
          </a:prstGeom>
          <a:solidFill>
            <a:srgbClr val="222B5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E13547D-D64F-DBF5-1BD8-73F1DB17A5A8}"/>
              </a:ext>
            </a:extLst>
          </p:cNvPr>
          <p:cNvSpPr/>
          <p:nvPr/>
        </p:nvSpPr>
        <p:spPr>
          <a:xfrm>
            <a:off x="0" y="0"/>
            <a:ext cx="2630384" cy="1680359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D600EE6-1C9C-CD78-6066-E0E406EB9613}"/>
              </a:ext>
            </a:extLst>
          </p:cNvPr>
          <p:cNvSpPr txBox="1"/>
          <p:nvPr/>
        </p:nvSpPr>
        <p:spPr>
          <a:xfrm>
            <a:off x="2630383" y="1680772"/>
            <a:ext cx="651361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b="1" dirty="0">
                <a:solidFill>
                  <a:srgbClr val="D69610"/>
                </a:solidFill>
              </a:rPr>
              <a:t>Questionnaire design</a:t>
            </a:r>
          </a:p>
          <a:p>
            <a:endParaRPr lang="en-US" sz="5000" b="1" dirty="0">
              <a:solidFill>
                <a:srgbClr val="D69610"/>
              </a:solidFill>
            </a:endParaRPr>
          </a:p>
        </p:txBody>
      </p:sp>
      <p:pic>
        <p:nvPicPr>
          <p:cNvPr id="3" name="Picture 2" descr="A pencil and light bulb on a piece of paper&#10;&#10;AI-generated content may be incorrect.">
            <a:extLst>
              <a:ext uri="{FF2B5EF4-FFF2-40B4-BE49-F238E27FC236}">
                <a16:creationId xmlns:a16="http://schemas.microsoft.com/office/drawing/2014/main" id="{B21E9D03-DF71-A15C-37B2-8BD4C94625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069" y="1940448"/>
            <a:ext cx="1842244" cy="231652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D1276F7-D81F-B147-F0BD-6FB5186FCBF4}"/>
              </a:ext>
            </a:extLst>
          </p:cNvPr>
          <p:cNvSpPr txBox="1"/>
          <p:nvPr/>
        </p:nvSpPr>
        <p:spPr>
          <a:xfrm>
            <a:off x="0" y="178459"/>
            <a:ext cx="263038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7th Annual Emerging African Researcher Training Academy 2026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727181D-CAAF-2E8A-5C1B-BE248D8B3F0A}"/>
              </a:ext>
            </a:extLst>
          </p:cNvPr>
          <p:cNvSpPr txBox="1"/>
          <p:nvPr/>
        </p:nvSpPr>
        <p:spPr>
          <a:xfrm>
            <a:off x="0" y="4820028"/>
            <a:ext cx="263038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i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African Research Voices in the Age of Artificial Intelligence</a:t>
            </a:r>
          </a:p>
        </p:txBody>
      </p:sp>
    </p:spTree>
    <p:extLst>
      <p:ext uri="{BB962C8B-B14F-4D97-AF65-F5344CB8AC3E}">
        <p14:creationId xmlns:p14="http://schemas.microsoft.com/office/powerpoint/2010/main" val="13423878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851062-7C10-513F-3166-02F2FA7BBA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2E5AAB8-B430-2375-1F5F-8BC0015823F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0A41A88-879A-AAC7-FDC6-843EB1050AC9}"/>
              </a:ext>
            </a:extLst>
          </p:cNvPr>
          <p:cNvSpPr txBox="1"/>
          <p:nvPr/>
        </p:nvSpPr>
        <p:spPr>
          <a:xfrm>
            <a:off x="1050966" y="118571"/>
            <a:ext cx="800990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Questionnaire design</a:t>
            </a:r>
          </a:p>
          <a:p>
            <a:endParaRPr lang="en-US" sz="3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932B537-8DFB-1219-35B3-DCC574440192}"/>
              </a:ext>
            </a:extLst>
          </p:cNvPr>
          <p:cNvSpPr/>
          <p:nvPr/>
        </p:nvSpPr>
        <p:spPr>
          <a:xfrm>
            <a:off x="1050966" y="843148"/>
            <a:ext cx="7707086" cy="106420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EFF2909-70F9-5D62-8AA1-9CE8A3DA4B52}"/>
              </a:ext>
            </a:extLst>
          </p:cNvPr>
          <p:cNvSpPr txBox="1"/>
          <p:nvPr/>
        </p:nvSpPr>
        <p:spPr>
          <a:xfrm>
            <a:off x="237506" y="1169235"/>
            <a:ext cx="8668985" cy="33598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222B5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Widely </a:t>
            </a:r>
            <a:r>
              <a:rPr lang="en-US" sz="2800" b="1" dirty="0">
                <a:solidFill>
                  <a:srgbClr val="222B5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used quantitative research data collection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71BFA4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Aims of the aims of the questionnaire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Selecting the question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Designing the questions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Structuring the questionnaire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Piloting the questionnaire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Revising the questionnaire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Administering the questionnaire. </a:t>
            </a:r>
          </a:p>
        </p:txBody>
      </p:sp>
    </p:spTree>
    <p:extLst>
      <p:ext uri="{BB962C8B-B14F-4D97-AF65-F5344CB8AC3E}">
        <p14:creationId xmlns:p14="http://schemas.microsoft.com/office/powerpoint/2010/main" val="31042600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71BD47-D1A3-80CC-2CF2-FB215A0292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CA4A447-A78A-E972-D3DE-C5132ED70DB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4E77D85-7FE9-FD25-E6BB-13BC60F4BE40}"/>
              </a:ext>
            </a:extLst>
          </p:cNvPr>
          <p:cNvSpPr txBox="1"/>
          <p:nvPr/>
        </p:nvSpPr>
        <p:spPr>
          <a:xfrm>
            <a:off x="1050966" y="118571"/>
            <a:ext cx="800990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Questionnaire design</a:t>
            </a:r>
          </a:p>
          <a:p>
            <a:endParaRPr lang="en-US" sz="3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F4175C6-C4E9-7B09-80CD-2BEC231EF150}"/>
              </a:ext>
            </a:extLst>
          </p:cNvPr>
          <p:cNvSpPr/>
          <p:nvPr/>
        </p:nvSpPr>
        <p:spPr>
          <a:xfrm>
            <a:off x="1050966" y="843148"/>
            <a:ext cx="7707086" cy="106420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F98BE48-EF55-8EDA-99C8-A1A4C7BC018B}"/>
              </a:ext>
            </a:extLst>
          </p:cNvPr>
          <p:cNvSpPr txBox="1"/>
          <p:nvPr/>
        </p:nvSpPr>
        <p:spPr>
          <a:xfrm>
            <a:off x="237506" y="1169235"/>
            <a:ext cx="8668985" cy="28212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How have others measured the concepts you want to measure? Make use of lit review, other questionnaires to guide how you approach yours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How you will administer the survey may affect the way you approach your design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Who is the target audience? This may also affect how you approach the design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Keep it as short as possible – can be difficult to collect the data you need in the most “painless” way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Think about the order and flow of your questionnaire</a:t>
            </a:r>
          </a:p>
        </p:txBody>
      </p:sp>
    </p:spTree>
    <p:extLst>
      <p:ext uri="{BB962C8B-B14F-4D97-AF65-F5344CB8AC3E}">
        <p14:creationId xmlns:p14="http://schemas.microsoft.com/office/powerpoint/2010/main" val="22522501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FDD8E8-E444-31E5-7DC9-99BD32088D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9824B7F-1324-D225-1533-E883B5F4628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676D80C-82B8-5050-55CA-4F0DF674B0D7}"/>
              </a:ext>
            </a:extLst>
          </p:cNvPr>
          <p:cNvSpPr txBox="1"/>
          <p:nvPr/>
        </p:nvSpPr>
        <p:spPr>
          <a:xfrm>
            <a:off x="1050966" y="118571"/>
            <a:ext cx="800990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Questionnaire design</a:t>
            </a:r>
          </a:p>
          <a:p>
            <a:endParaRPr lang="en-US" sz="3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27CCB18-75DD-0D3C-BC12-8C8D8F35F62C}"/>
              </a:ext>
            </a:extLst>
          </p:cNvPr>
          <p:cNvSpPr/>
          <p:nvPr/>
        </p:nvSpPr>
        <p:spPr>
          <a:xfrm>
            <a:off x="1050966" y="843148"/>
            <a:ext cx="7707086" cy="106420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D71817B-FABC-9FC0-4A14-5316FFB33A9E}"/>
              </a:ext>
            </a:extLst>
          </p:cNvPr>
          <p:cNvSpPr txBox="1"/>
          <p:nvPr/>
        </p:nvSpPr>
        <p:spPr>
          <a:xfrm>
            <a:off x="237506" y="1169235"/>
            <a:ext cx="8668985" cy="2949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Make use of filtering and branching – only ask what you need to who you need that information from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Types of questions: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Open-ended vs close-ended: respondents more likely to skip open-ended questions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Rating scales: five to seven point scales, should be unambiguous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Categorical questions: think about order, biases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6162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842680-03F1-B05A-7D92-613248DF6C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8A229CD-10F4-457B-48F0-DE378FB9645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2E34214-E4EE-79A6-A77E-DC4E69A84B63}"/>
              </a:ext>
            </a:extLst>
          </p:cNvPr>
          <p:cNvSpPr txBox="1"/>
          <p:nvPr/>
        </p:nvSpPr>
        <p:spPr>
          <a:xfrm>
            <a:off x="1050966" y="118571"/>
            <a:ext cx="800990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Questionnaire design</a:t>
            </a:r>
          </a:p>
          <a:p>
            <a:endParaRPr lang="en-US" sz="3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A20E95C-2E09-544C-0F8E-36DB6FA41267}"/>
              </a:ext>
            </a:extLst>
          </p:cNvPr>
          <p:cNvSpPr/>
          <p:nvPr/>
        </p:nvSpPr>
        <p:spPr>
          <a:xfrm>
            <a:off x="1050966" y="843148"/>
            <a:ext cx="7707086" cy="106420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A3E75B3-0FC8-0F27-9714-A94627972CB7}"/>
              </a:ext>
            </a:extLst>
          </p:cNvPr>
          <p:cNvSpPr txBox="1"/>
          <p:nvPr/>
        </p:nvSpPr>
        <p:spPr>
          <a:xfrm>
            <a:off x="237506" y="1169235"/>
            <a:ext cx="8668985" cy="5232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 ideal question accomplishes three goals (Harvard, 2007): </a:t>
            </a:r>
          </a:p>
          <a:p>
            <a:pPr marL="685800" lvl="1" indent="-22860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It measures the underlying concept it is intended to </a:t>
            </a:r>
          </a:p>
          <a:p>
            <a:pPr marL="685800" lvl="1" indent="-22860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It doesn’t measure other concepts </a:t>
            </a:r>
          </a:p>
          <a:p>
            <a:pPr marL="685800" lvl="1" indent="-22860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It means the same thing to all respondents</a:t>
            </a: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Best practice</a:t>
            </a:r>
          </a:p>
          <a:p>
            <a:pPr marL="685800" lvl="1" indent="-22860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Keep sentences short and simple</a:t>
            </a:r>
          </a:p>
          <a:p>
            <a:pPr marL="685800" lvl="1" indent="-22860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Avoid vague language</a:t>
            </a:r>
          </a:p>
          <a:p>
            <a:pPr marL="685800" lvl="1" indent="-22860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Avoid technical language and jargon (language not appropriate for the audience)</a:t>
            </a:r>
          </a:p>
          <a:p>
            <a:pPr marL="685800" lvl="1" indent="-22860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Avoid leading and emotive language</a:t>
            </a:r>
          </a:p>
          <a:p>
            <a:pPr marL="685800" lvl="1" indent="-22860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 specific and provide reference points for clarity of what you mean</a:t>
            </a:r>
          </a:p>
          <a:p>
            <a:pPr marL="685800" lvl="1" indent="-22860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Anticipate all options, allow “other – please specify” for possibilities you may not have covered in multiple choice questions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345378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236850-ECB9-B1F6-2339-828A285AC9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0966" y="1164265"/>
            <a:ext cx="7886700" cy="4351338"/>
          </a:xfrm>
        </p:spPr>
        <p:txBody>
          <a:bodyPr/>
          <a:lstStyle/>
          <a:p>
            <a:r>
              <a:rPr lang="en-ZA" dirty="0"/>
              <a:t>Research design</a:t>
            </a:r>
          </a:p>
          <a:p>
            <a:r>
              <a:rPr lang="en-ZA" dirty="0"/>
              <a:t>Sampling</a:t>
            </a:r>
          </a:p>
          <a:p>
            <a:r>
              <a:rPr lang="en-ZA" dirty="0"/>
              <a:t>Questionnaire design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4294116-F269-7159-4F71-ED960BF83EE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FBAF90C-472B-7FFB-22C2-2BF5BAAF156D}"/>
              </a:ext>
            </a:extLst>
          </p:cNvPr>
          <p:cNvSpPr txBox="1"/>
          <p:nvPr/>
        </p:nvSpPr>
        <p:spPr>
          <a:xfrm>
            <a:off x="1050966" y="118571"/>
            <a:ext cx="800990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D7970F"/>
                </a:solidFill>
                <a:latin typeface="+mj-lt"/>
                <a:ea typeface="+mj-ea"/>
                <a:cs typeface="+mj-cs"/>
              </a:rPr>
              <a:t>Lesson plan outline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4E934A9-3DBB-14F8-3740-3531617206CC}"/>
              </a:ext>
            </a:extLst>
          </p:cNvPr>
          <p:cNvSpPr/>
          <p:nvPr/>
        </p:nvSpPr>
        <p:spPr>
          <a:xfrm>
            <a:off x="1050966" y="843148"/>
            <a:ext cx="7707086" cy="106420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23556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E1388D-0EB2-DA98-3CD1-D1B09C9793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D9047FB-7428-5C2E-777A-32469A079F0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1DD86C6-4EBA-FB6F-BF9A-8E9410208EFF}"/>
              </a:ext>
            </a:extLst>
          </p:cNvPr>
          <p:cNvSpPr txBox="1"/>
          <p:nvPr/>
        </p:nvSpPr>
        <p:spPr>
          <a:xfrm>
            <a:off x="1050966" y="118571"/>
            <a:ext cx="800990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Primary data collection – online tools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1910A47-62E9-869C-77CF-9B5C01C15024}"/>
              </a:ext>
            </a:extLst>
          </p:cNvPr>
          <p:cNvSpPr/>
          <p:nvPr/>
        </p:nvSpPr>
        <p:spPr>
          <a:xfrm>
            <a:off x="1050966" y="843148"/>
            <a:ext cx="7707086" cy="106420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101616C-9CDA-5A35-85CE-F98826164B37}"/>
              </a:ext>
            </a:extLst>
          </p:cNvPr>
          <p:cNvSpPr txBox="1"/>
          <p:nvPr/>
        </p:nvSpPr>
        <p:spPr>
          <a:xfrm>
            <a:off x="237506" y="1169235"/>
            <a:ext cx="8668985" cy="26550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Online data collection apps provide new research possibilities 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Increasingly becoming integral to secure and reliable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Efficient and dependable mobile survey apps offline 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Secure data entry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Faster data analysis and visualization </a:t>
            </a: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Vital issues to consider with online data collection apps: 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Ethical considerations and technical dilemmas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Easy to find, accessible, reusable</a:t>
            </a:r>
          </a:p>
        </p:txBody>
      </p:sp>
    </p:spTree>
    <p:extLst>
      <p:ext uri="{BB962C8B-B14F-4D97-AF65-F5344CB8AC3E}">
        <p14:creationId xmlns:p14="http://schemas.microsoft.com/office/powerpoint/2010/main" val="4998236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5DA547-B23A-D16B-1012-07FCC02B81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4441A1F-FC4F-2928-63D0-FC49D8BC5CB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184A7DA-F9DA-B24A-8E60-C7D90941D89C}"/>
              </a:ext>
            </a:extLst>
          </p:cNvPr>
          <p:cNvSpPr txBox="1"/>
          <p:nvPr/>
        </p:nvSpPr>
        <p:spPr>
          <a:xfrm>
            <a:off x="1050966" y="118571"/>
            <a:ext cx="800990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>
                <a:latin typeface="Calibri" panose="020F0502020204030204" pitchFamily="34" charset="0"/>
                <a:cs typeface="Calibri" panose="020F0502020204030204" pitchFamily="34" charset="0"/>
              </a:rPr>
              <a:t>Activity 2: 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breakaway session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E290E91-10B6-A0D1-C778-5664B54A2AC6}"/>
              </a:ext>
            </a:extLst>
          </p:cNvPr>
          <p:cNvSpPr/>
          <p:nvPr/>
        </p:nvSpPr>
        <p:spPr>
          <a:xfrm>
            <a:off x="1050966" y="843148"/>
            <a:ext cx="7707086" cy="106420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B8C4A0B-DD62-7DE5-3B14-10CB2FAB9654}"/>
              </a:ext>
            </a:extLst>
          </p:cNvPr>
          <p:cNvSpPr txBox="1"/>
          <p:nvPr/>
        </p:nvSpPr>
        <p:spPr>
          <a:xfrm>
            <a:off x="237506" y="1169235"/>
            <a:ext cx="866898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/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Agree on research that you might want to conduct as a group and answer the following questions:</a:t>
            </a:r>
          </a:p>
          <a:p>
            <a:pPr marL="914400" lvl="1" indent="-457200" fontAlgn="base">
              <a:buFont typeface="+mj-lt"/>
              <a:buAutoNum type="arabicPeriod"/>
            </a:pP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What type of research design would you use? </a:t>
            </a:r>
          </a:p>
          <a:p>
            <a:pPr marL="1200150" lvl="2" indent="-285750" fontAlgn="base">
              <a:buFont typeface="Arial" panose="020B0604020202020204" pitchFamily="34" charset="0"/>
              <a:buChar char="•"/>
            </a:pP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Indicate if you will make use of primary or secondary data</a:t>
            </a:r>
          </a:p>
          <a:p>
            <a:pPr marL="914400" lvl="1" indent="-457200" fontAlgn="base">
              <a:buFont typeface="+mj-lt"/>
              <a:buAutoNum type="arabicPeriod"/>
            </a:pP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Design a questionnaire with a max of 6 questions to get the information you require.</a:t>
            </a:r>
          </a:p>
          <a:p>
            <a:pPr marL="1200150" lvl="2" indent="-514350" fontAlgn="base">
              <a:buFont typeface="Arial" panose="020B0604020202020204" pitchFamily="34" charset="0"/>
              <a:buChar char="•"/>
            </a:pP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For each question, what types of variables are you interested in measuring? </a:t>
            </a:r>
          </a:p>
          <a:p>
            <a:pPr marL="1200150" lvl="2" indent="-514350" fontAlgn="base">
              <a:buFont typeface="Arial" panose="020B0604020202020204" pitchFamily="34" charset="0"/>
              <a:buChar char="•"/>
            </a:pP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How will you measure these?</a:t>
            </a:r>
          </a:p>
        </p:txBody>
      </p:sp>
    </p:spTree>
    <p:extLst>
      <p:ext uri="{BB962C8B-B14F-4D97-AF65-F5344CB8AC3E}">
        <p14:creationId xmlns:p14="http://schemas.microsoft.com/office/powerpoint/2010/main" val="35102684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D7E225-A1BE-CF6C-E9B0-AD22941D85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9FAD469-208D-5480-8937-C11B37CD4D46}"/>
              </a:ext>
            </a:extLst>
          </p:cNvPr>
          <p:cNvSpPr/>
          <p:nvPr/>
        </p:nvSpPr>
        <p:spPr>
          <a:xfrm>
            <a:off x="0" y="4435433"/>
            <a:ext cx="2630384" cy="1680359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3D62F9E-98B5-47B8-B0C6-DDB896D5FDF5}"/>
              </a:ext>
            </a:extLst>
          </p:cNvPr>
          <p:cNvSpPr/>
          <p:nvPr/>
        </p:nvSpPr>
        <p:spPr>
          <a:xfrm>
            <a:off x="2630384" y="0"/>
            <a:ext cx="6513616" cy="6115792"/>
          </a:xfrm>
          <a:prstGeom prst="rect">
            <a:avLst/>
          </a:prstGeom>
          <a:solidFill>
            <a:srgbClr val="222B5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78A5ED0-0915-EEAC-060B-9A86D569A400}"/>
              </a:ext>
            </a:extLst>
          </p:cNvPr>
          <p:cNvSpPr/>
          <p:nvPr/>
        </p:nvSpPr>
        <p:spPr>
          <a:xfrm>
            <a:off x="0" y="0"/>
            <a:ext cx="2630384" cy="1680359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8189615-FB6D-D0DC-4AC3-5D115ABBC836}"/>
              </a:ext>
            </a:extLst>
          </p:cNvPr>
          <p:cNvSpPr txBox="1"/>
          <p:nvPr/>
        </p:nvSpPr>
        <p:spPr>
          <a:xfrm>
            <a:off x="2630383" y="1393693"/>
            <a:ext cx="651361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solidFill>
                  <a:srgbClr val="D69610"/>
                </a:solidFill>
              </a:rPr>
              <a:t>Thank you</a:t>
            </a:r>
          </a:p>
          <a:p>
            <a:pPr algn="ctr"/>
            <a:endParaRPr lang="en-US" sz="6600" b="1" dirty="0">
              <a:solidFill>
                <a:srgbClr val="D69610"/>
              </a:solidFill>
            </a:endParaRPr>
          </a:p>
          <a:p>
            <a:pPr algn="ctr"/>
            <a:r>
              <a:rPr lang="en-US" sz="6600" b="1" dirty="0">
                <a:solidFill>
                  <a:srgbClr val="D69610"/>
                </a:solidFill>
              </a:rPr>
              <a:t>Any questions?</a:t>
            </a:r>
          </a:p>
          <a:p>
            <a:endParaRPr lang="en-US" sz="1600" b="1" dirty="0">
              <a:solidFill>
                <a:srgbClr val="D69610"/>
              </a:solidFill>
            </a:endParaRPr>
          </a:p>
        </p:txBody>
      </p:sp>
      <p:pic>
        <p:nvPicPr>
          <p:cNvPr id="3" name="Picture 2" descr="A pencil and light bulb on a piece of paper&#10;&#10;AI-generated content may be incorrect.">
            <a:extLst>
              <a:ext uri="{FF2B5EF4-FFF2-40B4-BE49-F238E27FC236}">
                <a16:creationId xmlns:a16="http://schemas.microsoft.com/office/drawing/2014/main" id="{DFFA164D-CA7F-B6D7-9F36-E5B52F2C9F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069" y="1940448"/>
            <a:ext cx="1842244" cy="231652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CEC92B7-3219-0F65-8925-E1B69A4EEF22}"/>
              </a:ext>
            </a:extLst>
          </p:cNvPr>
          <p:cNvSpPr txBox="1"/>
          <p:nvPr/>
        </p:nvSpPr>
        <p:spPr>
          <a:xfrm>
            <a:off x="0" y="178459"/>
            <a:ext cx="263038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7th Annual Emerging African Researcher Training Academy 2026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BAD1967-3BCC-4464-78BC-305AFF6B4A5D}"/>
              </a:ext>
            </a:extLst>
          </p:cNvPr>
          <p:cNvSpPr txBox="1"/>
          <p:nvPr/>
        </p:nvSpPr>
        <p:spPr>
          <a:xfrm>
            <a:off x="0" y="4820028"/>
            <a:ext cx="263038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i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African Research Voices in the Age of Artificial Intelligence</a:t>
            </a:r>
          </a:p>
        </p:txBody>
      </p:sp>
    </p:spTree>
    <p:extLst>
      <p:ext uri="{BB962C8B-B14F-4D97-AF65-F5344CB8AC3E}">
        <p14:creationId xmlns:p14="http://schemas.microsoft.com/office/powerpoint/2010/main" val="23729771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E8BD02-283A-7EB1-5B0B-993847788A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A9A0C61-C6C4-442C-7969-71464BFD0414}"/>
              </a:ext>
            </a:extLst>
          </p:cNvPr>
          <p:cNvSpPr/>
          <p:nvPr/>
        </p:nvSpPr>
        <p:spPr>
          <a:xfrm>
            <a:off x="0" y="4435433"/>
            <a:ext cx="2630384" cy="1680359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B1834AE-9319-9EF8-F5A3-8FDEB7937116}"/>
              </a:ext>
            </a:extLst>
          </p:cNvPr>
          <p:cNvSpPr/>
          <p:nvPr/>
        </p:nvSpPr>
        <p:spPr>
          <a:xfrm>
            <a:off x="2630384" y="0"/>
            <a:ext cx="6513616" cy="6115792"/>
          </a:xfrm>
          <a:prstGeom prst="rect">
            <a:avLst/>
          </a:prstGeom>
          <a:solidFill>
            <a:srgbClr val="222B5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4FAE02F-8F2C-A6BB-DDEF-84D96F77C6E8}"/>
              </a:ext>
            </a:extLst>
          </p:cNvPr>
          <p:cNvSpPr/>
          <p:nvPr/>
        </p:nvSpPr>
        <p:spPr>
          <a:xfrm>
            <a:off x="0" y="0"/>
            <a:ext cx="2630384" cy="1680359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DDA1326-B404-E962-B5C5-4B3B48D3A569}"/>
              </a:ext>
            </a:extLst>
          </p:cNvPr>
          <p:cNvSpPr txBox="1"/>
          <p:nvPr/>
        </p:nvSpPr>
        <p:spPr>
          <a:xfrm>
            <a:off x="2630383" y="1680772"/>
            <a:ext cx="6513617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b="1" dirty="0">
                <a:solidFill>
                  <a:srgbClr val="D69610"/>
                </a:solidFill>
              </a:rPr>
              <a:t>Quantitative Research Design</a:t>
            </a:r>
          </a:p>
          <a:p>
            <a:pPr algn="ctr"/>
            <a:endParaRPr lang="en-US" sz="5000" b="1" dirty="0">
              <a:solidFill>
                <a:srgbClr val="D69610"/>
              </a:solidFill>
            </a:endParaRPr>
          </a:p>
          <a:p>
            <a:endParaRPr lang="en-US" sz="5000" b="1" dirty="0">
              <a:solidFill>
                <a:srgbClr val="D69610"/>
              </a:solidFill>
            </a:endParaRPr>
          </a:p>
        </p:txBody>
      </p:sp>
      <p:pic>
        <p:nvPicPr>
          <p:cNvPr id="3" name="Picture 2" descr="A pencil and light bulb on a piece of paper&#10;&#10;AI-generated content may be incorrect.">
            <a:extLst>
              <a:ext uri="{FF2B5EF4-FFF2-40B4-BE49-F238E27FC236}">
                <a16:creationId xmlns:a16="http://schemas.microsoft.com/office/drawing/2014/main" id="{476F2A97-AAE6-D893-D633-A5DAB0DAE9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069" y="1940448"/>
            <a:ext cx="1842244" cy="231652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EC8D28C-8641-BF4D-765D-E2E215B5345C}"/>
              </a:ext>
            </a:extLst>
          </p:cNvPr>
          <p:cNvSpPr txBox="1"/>
          <p:nvPr/>
        </p:nvSpPr>
        <p:spPr>
          <a:xfrm>
            <a:off x="0" y="178459"/>
            <a:ext cx="263038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7th Annual Emerging African Researcher Training Academy 2026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5417597-5EED-01EB-4D54-1C7740366D3E}"/>
              </a:ext>
            </a:extLst>
          </p:cNvPr>
          <p:cNvSpPr txBox="1"/>
          <p:nvPr/>
        </p:nvSpPr>
        <p:spPr>
          <a:xfrm>
            <a:off x="0" y="4820028"/>
            <a:ext cx="263038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i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African Research Voices in the Age of Artificial Intelligence</a:t>
            </a:r>
          </a:p>
        </p:txBody>
      </p:sp>
    </p:spTree>
    <p:extLst>
      <p:ext uri="{BB962C8B-B14F-4D97-AF65-F5344CB8AC3E}">
        <p14:creationId xmlns:p14="http://schemas.microsoft.com/office/powerpoint/2010/main" val="35190888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2FE53F-5000-E6B8-5C50-F2CDE00527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4D38072-B919-19D3-0F53-CB20EF08295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4859E11-20AD-9DF4-A7A6-3C244FFF696A}"/>
              </a:ext>
            </a:extLst>
          </p:cNvPr>
          <p:cNvSpPr txBox="1"/>
          <p:nvPr/>
        </p:nvSpPr>
        <p:spPr>
          <a:xfrm>
            <a:off x="1050966" y="118571"/>
            <a:ext cx="800990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Research design and the research process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FB5523F-8D78-5D7C-9FCB-676E72C0FCF0}"/>
              </a:ext>
            </a:extLst>
          </p:cNvPr>
          <p:cNvSpPr txBox="1"/>
          <p:nvPr/>
        </p:nvSpPr>
        <p:spPr>
          <a:xfrm>
            <a:off x="237507" y="2736502"/>
            <a:ext cx="866898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222B5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Why is a well-constructed research design fundamental</a:t>
            </a:r>
            <a:endParaRPr lang="en-US" sz="2800" dirty="0">
              <a:solidFill>
                <a:srgbClr val="71BFA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Clr>
                <a:srgbClr val="222B56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Essential to ensure research objectives are met</a:t>
            </a:r>
          </a:p>
          <a:p>
            <a:pPr marL="342900" indent="-342900">
              <a:buClr>
                <a:srgbClr val="222B56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Validity, reliability, and generalizability of research findings</a:t>
            </a:r>
          </a:p>
          <a:p>
            <a:pPr marL="342900" indent="-342900">
              <a:buClr>
                <a:srgbClr val="222B56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Allows drawing of meaningful conclusions from research - to contribute to the body of knowledge a field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D519147-93D7-BA7C-55C0-3DB18564918D}"/>
              </a:ext>
            </a:extLst>
          </p:cNvPr>
          <p:cNvSpPr/>
          <p:nvPr/>
        </p:nvSpPr>
        <p:spPr>
          <a:xfrm>
            <a:off x="1050966" y="843148"/>
            <a:ext cx="7707086" cy="106420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8438DFC-3203-7664-298C-E8E43F056806}"/>
              </a:ext>
            </a:extLst>
          </p:cNvPr>
          <p:cNvSpPr txBox="1"/>
          <p:nvPr/>
        </p:nvSpPr>
        <p:spPr>
          <a:xfrm>
            <a:off x="237506" y="1169235"/>
            <a:ext cx="866898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222B5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research design: critical component of research process</a:t>
            </a:r>
            <a:endParaRPr lang="en-US" sz="2800" dirty="0">
              <a:solidFill>
                <a:srgbClr val="71BFA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Clr>
                <a:srgbClr val="222B56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Blueprint for conducting a study</a:t>
            </a:r>
          </a:p>
          <a:p>
            <a:pPr marL="342900" indent="-342900">
              <a:buClr>
                <a:srgbClr val="222B56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Allows drawing of meaningful conclusions from research - to contribute to the body of knowledge a field</a:t>
            </a:r>
          </a:p>
        </p:txBody>
      </p:sp>
    </p:spTree>
    <p:extLst>
      <p:ext uri="{BB962C8B-B14F-4D97-AF65-F5344CB8AC3E}">
        <p14:creationId xmlns:p14="http://schemas.microsoft.com/office/powerpoint/2010/main" val="16008001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1992E9-4C68-3C19-E42A-371D2B0918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7A22C38-544D-3902-2275-8D275291BC1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430C6B1-56FF-33F0-4311-CEAD3C58153D}"/>
              </a:ext>
            </a:extLst>
          </p:cNvPr>
          <p:cNvSpPr txBox="1"/>
          <p:nvPr/>
        </p:nvSpPr>
        <p:spPr>
          <a:xfrm>
            <a:off x="1050966" y="118571"/>
            <a:ext cx="800990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Research design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E8D5766-607B-C215-80AA-DD814AE2A5AD}"/>
              </a:ext>
            </a:extLst>
          </p:cNvPr>
          <p:cNvSpPr/>
          <p:nvPr/>
        </p:nvSpPr>
        <p:spPr>
          <a:xfrm>
            <a:off x="1050966" y="843148"/>
            <a:ext cx="7707086" cy="106420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D756677-C546-4BC5-3764-340C9C46E468}"/>
              </a:ext>
            </a:extLst>
          </p:cNvPr>
          <p:cNvSpPr txBox="1"/>
          <p:nvPr/>
        </p:nvSpPr>
        <p:spPr>
          <a:xfrm>
            <a:off x="237507" y="1441378"/>
            <a:ext cx="86689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222B56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Key elements of research design include</a:t>
            </a:r>
            <a:endParaRPr lang="en-US" sz="2000" dirty="0"/>
          </a:p>
        </p:txBody>
      </p:sp>
      <p:pic>
        <p:nvPicPr>
          <p:cNvPr id="10" name="Picture 9" descr="What is Research Design?">
            <a:extLst>
              <a:ext uri="{FF2B5EF4-FFF2-40B4-BE49-F238E27FC236}">
                <a16:creationId xmlns:a16="http://schemas.microsoft.com/office/drawing/2014/main" id="{FBE30001-E09F-80FA-6AA9-202CAD6D4E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6286" y="2024743"/>
            <a:ext cx="5486400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3821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1097AA-AA25-CC82-A5CE-EF585F05DD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0975839-F003-29EE-62DF-D1B738AEB1E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65990B3-E03D-6DBE-E83E-721E937C3908}"/>
              </a:ext>
            </a:extLst>
          </p:cNvPr>
          <p:cNvSpPr txBox="1"/>
          <p:nvPr/>
        </p:nvSpPr>
        <p:spPr>
          <a:xfrm>
            <a:off x="1050966" y="118571"/>
            <a:ext cx="800990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Quantitative research designs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BFA9842-ABCC-7E96-E14F-8F3FD9DD1F0C}"/>
              </a:ext>
            </a:extLst>
          </p:cNvPr>
          <p:cNvSpPr/>
          <p:nvPr/>
        </p:nvSpPr>
        <p:spPr>
          <a:xfrm>
            <a:off x="1050966" y="843148"/>
            <a:ext cx="7707086" cy="106420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C36F379-CD4B-B733-7B95-C627D47FA654}"/>
              </a:ext>
            </a:extLst>
          </p:cNvPr>
          <p:cNvSpPr txBox="1"/>
          <p:nvPr/>
        </p:nvSpPr>
        <p:spPr>
          <a:xfrm>
            <a:off x="237506" y="1169235"/>
            <a:ext cx="866898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222B5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Foundational master blueprint in quantitative research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71BFA4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342900" indent="-342900">
              <a:buClr>
                <a:srgbClr val="222B56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Quantitative research describes and explains phenomena by collecting &amp; </a:t>
            </a:r>
            <a:r>
              <a:rPr lang="en-US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analysing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numerical data</a:t>
            </a:r>
          </a:p>
          <a:p>
            <a:pPr marL="342900" indent="-342900">
              <a:buClr>
                <a:srgbClr val="222B56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choice of research design depends on the nature of the research and the goals of the study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6438D57-5B85-9BBC-E311-65B6B4E89D84}"/>
              </a:ext>
            </a:extLst>
          </p:cNvPr>
          <p:cNvSpPr txBox="1"/>
          <p:nvPr/>
        </p:nvSpPr>
        <p:spPr>
          <a:xfrm>
            <a:off x="189983" y="3096006"/>
            <a:ext cx="866898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222B5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research design: critical component of research process</a:t>
            </a:r>
            <a:endParaRPr lang="en-US" sz="2800" dirty="0">
              <a:solidFill>
                <a:srgbClr val="71BFA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Clr>
                <a:srgbClr val="222B56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Quantitative research describes and explains phenomena by collecting &amp; </a:t>
            </a:r>
            <a:r>
              <a:rPr lang="en-US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analysing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numerical data</a:t>
            </a:r>
          </a:p>
          <a:p>
            <a:pPr marL="342900" indent="-342900">
              <a:buClr>
                <a:srgbClr val="222B56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choice of research design depends on the nature of the research and the goals of the study</a:t>
            </a:r>
          </a:p>
        </p:txBody>
      </p:sp>
    </p:spTree>
    <p:extLst>
      <p:ext uri="{BB962C8B-B14F-4D97-AF65-F5344CB8AC3E}">
        <p14:creationId xmlns:p14="http://schemas.microsoft.com/office/powerpoint/2010/main" val="22290606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4BB392-9A1C-5E77-6709-22C76FF4FC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021178F-1B41-688A-612E-8CF339B8E8B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911E561-4DA1-8285-069D-E5C608AE7DAE}"/>
              </a:ext>
            </a:extLst>
          </p:cNvPr>
          <p:cNvSpPr txBox="1"/>
          <p:nvPr/>
        </p:nvSpPr>
        <p:spPr>
          <a:xfrm>
            <a:off x="1050966" y="118571"/>
            <a:ext cx="800990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Overview of major designs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5AA0560-C50D-5DB7-8626-7F7900A155E5}"/>
              </a:ext>
            </a:extLst>
          </p:cNvPr>
          <p:cNvSpPr/>
          <p:nvPr/>
        </p:nvSpPr>
        <p:spPr>
          <a:xfrm>
            <a:off x="1050966" y="843148"/>
            <a:ext cx="7707086" cy="106420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0A776B0-DD12-FF38-5C81-A7D992412579}"/>
              </a:ext>
            </a:extLst>
          </p:cNvPr>
          <p:cNvSpPr txBox="1"/>
          <p:nvPr/>
        </p:nvSpPr>
        <p:spPr>
          <a:xfrm>
            <a:off x="237506" y="1169235"/>
            <a:ext cx="866898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2800" b="1" dirty="0">
                <a:solidFill>
                  <a:srgbClr val="222B5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Non-experimental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71BFA4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342900" indent="-342900">
              <a:buClr>
                <a:srgbClr val="222B56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Observation Only: Data is observed/measured without manipulating or control</a:t>
            </a:r>
          </a:p>
          <a:p>
            <a:pPr marL="342900" indent="-342900">
              <a:buClr>
                <a:srgbClr val="222B56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Descriptive: </a:t>
            </a:r>
            <a:r>
              <a:rPr lang="en-ZA" sz="2000" dirty="0"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en-ZA" sz="2000" dirty="0"/>
              <a:t>escribing traits</a:t>
            </a: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Clr>
                <a:srgbClr val="222B56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Correlational: Focuses on finding statistical associations between variables</a:t>
            </a:r>
          </a:p>
          <a:p>
            <a:pPr>
              <a:buClr>
                <a:srgbClr val="222B56"/>
              </a:buClr>
            </a:pPr>
            <a:endParaRPr lang="en-US" sz="20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2DE2147-AE27-0385-24A0-75309D112FD4}"/>
              </a:ext>
            </a:extLst>
          </p:cNvPr>
          <p:cNvSpPr txBox="1"/>
          <p:nvPr/>
        </p:nvSpPr>
        <p:spPr>
          <a:xfrm>
            <a:off x="189983" y="3096006"/>
            <a:ext cx="866898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222B5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Experimental</a:t>
            </a:r>
            <a:endParaRPr lang="en-US" sz="2800" dirty="0">
              <a:solidFill>
                <a:srgbClr val="71BFA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Clr>
                <a:srgbClr val="222B56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Cause &amp; Effect: Data is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analysed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to test causality</a:t>
            </a:r>
          </a:p>
          <a:p>
            <a:pPr marL="342900" indent="-342900">
              <a:buClr>
                <a:srgbClr val="222B56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Control: Involves manipulation of a variable and/or groups to isolate causal effects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6420815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4CB1C6-40B0-429D-922A-9AEE5C84C7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99D504A-8E8A-4D9F-8421-76AA1B68613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1033B6B-E3B2-4516-913E-E3FA677B9C8D}"/>
              </a:ext>
            </a:extLst>
          </p:cNvPr>
          <p:cNvSpPr txBox="1"/>
          <p:nvPr/>
        </p:nvSpPr>
        <p:spPr>
          <a:xfrm>
            <a:off x="1050966" y="118571"/>
            <a:ext cx="800990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Activity: Quantitative research designs</a:t>
            </a:r>
          </a:p>
          <a:p>
            <a:endParaRPr lang="en-US" sz="3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BF56FD2-DB68-4835-8ACE-27E988F35B09}"/>
              </a:ext>
            </a:extLst>
          </p:cNvPr>
          <p:cNvSpPr/>
          <p:nvPr/>
        </p:nvSpPr>
        <p:spPr>
          <a:xfrm>
            <a:off x="1050966" y="843148"/>
            <a:ext cx="7707086" cy="106420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6EBF421-BF4F-43AD-A42C-91454A38D769}"/>
              </a:ext>
            </a:extLst>
          </p:cNvPr>
          <p:cNvSpPr txBox="1"/>
          <p:nvPr/>
        </p:nvSpPr>
        <p:spPr>
          <a:xfrm>
            <a:off x="237506" y="1169235"/>
            <a:ext cx="86689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2000" b="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Experimental, quasi-experimental, correlational, or descriptive? </a:t>
            </a:r>
          </a:p>
        </p:txBody>
      </p:sp>
    </p:spTree>
    <p:extLst>
      <p:ext uri="{BB962C8B-B14F-4D97-AF65-F5344CB8AC3E}">
        <p14:creationId xmlns:p14="http://schemas.microsoft.com/office/powerpoint/2010/main" val="5379527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F1D91E-6D93-EC59-5B30-90BDCDCDBC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15A9D9-54B1-FE1B-276F-2A7E3062EC3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5182BB0-F1F0-582F-8597-2E268ECCD41F}"/>
              </a:ext>
            </a:extLst>
          </p:cNvPr>
          <p:cNvSpPr txBox="1"/>
          <p:nvPr/>
        </p:nvSpPr>
        <p:spPr>
          <a:xfrm>
            <a:off x="1050966" y="118571"/>
            <a:ext cx="800990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Which design should I use for my research?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93D35B0-47C1-7593-6793-E3ED986911AB}"/>
              </a:ext>
            </a:extLst>
          </p:cNvPr>
          <p:cNvSpPr/>
          <p:nvPr/>
        </p:nvSpPr>
        <p:spPr>
          <a:xfrm>
            <a:off x="1050966" y="843148"/>
            <a:ext cx="7707086" cy="106420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63E322E-12CF-95DD-E130-B0F91A49D016}"/>
              </a:ext>
            </a:extLst>
          </p:cNvPr>
          <p:cNvSpPr txBox="1"/>
          <p:nvPr/>
        </p:nvSpPr>
        <p:spPr>
          <a:xfrm>
            <a:off x="237506" y="1169235"/>
            <a:ext cx="8668985" cy="3993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ZA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Ultimately one should be guided by the purpose of their research</a:t>
            </a:r>
          </a:p>
          <a:p>
            <a:pPr marL="685800" marR="0" lvl="1" indent="-228600" algn="l" defTabSz="914400" rtl="0" eaLnBrk="1" fontAlgn="base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ZA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What is research question one needs to answer and what design can most effectively assist in answering that question?</a:t>
            </a:r>
          </a:p>
          <a:p>
            <a:pPr marL="457200" marR="0" lvl="0" indent="-45720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ZA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 describe or identify trends without identifying a causal effect - a non-experimental design</a:t>
            </a:r>
          </a:p>
          <a:p>
            <a:pPr marL="685800" marR="0" lvl="1" indent="-228600" algn="l" defTabSz="914400" rtl="0" eaLnBrk="1" fontAlgn="base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ZA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Important: is the sample representative of the group for which answer to a question are sought?</a:t>
            </a:r>
          </a:p>
          <a:p>
            <a:pPr marL="685800" marR="0" lvl="1" indent="-228600" algn="l" defTabSz="914400" rtl="0" eaLnBrk="1" fontAlgn="base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ZA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Can experience challenges with collecting data from the same units over time</a:t>
            </a:r>
          </a:p>
          <a:p>
            <a:pPr lvl="1" indent="-457200" defTabSz="914400" fontAlgn="base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kumimoji="0" lang="en-ZA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 identify an effect - a</a:t>
            </a:r>
            <a:r>
              <a:rPr lang="en-ZA" sz="2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kumimoji="0" lang="en-ZA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ZA" sz="2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experimental or </a:t>
            </a:r>
            <a:r>
              <a:rPr kumimoji="0" lang="en-ZA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quasi-experimental design</a:t>
            </a:r>
          </a:p>
          <a:p>
            <a:pPr marL="685800" marR="0" lvl="1" indent="-228600" algn="l" defTabSz="914400" rtl="0" eaLnBrk="1" fontAlgn="base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ZA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pure experimental design would be best BUT consider ethics concerns, costs and complexities of administering the experiment</a:t>
            </a:r>
          </a:p>
          <a:p>
            <a:pPr marL="685800" marR="0" lvl="1" indent="-228600" algn="l" defTabSz="914400" rtl="0" eaLnBrk="1" fontAlgn="base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ZA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quasi-experimental design could get around these concerns, may need to be creative with existing data or collect limited data in a strategic way</a:t>
            </a:r>
          </a:p>
        </p:txBody>
      </p:sp>
    </p:spTree>
    <p:extLst>
      <p:ext uri="{BB962C8B-B14F-4D97-AF65-F5344CB8AC3E}">
        <p14:creationId xmlns:p14="http://schemas.microsoft.com/office/powerpoint/2010/main" val="41080203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489</TotalTime>
  <Words>1065</Words>
  <Application>Microsoft Office PowerPoint</Application>
  <PresentationFormat>On-screen Show (4:3)</PresentationFormat>
  <Paragraphs>141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Aptos</vt:lpstr>
      <vt:lpstr>Aptos Display</vt:lpstr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Ilze Visagie</dc:creator>
  <cp:lastModifiedBy>Zaakhir Asmal</cp:lastModifiedBy>
  <cp:revision>11</cp:revision>
  <dcterms:created xsi:type="dcterms:W3CDTF">2025-07-08T05:08:55Z</dcterms:created>
  <dcterms:modified xsi:type="dcterms:W3CDTF">2026-07-28T12:51:03Z</dcterms:modified>
</cp:coreProperties>
</file>