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68" r:id="rId3"/>
    <p:sldId id="267" r:id="rId4"/>
    <p:sldId id="257" r:id="rId5"/>
    <p:sldId id="265" r:id="rId6"/>
    <p:sldId id="266" r:id="rId7"/>
    <p:sldId id="270" r:id="rId8"/>
    <p:sldId id="271" r:id="rId9"/>
    <p:sldId id="273" r:id="rId10"/>
    <p:sldId id="272" r:id="rId11"/>
    <p:sldId id="274" r:id="rId12"/>
    <p:sldId id="275" r:id="rId13"/>
    <p:sldId id="276" r:id="rId14"/>
    <p:sldId id="277" r:id="rId15"/>
    <p:sldId id="278" r:id="rId16"/>
    <p:sldId id="279" r:id="rId17"/>
    <p:sldId id="280" r:id="rId18"/>
    <p:sldId id="281" r:id="rId19"/>
    <p:sldId id="282" r:id="rId20"/>
    <p:sldId id="283" r:id="rId21"/>
    <p:sldId id="284" r:id="rId22"/>
    <p:sldId id="269"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B56"/>
    <a:srgbClr val="D69610"/>
    <a:srgbClr val="F3D678"/>
    <a:srgbClr val="71BFA4"/>
    <a:srgbClr val="D4DB9F"/>
    <a:srgbClr val="1495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91ADF9-021B-47FD-8D2C-CB557CFD5639}" v="3" dt="2026-07-27T08:33:40.8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082"/>
    <p:restoredTop sz="94658"/>
  </p:normalViewPr>
  <p:slideViewPr>
    <p:cSldViewPr snapToGrid="0">
      <p:cViewPr varScale="1">
        <p:scale>
          <a:sx n="84" d="100"/>
          <a:sy n="84" d="100"/>
        </p:scale>
        <p:origin x="1116"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liswa Ntsepe" userId="b13b9895-8dfb-413c-861d-2a3d8d6f984f" providerId="ADAL" clId="{2BEEA8A6-13F7-4B55-8BF9-AA77738BC604}"/>
    <pc:docChg chg="addSld modSld sldOrd">
      <pc:chgData name="Yoliswa Ntsepe" userId="b13b9895-8dfb-413c-861d-2a3d8d6f984f" providerId="ADAL" clId="{2BEEA8A6-13F7-4B55-8BF9-AA77738BC604}" dt="2026-07-27T08:33:40.884" v="3"/>
      <pc:docMkLst>
        <pc:docMk/>
      </pc:docMkLst>
      <pc:sldChg chg="ord">
        <pc:chgData name="Yoliswa Ntsepe" userId="b13b9895-8dfb-413c-861d-2a3d8d6f984f" providerId="ADAL" clId="{2BEEA8A6-13F7-4B55-8BF9-AA77738BC604}" dt="2026-07-27T08:27:42.985" v="1"/>
        <pc:sldMkLst>
          <pc:docMk/>
          <pc:sldMk cId="3837878655" sldId="272"/>
        </pc:sldMkLst>
      </pc:sldChg>
      <pc:sldChg chg="add">
        <pc:chgData name="Yoliswa Ntsepe" userId="b13b9895-8dfb-413c-861d-2a3d8d6f984f" providerId="ADAL" clId="{2BEEA8A6-13F7-4B55-8BF9-AA77738BC604}" dt="2026-07-27T08:27:40.351" v="0"/>
        <pc:sldMkLst>
          <pc:docMk/>
          <pc:sldMk cId="3236443348" sldId="273"/>
        </pc:sldMkLst>
      </pc:sldChg>
      <pc:sldChg chg="modSp">
        <pc:chgData name="Yoliswa Ntsepe" userId="b13b9895-8dfb-413c-861d-2a3d8d6f984f" providerId="ADAL" clId="{2BEEA8A6-13F7-4B55-8BF9-AA77738BC604}" dt="2026-07-27T08:33:40.884" v="3"/>
        <pc:sldMkLst>
          <pc:docMk/>
          <pc:sldMk cId="2243828975" sldId="276"/>
        </pc:sldMkLst>
        <pc:spChg chg="mod">
          <ac:chgData name="Yoliswa Ntsepe" userId="b13b9895-8dfb-413c-861d-2a3d8d6f984f" providerId="ADAL" clId="{2BEEA8A6-13F7-4B55-8BF9-AA77738BC604}" dt="2026-07-27T08:33:40.884" v="3"/>
          <ac:spMkLst>
            <pc:docMk/>
            <pc:sldMk cId="2243828975" sldId="276"/>
            <ac:spMk id="3" creationId="{EC819B3E-6A44-77CB-1FC3-FD5B846618F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Tree>
    <p:extLst>
      <p:ext uri="{BB962C8B-B14F-4D97-AF65-F5344CB8AC3E}">
        <p14:creationId xmlns:p14="http://schemas.microsoft.com/office/powerpoint/2010/main" val="2134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1849908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835713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766218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3946336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3055661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520413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927959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590253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4143316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1061365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8" name="Picture 7" descr="A black and orange text&#10;&#10;AI-generated content may be incorrect.">
            <a:extLst>
              <a:ext uri="{FF2B5EF4-FFF2-40B4-BE49-F238E27FC236}">
                <a16:creationId xmlns:a16="http://schemas.microsoft.com/office/drawing/2014/main" id="{906E003A-2AB4-CAC8-877F-158222EB2DDB}"/>
              </a:ext>
            </a:extLst>
          </p:cNvPr>
          <p:cNvPicPr>
            <a:picLocks noChangeAspect="1"/>
          </p:cNvPicPr>
          <p:nvPr userDrawn="1"/>
        </p:nvPicPr>
        <p:blipFill>
          <a:blip r:embed="rId13"/>
          <a:stretch>
            <a:fillRect/>
          </a:stretch>
        </p:blipFill>
        <p:spPr>
          <a:xfrm>
            <a:off x="628650" y="6355416"/>
            <a:ext cx="1021323" cy="360466"/>
          </a:xfrm>
          <a:prstGeom prst="rect">
            <a:avLst/>
          </a:prstGeom>
        </p:spPr>
      </p:pic>
      <p:pic>
        <p:nvPicPr>
          <p:cNvPr id="10" name="Picture 9" descr="A blue and black logo&#10;&#10;AI-generated content may be incorrect.">
            <a:extLst>
              <a:ext uri="{FF2B5EF4-FFF2-40B4-BE49-F238E27FC236}">
                <a16:creationId xmlns:a16="http://schemas.microsoft.com/office/drawing/2014/main" id="{04CC003E-6D75-4A31-5BCB-9905C0C3935C}"/>
              </a:ext>
            </a:extLst>
          </p:cNvPr>
          <p:cNvPicPr>
            <a:picLocks noChangeAspect="1"/>
          </p:cNvPicPr>
          <p:nvPr userDrawn="1"/>
        </p:nvPicPr>
        <p:blipFill>
          <a:blip r:embed="rId14"/>
          <a:stretch>
            <a:fillRect/>
          </a:stretch>
        </p:blipFill>
        <p:spPr>
          <a:xfrm>
            <a:off x="2655156" y="6359660"/>
            <a:ext cx="1021323" cy="356222"/>
          </a:xfrm>
          <a:prstGeom prst="rect">
            <a:avLst/>
          </a:prstGeom>
        </p:spPr>
      </p:pic>
      <p:pic>
        <p:nvPicPr>
          <p:cNvPr id="9" name="Picture 8" descr="A logo for a university&#10;&#10;AI-generated content may be incorrect.">
            <a:extLst>
              <a:ext uri="{FF2B5EF4-FFF2-40B4-BE49-F238E27FC236}">
                <a16:creationId xmlns:a16="http://schemas.microsoft.com/office/drawing/2014/main" id="{EEC2DF82-5497-41D1-F8E7-9FEC037A8D1F}"/>
              </a:ext>
            </a:extLst>
          </p:cNvPr>
          <p:cNvPicPr>
            <a:picLocks noChangeAspect="1"/>
          </p:cNvPicPr>
          <p:nvPr userDrawn="1"/>
        </p:nvPicPr>
        <p:blipFill>
          <a:blip r:embed="rId15"/>
          <a:stretch>
            <a:fillRect/>
          </a:stretch>
        </p:blipFill>
        <p:spPr>
          <a:xfrm>
            <a:off x="4681662" y="6220959"/>
            <a:ext cx="637041" cy="637041"/>
          </a:xfrm>
          <a:prstGeom prst="rect">
            <a:avLst/>
          </a:prstGeom>
        </p:spPr>
      </p:pic>
      <p:pic>
        <p:nvPicPr>
          <p:cNvPr id="12" name="Picture 11">
            <a:extLst>
              <a:ext uri="{FF2B5EF4-FFF2-40B4-BE49-F238E27FC236}">
                <a16:creationId xmlns:a16="http://schemas.microsoft.com/office/drawing/2014/main" id="{A923C092-3D36-89BF-7F78-F153EC03F190}"/>
              </a:ext>
            </a:extLst>
          </p:cNvPr>
          <p:cNvPicPr>
            <a:picLocks noChangeAspect="1"/>
          </p:cNvPicPr>
          <p:nvPr userDrawn="1"/>
        </p:nvPicPr>
        <p:blipFill>
          <a:blip r:embed="rId16"/>
          <a:srcRect l="7209" t="6357" r="9185" b="12243"/>
          <a:stretch>
            <a:fillRect/>
          </a:stretch>
        </p:blipFill>
        <p:spPr>
          <a:xfrm>
            <a:off x="6323886" y="6217329"/>
            <a:ext cx="591779" cy="576157"/>
          </a:xfrm>
          <a:prstGeom prst="rect">
            <a:avLst/>
          </a:prstGeom>
        </p:spPr>
      </p:pic>
      <p:pic>
        <p:nvPicPr>
          <p:cNvPr id="14" name="Picture 13" descr="A screen shot of a phone&#10;&#10;AI-generated content may be incorrect.">
            <a:extLst>
              <a:ext uri="{FF2B5EF4-FFF2-40B4-BE49-F238E27FC236}">
                <a16:creationId xmlns:a16="http://schemas.microsoft.com/office/drawing/2014/main" id="{7CF43D33-C2A5-F38C-0BF4-009965592E67}"/>
              </a:ext>
            </a:extLst>
          </p:cNvPr>
          <p:cNvPicPr>
            <a:picLocks noChangeAspect="1"/>
          </p:cNvPicPr>
          <p:nvPr userDrawn="1"/>
        </p:nvPicPr>
        <p:blipFill>
          <a:blip r:embed="rId17"/>
          <a:stretch>
            <a:fillRect/>
          </a:stretch>
        </p:blipFill>
        <p:spPr>
          <a:xfrm>
            <a:off x="7920846" y="6217329"/>
            <a:ext cx="423785" cy="576157"/>
          </a:xfrm>
          <a:prstGeom prst="rect">
            <a:avLst/>
          </a:prstGeom>
        </p:spPr>
      </p:pic>
    </p:spTree>
    <p:extLst>
      <p:ext uri="{BB962C8B-B14F-4D97-AF65-F5344CB8AC3E}">
        <p14:creationId xmlns:p14="http://schemas.microsoft.com/office/powerpoint/2010/main" val="6530438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C46361E-FEFC-F051-B646-99141B0D32EE}"/>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BAC08D1-E696-C051-CF4F-954DC1979735}"/>
              </a:ext>
            </a:extLst>
          </p:cNvPr>
          <p:cNvSpPr/>
          <p:nvPr/>
        </p:nvSpPr>
        <p:spPr>
          <a:xfrm>
            <a:off x="2630384" y="0"/>
            <a:ext cx="6513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E918271-1D95-1AD9-0F7B-40939DC15BD7}"/>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28F2AFD-CBEC-CEF3-49D6-DC07F4D94075}"/>
              </a:ext>
            </a:extLst>
          </p:cNvPr>
          <p:cNvSpPr txBox="1"/>
          <p:nvPr/>
        </p:nvSpPr>
        <p:spPr>
          <a:xfrm>
            <a:off x="2630383" y="1680359"/>
            <a:ext cx="6513617" cy="4154984"/>
          </a:xfrm>
          <a:prstGeom prst="rect">
            <a:avLst/>
          </a:prstGeom>
          <a:noFill/>
        </p:spPr>
        <p:txBody>
          <a:bodyPr wrap="square" rtlCol="0">
            <a:spAutoFit/>
          </a:bodyPr>
          <a:lstStyle/>
          <a:p>
            <a:pPr algn="ctr"/>
            <a:r>
              <a:rPr lang="en-US" sz="3600" b="1" dirty="0">
                <a:solidFill>
                  <a:srgbClr val="D69610"/>
                </a:solidFill>
              </a:rPr>
              <a:t>Research Fundamentals</a:t>
            </a:r>
            <a:br>
              <a:rPr lang="en-US" sz="3600" b="1" dirty="0">
                <a:solidFill>
                  <a:srgbClr val="D69610"/>
                </a:solidFill>
              </a:rPr>
            </a:br>
            <a:r>
              <a:rPr lang="en-US" sz="3600" b="1" dirty="0">
                <a:solidFill>
                  <a:srgbClr val="D69610"/>
                </a:solidFill>
              </a:rPr>
              <a:t>Components and approaches</a:t>
            </a:r>
          </a:p>
          <a:p>
            <a:endParaRPr lang="en-US" sz="3200" dirty="0">
              <a:solidFill>
                <a:srgbClr val="D69610"/>
              </a:solidFill>
            </a:endParaRPr>
          </a:p>
          <a:p>
            <a:endParaRPr lang="en-US" sz="3200" dirty="0">
              <a:solidFill>
                <a:srgbClr val="D69610"/>
              </a:solidFill>
            </a:endParaRPr>
          </a:p>
          <a:p>
            <a:r>
              <a:rPr lang="en-US" sz="3200" dirty="0">
                <a:solidFill>
                  <a:srgbClr val="D69610"/>
                </a:solidFill>
              </a:rPr>
              <a:t>Presenter: Dr Wilfred Lunga </a:t>
            </a:r>
          </a:p>
          <a:p>
            <a:r>
              <a:rPr lang="en-US" sz="3200" dirty="0">
                <a:solidFill>
                  <a:srgbClr val="D69610"/>
                </a:solidFill>
              </a:rPr>
              <a:t>Date: 27 July 2026</a:t>
            </a:r>
          </a:p>
          <a:p>
            <a:r>
              <a:rPr lang="en-US" sz="3200" dirty="0">
                <a:solidFill>
                  <a:srgbClr val="D69610"/>
                </a:solidFill>
              </a:rPr>
              <a:t>Time: 12:30 – 13:30 </a:t>
            </a:r>
            <a:r>
              <a:rPr lang="en-US" sz="3200" dirty="0">
                <a:solidFill>
                  <a:schemeClr val="bg1"/>
                </a:solidFill>
              </a:rPr>
              <a:t>WLunga@hsrc.ac.za</a:t>
            </a:r>
          </a:p>
        </p:txBody>
      </p:sp>
      <p:pic>
        <p:nvPicPr>
          <p:cNvPr id="3" name="Picture 2" descr="A pencil and light bulb on a piece of paper&#10;&#10;AI-generated content may be incorrect.">
            <a:extLst>
              <a:ext uri="{FF2B5EF4-FFF2-40B4-BE49-F238E27FC236}">
                <a16:creationId xmlns:a16="http://schemas.microsoft.com/office/drawing/2014/main" id="{4034B374-E6A4-31D4-56BF-A5707FD8181B}"/>
              </a:ext>
            </a:extLst>
          </p:cNvPr>
          <p:cNvPicPr>
            <a:picLocks noChangeAspect="1"/>
          </p:cNvPicPr>
          <p:nvPr/>
        </p:nvPicPr>
        <p:blipFill>
          <a:blip r:embed="rId2"/>
          <a:stretch>
            <a:fillRect/>
          </a:stretch>
        </p:blipFill>
        <p:spPr>
          <a:xfrm>
            <a:off x="394069" y="1940448"/>
            <a:ext cx="1842244" cy="2316524"/>
          </a:xfrm>
          <a:prstGeom prst="rect">
            <a:avLst/>
          </a:prstGeom>
        </p:spPr>
      </p:pic>
      <p:sp>
        <p:nvSpPr>
          <p:cNvPr id="9" name="TextBox 8">
            <a:extLst>
              <a:ext uri="{FF2B5EF4-FFF2-40B4-BE49-F238E27FC236}">
                <a16:creationId xmlns:a16="http://schemas.microsoft.com/office/drawing/2014/main" id="{F0DC5F6B-8F8A-C508-BBCD-3C4A1966B351}"/>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3CAC136C-34FA-850C-44FF-2F04F95FA5F5}"/>
              </a:ext>
            </a:extLst>
          </p:cNvPr>
          <p:cNvSpPr txBox="1"/>
          <p:nvPr/>
        </p:nvSpPr>
        <p:spPr>
          <a:xfrm>
            <a:off x="0" y="4820028"/>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Tree>
    <p:extLst>
      <p:ext uri="{BB962C8B-B14F-4D97-AF65-F5344CB8AC3E}">
        <p14:creationId xmlns:p14="http://schemas.microsoft.com/office/powerpoint/2010/main" val="2487837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D636B-62E4-2CC8-D557-E4F20342DD82}"/>
              </a:ext>
            </a:extLst>
          </p:cNvPr>
          <p:cNvSpPr>
            <a:spLocks noGrp="1"/>
          </p:cNvSpPr>
          <p:nvPr>
            <p:ph type="title"/>
          </p:nvPr>
        </p:nvSpPr>
        <p:spPr/>
        <p:txBody>
          <a:bodyPr/>
          <a:lstStyle/>
          <a:p>
            <a:r>
              <a:rPr lang="en-ZA" b="1" dirty="0"/>
              <a:t>Choice of methods </a:t>
            </a:r>
          </a:p>
        </p:txBody>
      </p:sp>
      <p:sp>
        <p:nvSpPr>
          <p:cNvPr id="3" name="Content Placeholder 2">
            <a:extLst>
              <a:ext uri="{FF2B5EF4-FFF2-40B4-BE49-F238E27FC236}">
                <a16:creationId xmlns:a16="http://schemas.microsoft.com/office/drawing/2014/main" id="{9C00D729-727F-228B-7F09-AC132CBF58B0}"/>
              </a:ext>
            </a:extLst>
          </p:cNvPr>
          <p:cNvSpPr>
            <a:spLocks noGrp="1"/>
          </p:cNvSpPr>
          <p:nvPr>
            <p:ph idx="1"/>
          </p:nvPr>
        </p:nvSpPr>
        <p:spPr>
          <a:xfrm>
            <a:off x="628650" y="1570795"/>
            <a:ext cx="7886700" cy="4606168"/>
          </a:xfrm>
        </p:spPr>
        <p:txBody>
          <a:bodyPr>
            <a:normAutofit fontScale="92500"/>
          </a:bodyPr>
          <a:lstStyle/>
          <a:p>
            <a:pPr marL="0" indent="0">
              <a:buNone/>
            </a:pPr>
            <a:r>
              <a:rPr lang="en-US" b="1" dirty="0">
                <a:solidFill>
                  <a:srgbClr val="0070C0"/>
                </a:solidFill>
              </a:rPr>
              <a:t>Three possible choices</a:t>
            </a:r>
          </a:p>
          <a:p>
            <a:pPr marL="0" indent="0">
              <a:buNone/>
            </a:pPr>
            <a:r>
              <a:rPr lang="en-US" b="1" dirty="0">
                <a:solidFill>
                  <a:srgbClr val="0070C0"/>
                </a:solidFill>
              </a:rPr>
              <a:t>1. </a:t>
            </a:r>
            <a:r>
              <a:rPr lang="en-US" dirty="0">
                <a:solidFill>
                  <a:srgbClr val="0070C0"/>
                </a:solidFill>
              </a:rPr>
              <a:t> </a:t>
            </a:r>
            <a:r>
              <a:rPr lang="en-US" b="1" dirty="0">
                <a:solidFill>
                  <a:srgbClr val="0070C0"/>
                </a:solidFill>
              </a:rPr>
              <a:t>Mono method- </a:t>
            </a:r>
            <a:r>
              <a:rPr lang="en-US" dirty="0"/>
              <a:t>one type of information is gathered.</a:t>
            </a:r>
          </a:p>
          <a:p>
            <a:r>
              <a:rPr lang="en-US" dirty="0"/>
              <a:t>Therefore, only one method is used. E.g. either</a:t>
            </a:r>
          </a:p>
          <a:p>
            <a:r>
              <a:rPr lang="en-US" dirty="0"/>
              <a:t>qualitative or quantitative.</a:t>
            </a:r>
          </a:p>
          <a:p>
            <a:pPr marL="0" indent="0">
              <a:buNone/>
            </a:pPr>
            <a:r>
              <a:rPr lang="en-US" b="1" dirty="0">
                <a:solidFill>
                  <a:srgbClr val="0070C0"/>
                </a:solidFill>
              </a:rPr>
              <a:t>2. Mixed method- </a:t>
            </a:r>
            <a:r>
              <a:rPr lang="en-US" dirty="0"/>
              <a:t>two or more methods of research</a:t>
            </a:r>
          </a:p>
          <a:p>
            <a:r>
              <a:rPr lang="en-US" dirty="0"/>
              <a:t>used. E.g. quantitative combined with qualitative.</a:t>
            </a:r>
          </a:p>
          <a:p>
            <a:pPr marL="0" indent="0">
              <a:buNone/>
            </a:pPr>
            <a:r>
              <a:rPr lang="en-US" b="1" dirty="0">
                <a:solidFill>
                  <a:srgbClr val="0070C0"/>
                </a:solidFill>
              </a:rPr>
              <a:t>3. Multi-method- </a:t>
            </a:r>
            <a:r>
              <a:rPr lang="en-US" dirty="0"/>
              <a:t>wider selection of methods used.</a:t>
            </a:r>
          </a:p>
          <a:p>
            <a:r>
              <a:rPr lang="en-US" dirty="0"/>
              <a:t>Research divided into segments, each producing a</a:t>
            </a:r>
          </a:p>
          <a:p>
            <a:r>
              <a:rPr lang="en-US" dirty="0"/>
              <a:t>specific data set.</a:t>
            </a:r>
          </a:p>
          <a:p>
            <a:endParaRPr lang="en-ZA" dirty="0"/>
          </a:p>
        </p:txBody>
      </p:sp>
    </p:spTree>
    <p:extLst>
      <p:ext uri="{BB962C8B-B14F-4D97-AF65-F5344CB8AC3E}">
        <p14:creationId xmlns:p14="http://schemas.microsoft.com/office/powerpoint/2010/main" val="3837878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384FC-920C-C4A6-12B2-B5CF804EAE31}"/>
              </a:ext>
            </a:extLst>
          </p:cNvPr>
          <p:cNvSpPr>
            <a:spLocks noGrp="1"/>
          </p:cNvSpPr>
          <p:nvPr>
            <p:ph type="title"/>
          </p:nvPr>
        </p:nvSpPr>
        <p:spPr/>
        <p:txBody>
          <a:bodyPr/>
          <a:lstStyle/>
          <a:p>
            <a:r>
              <a:rPr lang="en-ZA" b="1" dirty="0"/>
              <a:t>Time horizons</a:t>
            </a:r>
          </a:p>
        </p:txBody>
      </p:sp>
      <p:pic>
        <p:nvPicPr>
          <p:cNvPr id="5" name="Content Placeholder 4">
            <a:extLst>
              <a:ext uri="{FF2B5EF4-FFF2-40B4-BE49-F238E27FC236}">
                <a16:creationId xmlns:a16="http://schemas.microsoft.com/office/drawing/2014/main" id="{108FD358-00CB-EEF0-1CF3-054D48E21ABE}"/>
              </a:ext>
            </a:extLst>
          </p:cNvPr>
          <p:cNvPicPr>
            <a:picLocks noGrp="1" noChangeAspect="1"/>
          </p:cNvPicPr>
          <p:nvPr>
            <p:ph idx="1"/>
          </p:nvPr>
        </p:nvPicPr>
        <p:blipFill>
          <a:blip r:embed="rId2"/>
          <a:stretch>
            <a:fillRect/>
          </a:stretch>
        </p:blipFill>
        <p:spPr>
          <a:xfrm>
            <a:off x="747456" y="1373497"/>
            <a:ext cx="7857769" cy="4803466"/>
          </a:xfrm>
          <a:prstGeom prst="rect">
            <a:avLst/>
          </a:prstGeom>
        </p:spPr>
      </p:pic>
    </p:spTree>
    <p:extLst>
      <p:ext uri="{BB962C8B-B14F-4D97-AF65-F5344CB8AC3E}">
        <p14:creationId xmlns:p14="http://schemas.microsoft.com/office/powerpoint/2010/main" val="1615503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F7E6E-D676-A482-3A02-91AA4E900EBB}"/>
              </a:ext>
            </a:extLst>
          </p:cNvPr>
          <p:cNvSpPr>
            <a:spLocks noGrp="1"/>
          </p:cNvSpPr>
          <p:nvPr>
            <p:ph type="title"/>
          </p:nvPr>
        </p:nvSpPr>
        <p:spPr/>
        <p:txBody>
          <a:bodyPr/>
          <a:lstStyle/>
          <a:p>
            <a:r>
              <a:rPr lang="en-ZA" b="1" dirty="0"/>
              <a:t>Approach to Theory </a:t>
            </a:r>
          </a:p>
        </p:txBody>
      </p:sp>
      <p:sp>
        <p:nvSpPr>
          <p:cNvPr id="3" name="Content Placeholder 2">
            <a:extLst>
              <a:ext uri="{FF2B5EF4-FFF2-40B4-BE49-F238E27FC236}">
                <a16:creationId xmlns:a16="http://schemas.microsoft.com/office/drawing/2014/main" id="{9CE46BDE-473E-BFC2-185B-6BE1A1897531}"/>
              </a:ext>
            </a:extLst>
          </p:cNvPr>
          <p:cNvSpPr>
            <a:spLocks noGrp="1"/>
          </p:cNvSpPr>
          <p:nvPr>
            <p:ph idx="1"/>
          </p:nvPr>
        </p:nvSpPr>
        <p:spPr/>
        <p:txBody>
          <a:bodyPr/>
          <a:lstStyle/>
          <a:p>
            <a:r>
              <a:rPr lang="en-ZA" dirty="0"/>
              <a:t>Deductive</a:t>
            </a:r>
          </a:p>
          <a:p>
            <a:r>
              <a:rPr lang="en-ZA" dirty="0"/>
              <a:t>Inductive </a:t>
            </a:r>
          </a:p>
        </p:txBody>
      </p:sp>
    </p:spTree>
    <p:extLst>
      <p:ext uri="{BB962C8B-B14F-4D97-AF65-F5344CB8AC3E}">
        <p14:creationId xmlns:p14="http://schemas.microsoft.com/office/powerpoint/2010/main" val="4289053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6B4AF-D1A8-384A-31DB-D77325CEF7C9}"/>
              </a:ext>
            </a:extLst>
          </p:cNvPr>
          <p:cNvSpPr>
            <a:spLocks noGrp="1"/>
          </p:cNvSpPr>
          <p:nvPr>
            <p:ph type="title"/>
          </p:nvPr>
        </p:nvSpPr>
        <p:spPr/>
        <p:txBody>
          <a:bodyPr/>
          <a:lstStyle/>
          <a:p>
            <a:r>
              <a:rPr lang="en-ZA" dirty="0"/>
              <a:t>Activity </a:t>
            </a:r>
          </a:p>
        </p:txBody>
      </p:sp>
      <p:sp>
        <p:nvSpPr>
          <p:cNvPr id="3" name="Content Placeholder 2">
            <a:extLst>
              <a:ext uri="{FF2B5EF4-FFF2-40B4-BE49-F238E27FC236}">
                <a16:creationId xmlns:a16="http://schemas.microsoft.com/office/drawing/2014/main" id="{EC819B3E-6A44-77CB-1FC3-FD5B846618F9}"/>
              </a:ext>
            </a:extLst>
          </p:cNvPr>
          <p:cNvSpPr>
            <a:spLocks noGrp="1"/>
          </p:cNvSpPr>
          <p:nvPr>
            <p:ph idx="1"/>
          </p:nvPr>
        </p:nvSpPr>
        <p:spPr>
          <a:xfrm>
            <a:off x="628650" y="1354526"/>
            <a:ext cx="7886700" cy="4822437"/>
          </a:xfrm>
        </p:spPr>
        <p:txBody>
          <a:bodyPr>
            <a:normAutofit fontScale="55000" lnSpcReduction="20000"/>
          </a:bodyPr>
          <a:lstStyle/>
          <a:p>
            <a:pPr marL="0" indent="0">
              <a:buNone/>
            </a:pPr>
            <a:r>
              <a:rPr lang="en-ZA" dirty="0"/>
              <a:t>Pair the following into components, tools, methods, research strategy, and other elements  using a table</a:t>
            </a:r>
          </a:p>
          <a:p>
            <a:pPr marL="0" indent="0">
              <a:buNone/>
            </a:pPr>
            <a:r>
              <a:rPr lang="en-ZA" dirty="0"/>
              <a:t>• Survey                                     </a:t>
            </a:r>
          </a:p>
          <a:p>
            <a:pPr marL="0" indent="0">
              <a:buNone/>
            </a:pPr>
            <a:r>
              <a:rPr lang="en-ZA" dirty="0"/>
              <a:t>• Interviews</a:t>
            </a:r>
          </a:p>
          <a:p>
            <a:pPr marL="0" indent="0">
              <a:buNone/>
            </a:pPr>
            <a:r>
              <a:rPr lang="en-ZA" dirty="0"/>
              <a:t>• Inductive</a:t>
            </a:r>
          </a:p>
          <a:p>
            <a:pPr marL="0" indent="0">
              <a:buNone/>
            </a:pPr>
            <a:r>
              <a:rPr lang="en-ZA" dirty="0"/>
              <a:t>• Case study</a:t>
            </a:r>
          </a:p>
          <a:p>
            <a:pPr marL="0" indent="0">
              <a:buNone/>
            </a:pPr>
            <a:r>
              <a:rPr lang="en-ZA" dirty="0"/>
              <a:t>• Quantitative</a:t>
            </a:r>
          </a:p>
          <a:p>
            <a:pPr marL="0" indent="0">
              <a:buNone/>
            </a:pPr>
            <a:r>
              <a:rPr lang="en-ZA" dirty="0"/>
              <a:t>• Positivism</a:t>
            </a:r>
          </a:p>
          <a:p>
            <a:pPr marL="0" indent="0">
              <a:buNone/>
            </a:pPr>
            <a:r>
              <a:rPr lang="en-ZA" dirty="0"/>
              <a:t>• Sampling</a:t>
            </a:r>
          </a:p>
          <a:p>
            <a:pPr marL="0" indent="0">
              <a:buNone/>
            </a:pPr>
            <a:r>
              <a:rPr lang="en-ZA" dirty="0"/>
              <a:t>• Deductive</a:t>
            </a:r>
          </a:p>
          <a:p>
            <a:pPr marL="0" indent="0">
              <a:buNone/>
            </a:pPr>
            <a:r>
              <a:rPr lang="en-ZA" dirty="0"/>
              <a:t>• Positivism</a:t>
            </a:r>
          </a:p>
          <a:p>
            <a:pPr marL="0" indent="0">
              <a:buNone/>
            </a:pPr>
            <a:r>
              <a:rPr lang="en-ZA" dirty="0"/>
              <a:t>• Qualitative</a:t>
            </a:r>
          </a:p>
          <a:p>
            <a:pPr marL="0" indent="0">
              <a:buNone/>
            </a:pPr>
            <a:r>
              <a:rPr lang="en-ZA" dirty="0"/>
              <a:t>• Experiment</a:t>
            </a:r>
          </a:p>
          <a:p>
            <a:pPr marL="0" indent="0">
              <a:buNone/>
            </a:pPr>
            <a:r>
              <a:rPr lang="en-ZA" dirty="0"/>
              <a:t>• Questionnaire</a:t>
            </a:r>
          </a:p>
          <a:p>
            <a:pPr marL="0" indent="0">
              <a:buNone/>
            </a:pPr>
            <a:r>
              <a:rPr lang="en-ZA" dirty="0"/>
              <a:t>• Dissemination</a:t>
            </a:r>
          </a:p>
          <a:p>
            <a:pPr marL="0" indent="0">
              <a:buNone/>
            </a:pPr>
            <a:r>
              <a:rPr lang="en-ZA" dirty="0"/>
              <a:t>• Literature review</a:t>
            </a:r>
          </a:p>
          <a:p>
            <a:pPr marL="0" indent="0">
              <a:buNone/>
            </a:pPr>
            <a:r>
              <a:rPr lang="en-ZA" dirty="0"/>
              <a:t>• Ethics </a:t>
            </a:r>
          </a:p>
        </p:txBody>
      </p:sp>
    </p:spTree>
    <p:extLst>
      <p:ext uri="{BB962C8B-B14F-4D97-AF65-F5344CB8AC3E}">
        <p14:creationId xmlns:p14="http://schemas.microsoft.com/office/powerpoint/2010/main" val="2243828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34EC5-F2D4-4A74-BE35-6E477EA94104}"/>
              </a:ext>
            </a:extLst>
          </p:cNvPr>
          <p:cNvSpPr>
            <a:spLocks noGrp="1"/>
          </p:cNvSpPr>
          <p:nvPr>
            <p:ph type="title"/>
          </p:nvPr>
        </p:nvSpPr>
        <p:spPr/>
        <p:txBody>
          <a:bodyPr>
            <a:normAutofit/>
          </a:bodyPr>
          <a:lstStyle/>
          <a:p>
            <a:r>
              <a:rPr lang="en-ZA" sz="3600" b="1" dirty="0"/>
              <a:t>Understanding the research process</a:t>
            </a:r>
          </a:p>
        </p:txBody>
      </p:sp>
      <p:pic>
        <p:nvPicPr>
          <p:cNvPr id="5" name="Content Placeholder 4">
            <a:extLst>
              <a:ext uri="{FF2B5EF4-FFF2-40B4-BE49-F238E27FC236}">
                <a16:creationId xmlns:a16="http://schemas.microsoft.com/office/drawing/2014/main" id="{022E010A-E8D1-B2DA-CDDC-8E6EE99A3AC3}"/>
              </a:ext>
            </a:extLst>
          </p:cNvPr>
          <p:cNvPicPr>
            <a:picLocks noGrp="1" noChangeAspect="1"/>
          </p:cNvPicPr>
          <p:nvPr>
            <p:ph idx="1"/>
          </p:nvPr>
        </p:nvPicPr>
        <p:blipFill>
          <a:blip r:embed="rId2"/>
          <a:stretch>
            <a:fillRect/>
          </a:stretch>
        </p:blipFill>
        <p:spPr>
          <a:xfrm>
            <a:off x="730796" y="1559413"/>
            <a:ext cx="7784554" cy="4568226"/>
          </a:xfrm>
          <a:prstGeom prst="rect">
            <a:avLst/>
          </a:prstGeom>
        </p:spPr>
      </p:pic>
    </p:spTree>
    <p:extLst>
      <p:ext uri="{BB962C8B-B14F-4D97-AF65-F5344CB8AC3E}">
        <p14:creationId xmlns:p14="http://schemas.microsoft.com/office/powerpoint/2010/main" val="3610773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94CAE-9BD2-A47C-8739-05DE460ABB08}"/>
              </a:ext>
            </a:extLst>
          </p:cNvPr>
          <p:cNvSpPr>
            <a:spLocks noGrp="1"/>
          </p:cNvSpPr>
          <p:nvPr>
            <p:ph type="title"/>
          </p:nvPr>
        </p:nvSpPr>
        <p:spPr/>
        <p:txBody>
          <a:bodyPr/>
          <a:lstStyle/>
          <a:p>
            <a:r>
              <a:rPr lang="en-ZA" b="1" dirty="0"/>
              <a:t>Data collection and analysis </a:t>
            </a:r>
          </a:p>
        </p:txBody>
      </p:sp>
      <p:pic>
        <p:nvPicPr>
          <p:cNvPr id="5" name="Content Placeholder 4">
            <a:extLst>
              <a:ext uri="{FF2B5EF4-FFF2-40B4-BE49-F238E27FC236}">
                <a16:creationId xmlns:a16="http://schemas.microsoft.com/office/drawing/2014/main" id="{985EEB39-098D-1475-1B2B-D960F6466F3F}"/>
              </a:ext>
            </a:extLst>
          </p:cNvPr>
          <p:cNvPicPr>
            <a:picLocks noGrp="1" noChangeAspect="1"/>
          </p:cNvPicPr>
          <p:nvPr>
            <p:ph idx="1"/>
          </p:nvPr>
        </p:nvPicPr>
        <p:blipFill>
          <a:blip r:embed="rId2"/>
          <a:stretch>
            <a:fillRect/>
          </a:stretch>
        </p:blipFill>
        <p:spPr>
          <a:xfrm>
            <a:off x="680692" y="1589766"/>
            <a:ext cx="7782616" cy="4587197"/>
          </a:xfrm>
          <a:prstGeom prst="rect">
            <a:avLst/>
          </a:prstGeom>
        </p:spPr>
      </p:pic>
    </p:spTree>
    <p:extLst>
      <p:ext uri="{BB962C8B-B14F-4D97-AF65-F5344CB8AC3E}">
        <p14:creationId xmlns:p14="http://schemas.microsoft.com/office/powerpoint/2010/main" val="4187675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9F6F0-6D62-2746-5AE4-2F94A92E0B64}"/>
              </a:ext>
            </a:extLst>
          </p:cNvPr>
          <p:cNvSpPr>
            <a:spLocks noGrp="1"/>
          </p:cNvSpPr>
          <p:nvPr>
            <p:ph type="title"/>
          </p:nvPr>
        </p:nvSpPr>
        <p:spPr/>
        <p:txBody>
          <a:bodyPr/>
          <a:lstStyle/>
          <a:p>
            <a:r>
              <a:rPr lang="en-ZA" b="1" dirty="0"/>
              <a:t>Research techniques </a:t>
            </a:r>
          </a:p>
        </p:txBody>
      </p:sp>
      <p:pic>
        <p:nvPicPr>
          <p:cNvPr id="5" name="Content Placeholder 4">
            <a:extLst>
              <a:ext uri="{FF2B5EF4-FFF2-40B4-BE49-F238E27FC236}">
                <a16:creationId xmlns:a16="http://schemas.microsoft.com/office/drawing/2014/main" id="{B59392BC-6034-7A47-BF75-5E67F1BE1B52}"/>
              </a:ext>
            </a:extLst>
          </p:cNvPr>
          <p:cNvPicPr>
            <a:picLocks noGrp="1" noChangeAspect="1"/>
          </p:cNvPicPr>
          <p:nvPr>
            <p:ph idx="1"/>
          </p:nvPr>
        </p:nvPicPr>
        <p:blipFill>
          <a:blip r:embed="rId2"/>
          <a:stretch>
            <a:fillRect/>
          </a:stretch>
        </p:blipFill>
        <p:spPr>
          <a:xfrm>
            <a:off x="628650" y="1529059"/>
            <a:ext cx="7920847" cy="4651678"/>
          </a:xfrm>
          <a:prstGeom prst="rect">
            <a:avLst/>
          </a:prstGeom>
        </p:spPr>
      </p:pic>
    </p:spTree>
    <p:extLst>
      <p:ext uri="{BB962C8B-B14F-4D97-AF65-F5344CB8AC3E}">
        <p14:creationId xmlns:p14="http://schemas.microsoft.com/office/powerpoint/2010/main" val="10397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86478-4952-55C6-8725-B2394501F303}"/>
              </a:ext>
            </a:extLst>
          </p:cNvPr>
          <p:cNvSpPr>
            <a:spLocks noGrp="1"/>
          </p:cNvSpPr>
          <p:nvPr>
            <p:ph type="title"/>
          </p:nvPr>
        </p:nvSpPr>
        <p:spPr/>
        <p:txBody>
          <a:bodyPr/>
          <a:lstStyle/>
          <a:p>
            <a:r>
              <a:rPr lang="en-ZA" b="1" dirty="0"/>
              <a:t>Choice of research methods</a:t>
            </a:r>
          </a:p>
        </p:txBody>
      </p:sp>
      <p:pic>
        <p:nvPicPr>
          <p:cNvPr id="5" name="Content Placeholder 4">
            <a:extLst>
              <a:ext uri="{FF2B5EF4-FFF2-40B4-BE49-F238E27FC236}">
                <a16:creationId xmlns:a16="http://schemas.microsoft.com/office/drawing/2014/main" id="{9541F291-E1D9-9070-9704-348B950832B0}"/>
              </a:ext>
            </a:extLst>
          </p:cNvPr>
          <p:cNvPicPr>
            <a:picLocks noGrp="1" noChangeAspect="1"/>
          </p:cNvPicPr>
          <p:nvPr>
            <p:ph idx="1"/>
          </p:nvPr>
        </p:nvPicPr>
        <p:blipFill>
          <a:blip r:embed="rId2"/>
          <a:stretch>
            <a:fillRect/>
          </a:stretch>
        </p:blipFill>
        <p:spPr>
          <a:xfrm>
            <a:off x="796780" y="1506294"/>
            <a:ext cx="7660471" cy="4439203"/>
          </a:xfrm>
          <a:prstGeom prst="rect">
            <a:avLst/>
          </a:prstGeom>
        </p:spPr>
      </p:pic>
    </p:spTree>
    <p:extLst>
      <p:ext uri="{BB962C8B-B14F-4D97-AF65-F5344CB8AC3E}">
        <p14:creationId xmlns:p14="http://schemas.microsoft.com/office/powerpoint/2010/main" val="21251111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AEB86-819C-C74B-0D8B-697DE147F9C0}"/>
              </a:ext>
            </a:extLst>
          </p:cNvPr>
          <p:cNvSpPr>
            <a:spLocks noGrp="1"/>
          </p:cNvSpPr>
          <p:nvPr>
            <p:ph type="title"/>
          </p:nvPr>
        </p:nvSpPr>
        <p:spPr/>
        <p:txBody>
          <a:bodyPr>
            <a:normAutofit/>
          </a:bodyPr>
          <a:lstStyle/>
          <a:p>
            <a:r>
              <a:rPr lang="en-US" sz="3200" b="1" dirty="0"/>
              <a:t>Do the research pieces fit together?</a:t>
            </a:r>
            <a:endParaRPr lang="en-ZA" sz="3200" b="1" dirty="0"/>
          </a:p>
        </p:txBody>
      </p:sp>
      <p:sp>
        <p:nvSpPr>
          <p:cNvPr id="3" name="Content Placeholder 2">
            <a:extLst>
              <a:ext uri="{FF2B5EF4-FFF2-40B4-BE49-F238E27FC236}">
                <a16:creationId xmlns:a16="http://schemas.microsoft.com/office/drawing/2014/main" id="{9117034F-203A-E3FC-22AD-66A677FE1120}"/>
              </a:ext>
            </a:extLst>
          </p:cNvPr>
          <p:cNvSpPr>
            <a:spLocks noGrp="1"/>
          </p:cNvSpPr>
          <p:nvPr>
            <p:ph idx="1"/>
          </p:nvPr>
        </p:nvSpPr>
        <p:spPr>
          <a:xfrm>
            <a:off x="628650" y="1346938"/>
            <a:ext cx="7886700" cy="4830025"/>
          </a:xfrm>
        </p:spPr>
        <p:txBody>
          <a:bodyPr>
            <a:normAutofit fontScale="77500" lnSpcReduction="20000"/>
          </a:bodyPr>
          <a:lstStyle/>
          <a:p>
            <a:endParaRPr lang="en-US" dirty="0"/>
          </a:p>
          <a:p>
            <a:pPr marL="0" indent="0">
              <a:buNone/>
            </a:pPr>
            <a:r>
              <a:rPr lang="en-US" dirty="0"/>
              <a:t>This dissertation is based on a premise that very little is actually known about why formal organizational change programmes have such a high rate of failure. The aim of the research is therefore an in-depth exploration of the possible reasons for such failure. In particular, the study will look at the interpretations of failure by senior managers. 200 questionnaires have been sent to senior managers around the UK to test the relationship between the common causes of failure and their effects. The responses were </a:t>
            </a:r>
            <a:r>
              <a:rPr lang="en-US" dirty="0" err="1"/>
              <a:t>analysed</a:t>
            </a:r>
            <a:r>
              <a:rPr lang="en-US" dirty="0"/>
              <a:t> statistically using SPSS. The key finding is that resistance to change is the most common cause of failure of formal organizational change programmes, which supports previous studies. </a:t>
            </a:r>
          </a:p>
          <a:p>
            <a:pPr marL="0" indent="0">
              <a:buNone/>
            </a:pPr>
            <a:endParaRPr lang="en-US" dirty="0"/>
          </a:p>
          <a:p>
            <a:r>
              <a:rPr lang="en-US" dirty="0">
                <a:solidFill>
                  <a:srgbClr val="FF0000"/>
                </a:solidFill>
              </a:rPr>
              <a:t>Reflect on what this extract tells you regarding alignment between research philosophy, approach to theory, methods… </a:t>
            </a:r>
          </a:p>
          <a:p>
            <a:endParaRPr lang="en-ZA" dirty="0"/>
          </a:p>
        </p:txBody>
      </p:sp>
    </p:spTree>
    <p:extLst>
      <p:ext uri="{BB962C8B-B14F-4D97-AF65-F5344CB8AC3E}">
        <p14:creationId xmlns:p14="http://schemas.microsoft.com/office/powerpoint/2010/main" val="3825627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F9D6D-B989-40EB-B08D-E4A0EAAD3F09}"/>
              </a:ext>
            </a:extLst>
          </p:cNvPr>
          <p:cNvSpPr>
            <a:spLocks noGrp="1"/>
          </p:cNvSpPr>
          <p:nvPr>
            <p:ph type="title"/>
          </p:nvPr>
        </p:nvSpPr>
        <p:spPr/>
        <p:txBody>
          <a:bodyPr/>
          <a:lstStyle/>
          <a:p>
            <a:r>
              <a:rPr lang="en-ZA" b="1" dirty="0"/>
              <a:t>My reflection</a:t>
            </a:r>
          </a:p>
        </p:txBody>
      </p:sp>
      <p:sp>
        <p:nvSpPr>
          <p:cNvPr id="3" name="Content Placeholder 2">
            <a:extLst>
              <a:ext uri="{FF2B5EF4-FFF2-40B4-BE49-F238E27FC236}">
                <a16:creationId xmlns:a16="http://schemas.microsoft.com/office/drawing/2014/main" id="{30344593-899A-F241-A5FC-A802A239E87F}"/>
              </a:ext>
            </a:extLst>
          </p:cNvPr>
          <p:cNvSpPr>
            <a:spLocks noGrp="1"/>
          </p:cNvSpPr>
          <p:nvPr>
            <p:ph idx="1"/>
          </p:nvPr>
        </p:nvSpPr>
        <p:spPr>
          <a:xfrm>
            <a:off x="628650" y="1468352"/>
            <a:ext cx="7886700" cy="4708611"/>
          </a:xfrm>
        </p:spPr>
        <p:txBody>
          <a:bodyPr>
            <a:normAutofit fontScale="85000" lnSpcReduction="20000"/>
          </a:bodyPr>
          <a:lstStyle/>
          <a:p>
            <a:endParaRPr lang="en-US" dirty="0"/>
          </a:p>
          <a:p>
            <a:r>
              <a:rPr lang="en-US" dirty="0"/>
              <a:t>This dissertation is based on the premise that very little (1) is actually known about why (2) formal </a:t>
            </a:r>
            <a:r>
              <a:rPr lang="en-US" dirty="0" err="1"/>
              <a:t>organisational</a:t>
            </a:r>
            <a:r>
              <a:rPr lang="en-US" dirty="0"/>
              <a:t> change programmes have such a high rate of failure. </a:t>
            </a:r>
          </a:p>
          <a:p>
            <a:r>
              <a:rPr lang="en-US" b="1" dirty="0">
                <a:solidFill>
                  <a:srgbClr val="002060"/>
                </a:solidFill>
              </a:rPr>
              <a:t>The aim of the research </a:t>
            </a:r>
            <a:r>
              <a:rPr lang="en-US" dirty="0"/>
              <a:t>is therefore an in-depth exploration (3) of the possible reasons for such failure. In particular, the study will look at the interpretations (4) of failure by senior managers. 200 questionnaires (5) have been sent to senior managers around UK to test the relationship(6) between the common causes of failure and their effects. </a:t>
            </a:r>
          </a:p>
          <a:p>
            <a:r>
              <a:rPr lang="en-US" dirty="0"/>
              <a:t>The responses were </a:t>
            </a:r>
            <a:r>
              <a:rPr lang="en-US" b="1" dirty="0" err="1">
                <a:solidFill>
                  <a:srgbClr val="002060"/>
                </a:solidFill>
              </a:rPr>
              <a:t>analysed</a:t>
            </a:r>
            <a:r>
              <a:rPr lang="en-US" b="1" dirty="0">
                <a:solidFill>
                  <a:srgbClr val="002060"/>
                </a:solidFill>
              </a:rPr>
              <a:t> statistically using SPSS (7). </a:t>
            </a:r>
            <a:r>
              <a:rPr lang="en-US" dirty="0"/>
              <a:t>The key finding is that resistance to change is the most common cause of failure of formal </a:t>
            </a:r>
            <a:r>
              <a:rPr lang="en-US" dirty="0" err="1"/>
              <a:t>organisational</a:t>
            </a:r>
            <a:r>
              <a:rPr lang="en-US" dirty="0"/>
              <a:t> change programmes, which (9)supports previous studies.</a:t>
            </a:r>
          </a:p>
          <a:p>
            <a:endParaRPr lang="en-ZA" dirty="0"/>
          </a:p>
        </p:txBody>
      </p:sp>
    </p:spTree>
    <p:extLst>
      <p:ext uri="{BB962C8B-B14F-4D97-AF65-F5344CB8AC3E}">
        <p14:creationId xmlns:p14="http://schemas.microsoft.com/office/powerpoint/2010/main" val="2495677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CBC70-3BEE-FE7A-AA12-3A56E4BB199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EBCDFC9-64FD-1437-89CB-C6E8E5CE0C8B}"/>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966DCA6-D1C8-2B6D-7653-76033D03B732}"/>
              </a:ext>
            </a:extLst>
          </p:cNvPr>
          <p:cNvSpPr/>
          <p:nvPr/>
        </p:nvSpPr>
        <p:spPr>
          <a:xfrm>
            <a:off x="2630384" y="0"/>
            <a:ext cx="6513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72660B6-514F-CF09-7553-7E4D66FDE2C7}"/>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7CF48D6-4C15-461E-7DD4-07A901A58F6C}"/>
              </a:ext>
            </a:extLst>
          </p:cNvPr>
          <p:cNvSpPr txBox="1"/>
          <p:nvPr/>
        </p:nvSpPr>
        <p:spPr>
          <a:xfrm>
            <a:off x="2630383" y="168241"/>
            <a:ext cx="6513617" cy="6678751"/>
          </a:xfrm>
          <a:prstGeom prst="rect">
            <a:avLst/>
          </a:prstGeom>
          <a:noFill/>
        </p:spPr>
        <p:txBody>
          <a:bodyPr wrap="square" rtlCol="0">
            <a:spAutoFit/>
          </a:bodyPr>
          <a:lstStyle/>
          <a:p>
            <a:pPr algn="ctr"/>
            <a:r>
              <a:rPr lang="en-US" sz="3600" b="1" dirty="0">
                <a:solidFill>
                  <a:srgbClr val="D69610"/>
                </a:solidFill>
              </a:rPr>
              <a:t>Contents</a:t>
            </a:r>
          </a:p>
          <a:p>
            <a:endParaRPr lang="en-US" b="1" dirty="0">
              <a:solidFill>
                <a:srgbClr val="D69610"/>
              </a:solidFill>
            </a:endParaRPr>
          </a:p>
          <a:p>
            <a:pPr marL="457200" indent="-457200">
              <a:buFont typeface="Arial" panose="020B0604020202020204" pitchFamily="34" charset="0"/>
              <a:buChar char="•"/>
            </a:pPr>
            <a:r>
              <a:rPr lang="en-US" dirty="0">
                <a:solidFill>
                  <a:srgbClr val="D69610"/>
                </a:solidFill>
              </a:rPr>
              <a:t>Slide 1: Session Objectives </a:t>
            </a:r>
          </a:p>
          <a:p>
            <a:pPr marL="457200" indent="-457200">
              <a:buFont typeface="Arial" panose="020B0604020202020204" pitchFamily="34" charset="0"/>
              <a:buChar char="•"/>
            </a:pPr>
            <a:r>
              <a:rPr lang="en-US" dirty="0">
                <a:solidFill>
                  <a:srgbClr val="D69610"/>
                </a:solidFill>
              </a:rPr>
              <a:t>Slide 2: Introduction Activity </a:t>
            </a:r>
          </a:p>
          <a:p>
            <a:pPr marL="457200" indent="-457200">
              <a:buFont typeface="Arial" panose="020B0604020202020204" pitchFamily="34" charset="0"/>
              <a:buChar char="•"/>
            </a:pPr>
            <a:r>
              <a:rPr lang="en-US" dirty="0">
                <a:solidFill>
                  <a:srgbClr val="D69610"/>
                </a:solidFill>
              </a:rPr>
              <a:t>Slide 3: Research Components </a:t>
            </a:r>
          </a:p>
          <a:p>
            <a:pPr marL="457200" indent="-457200">
              <a:buFont typeface="Arial" panose="020B0604020202020204" pitchFamily="34" charset="0"/>
              <a:buChar char="•"/>
            </a:pPr>
            <a:r>
              <a:rPr lang="en-US" dirty="0">
                <a:solidFill>
                  <a:srgbClr val="D69610"/>
                </a:solidFill>
              </a:rPr>
              <a:t>Slide 4: Research Philosophy </a:t>
            </a:r>
          </a:p>
          <a:p>
            <a:pPr marL="457200" indent="-457200">
              <a:buFont typeface="Arial" panose="020B0604020202020204" pitchFamily="34" charset="0"/>
              <a:buChar char="•"/>
            </a:pPr>
            <a:r>
              <a:rPr lang="en-US" dirty="0">
                <a:solidFill>
                  <a:srgbClr val="D69610"/>
                </a:solidFill>
              </a:rPr>
              <a:t>Slide5: Research Strategy </a:t>
            </a:r>
          </a:p>
          <a:p>
            <a:pPr marL="457200" indent="-457200">
              <a:buFont typeface="Arial" panose="020B0604020202020204" pitchFamily="34" charset="0"/>
              <a:buChar char="•"/>
            </a:pPr>
            <a:r>
              <a:rPr lang="en-US" dirty="0">
                <a:solidFill>
                  <a:srgbClr val="D69610"/>
                </a:solidFill>
              </a:rPr>
              <a:t>Slide6: Choice of methods </a:t>
            </a:r>
          </a:p>
          <a:p>
            <a:pPr marL="457200" indent="-457200">
              <a:buFont typeface="Arial" panose="020B0604020202020204" pitchFamily="34" charset="0"/>
              <a:buChar char="•"/>
            </a:pPr>
            <a:r>
              <a:rPr lang="en-US" dirty="0">
                <a:solidFill>
                  <a:srgbClr val="D69610"/>
                </a:solidFill>
              </a:rPr>
              <a:t>Slide7: Research methods</a:t>
            </a:r>
          </a:p>
          <a:p>
            <a:pPr marL="457200" indent="-457200">
              <a:buFont typeface="Arial" panose="020B0604020202020204" pitchFamily="34" charset="0"/>
              <a:buChar char="•"/>
            </a:pPr>
            <a:r>
              <a:rPr lang="en-US" dirty="0">
                <a:solidFill>
                  <a:srgbClr val="D69610"/>
                </a:solidFill>
              </a:rPr>
              <a:t>Slide8: Time Horizons</a:t>
            </a:r>
          </a:p>
          <a:p>
            <a:pPr marL="457200" indent="-457200">
              <a:buFont typeface="Arial" panose="020B0604020202020204" pitchFamily="34" charset="0"/>
              <a:buChar char="•"/>
            </a:pPr>
            <a:r>
              <a:rPr lang="en-US" dirty="0">
                <a:solidFill>
                  <a:srgbClr val="D69610"/>
                </a:solidFill>
              </a:rPr>
              <a:t>Slide9: Approach to theory </a:t>
            </a:r>
          </a:p>
          <a:p>
            <a:pPr marL="457200" indent="-457200">
              <a:buFont typeface="Arial" panose="020B0604020202020204" pitchFamily="34" charset="0"/>
              <a:buChar char="•"/>
            </a:pPr>
            <a:r>
              <a:rPr lang="en-US" dirty="0">
                <a:solidFill>
                  <a:srgbClr val="D69610"/>
                </a:solidFill>
              </a:rPr>
              <a:t>Slide10: Activity</a:t>
            </a:r>
          </a:p>
          <a:p>
            <a:pPr marL="457200" indent="-457200">
              <a:buFont typeface="Arial" panose="020B0604020202020204" pitchFamily="34" charset="0"/>
              <a:buChar char="•"/>
            </a:pPr>
            <a:r>
              <a:rPr lang="en-US" dirty="0">
                <a:solidFill>
                  <a:srgbClr val="D69610"/>
                </a:solidFill>
              </a:rPr>
              <a:t>Slide11: Understanding the research process</a:t>
            </a:r>
          </a:p>
          <a:p>
            <a:pPr marL="457200" indent="-457200">
              <a:buFont typeface="Arial" panose="020B0604020202020204" pitchFamily="34" charset="0"/>
              <a:buChar char="•"/>
            </a:pPr>
            <a:r>
              <a:rPr lang="en-US" dirty="0">
                <a:solidFill>
                  <a:srgbClr val="D69610"/>
                </a:solidFill>
              </a:rPr>
              <a:t>Slide12: Data collection and analysis </a:t>
            </a:r>
          </a:p>
          <a:p>
            <a:pPr marL="457200" indent="-457200">
              <a:buFont typeface="Arial" panose="020B0604020202020204" pitchFamily="34" charset="0"/>
              <a:buChar char="•"/>
            </a:pPr>
            <a:r>
              <a:rPr lang="en-US" dirty="0">
                <a:solidFill>
                  <a:srgbClr val="D69610"/>
                </a:solidFill>
              </a:rPr>
              <a:t>Slide13: Research techniques  </a:t>
            </a:r>
          </a:p>
          <a:p>
            <a:pPr marL="457200" indent="-457200">
              <a:buFont typeface="Arial" panose="020B0604020202020204" pitchFamily="34" charset="0"/>
              <a:buChar char="•"/>
            </a:pPr>
            <a:r>
              <a:rPr lang="en-US" dirty="0">
                <a:solidFill>
                  <a:srgbClr val="D69610"/>
                </a:solidFill>
              </a:rPr>
              <a:t>Slide14: Choice of research methods</a:t>
            </a:r>
          </a:p>
          <a:p>
            <a:pPr marL="457200" indent="-457200">
              <a:buFont typeface="Arial" panose="020B0604020202020204" pitchFamily="34" charset="0"/>
              <a:buChar char="•"/>
            </a:pPr>
            <a:r>
              <a:rPr lang="en-US" dirty="0">
                <a:solidFill>
                  <a:srgbClr val="D69610"/>
                </a:solidFill>
              </a:rPr>
              <a:t>Slide15: Do the research pieces fit together? </a:t>
            </a:r>
          </a:p>
          <a:p>
            <a:pPr marL="457200" indent="-457200">
              <a:buFont typeface="Arial" panose="020B0604020202020204" pitchFamily="34" charset="0"/>
              <a:buChar char="•"/>
            </a:pPr>
            <a:r>
              <a:rPr lang="en-US" dirty="0">
                <a:solidFill>
                  <a:srgbClr val="D69610"/>
                </a:solidFill>
              </a:rPr>
              <a:t>Slide16: My reflections</a:t>
            </a:r>
          </a:p>
          <a:p>
            <a:pPr marL="457200" indent="-457200">
              <a:buFont typeface="Arial" panose="020B0604020202020204" pitchFamily="34" charset="0"/>
              <a:buChar char="•"/>
            </a:pPr>
            <a:r>
              <a:rPr lang="en-US" dirty="0">
                <a:solidFill>
                  <a:srgbClr val="D69610"/>
                </a:solidFill>
              </a:rPr>
              <a:t>Slide17: Applying basic AI tools in research </a:t>
            </a:r>
          </a:p>
          <a:p>
            <a:pPr marL="457200" indent="-457200">
              <a:buFont typeface="Arial" panose="020B0604020202020204" pitchFamily="34" charset="0"/>
              <a:buChar char="•"/>
            </a:pPr>
            <a:r>
              <a:rPr lang="en-US" dirty="0">
                <a:solidFill>
                  <a:srgbClr val="D69610"/>
                </a:solidFill>
              </a:rPr>
              <a:t>Slide18: Summary </a:t>
            </a:r>
          </a:p>
          <a:p>
            <a:endParaRPr lang="en-US" dirty="0">
              <a:solidFill>
                <a:srgbClr val="D69610"/>
              </a:solidFill>
            </a:endParaRPr>
          </a:p>
          <a:p>
            <a:pPr algn="ctr"/>
            <a:endParaRPr lang="en-US" sz="3200" dirty="0">
              <a:solidFill>
                <a:schemeClr val="bg1"/>
              </a:solidFill>
            </a:endParaRPr>
          </a:p>
        </p:txBody>
      </p:sp>
      <p:pic>
        <p:nvPicPr>
          <p:cNvPr id="3" name="Picture 2" descr="A pencil and light bulb on a piece of paper&#10;&#10;AI-generated content may be incorrect.">
            <a:extLst>
              <a:ext uri="{FF2B5EF4-FFF2-40B4-BE49-F238E27FC236}">
                <a16:creationId xmlns:a16="http://schemas.microsoft.com/office/drawing/2014/main" id="{AE0CE102-16A8-F45C-360B-6EC3067B20CF}"/>
              </a:ext>
            </a:extLst>
          </p:cNvPr>
          <p:cNvPicPr>
            <a:picLocks noChangeAspect="1"/>
          </p:cNvPicPr>
          <p:nvPr/>
        </p:nvPicPr>
        <p:blipFill>
          <a:blip r:embed="rId2"/>
          <a:stretch>
            <a:fillRect/>
          </a:stretch>
        </p:blipFill>
        <p:spPr>
          <a:xfrm>
            <a:off x="394069" y="1940448"/>
            <a:ext cx="1842244" cy="2316524"/>
          </a:xfrm>
          <a:prstGeom prst="rect">
            <a:avLst/>
          </a:prstGeom>
        </p:spPr>
      </p:pic>
      <p:sp>
        <p:nvSpPr>
          <p:cNvPr id="9" name="TextBox 8">
            <a:extLst>
              <a:ext uri="{FF2B5EF4-FFF2-40B4-BE49-F238E27FC236}">
                <a16:creationId xmlns:a16="http://schemas.microsoft.com/office/drawing/2014/main" id="{FB2CBB25-25EB-A324-A81D-D9030FAC4647}"/>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ACF7D0BE-7C5B-52C6-C661-889F36348D9A}"/>
              </a:ext>
            </a:extLst>
          </p:cNvPr>
          <p:cNvSpPr txBox="1"/>
          <p:nvPr/>
        </p:nvSpPr>
        <p:spPr>
          <a:xfrm>
            <a:off x="0" y="4820028"/>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Tree>
    <p:extLst>
      <p:ext uri="{BB962C8B-B14F-4D97-AF65-F5344CB8AC3E}">
        <p14:creationId xmlns:p14="http://schemas.microsoft.com/office/powerpoint/2010/main" val="4000075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BC337-0563-0F12-5173-D77C7AD6B72E}"/>
              </a:ext>
            </a:extLst>
          </p:cNvPr>
          <p:cNvSpPr>
            <a:spLocks noGrp="1"/>
          </p:cNvSpPr>
          <p:nvPr>
            <p:ph type="title"/>
          </p:nvPr>
        </p:nvSpPr>
        <p:spPr/>
        <p:txBody>
          <a:bodyPr/>
          <a:lstStyle/>
          <a:p>
            <a:r>
              <a:rPr lang="en-US" b="1" dirty="0"/>
              <a:t>Applying basic AI tools in research</a:t>
            </a:r>
            <a:endParaRPr lang="en-ZA" b="1" dirty="0"/>
          </a:p>
        </p:txBody>
      </p:sp>
      <p:sp>
        <p:nvSpPr>
          <p:cNvPr id="3" name="Content Placeholder 2">
            <a:extLst>
              <a:ext uri="{FF2B5EF4-FFF2-40B4-BE49-F238E27FC236}">
                <a16:creationId xmlns:a16="http://schemas.microsoft.com/office/drawing/2014/main" id="{D13F0AD4-A794-3290-7575-33ACDE7D862A}"/>
              </a:ext>
            </a:extLst>
          </p:cNvPr>
          <p:cNvSpPr>
            <a:spLocks noGrp="1"/>
          </p:cNvSpPr>
          <p:nvPr>
            <p:ph idx="1"/>
          </p:nvPr>
        </p:nvSpPr>
        <p:spPr>
          <a:xfrm>
            <a:off x="628650" y="1623914"/>
            <a:ext cx="7886700" cy="4553049"/>
          </a:xfrm>
        </p:spPr>
        <p:txBody>
          <a:bodyPr>
            <a:normAutofit fontScale="92500" lnSpcReduction="10000"/>
          </a:bodyPr>
          <a:lstStyle/>
          <a:p>
            <a:pPr marL="0" indent="0">
              <a:buNone/>
            </a:pPr>
            <a:r>
              <a:rPr lang="en-ZA" b="1" dirty="0">
                <a:solidFill>
                  <a:srgbClr val="002060"/>
                </a:solidFill>
              </a:rPr>
              <a:t>Smart Literature Discovery &amp; Organization</a:t>
            </a:r>
          </a:p>
          <a:p>
            <a:r>
              <a:rPr lang="en-ZA" dirty="0"/>
              <a:t>General AI Chatbots (ChatGPT, Gemini, Perplexity</a:t>
            </a:r>
          </a:p>
          <a:p>
            <a:r>
              <a:rPr lang="en-ZA" dirty="0"/>
              <a:t>Research-Focused AI (Elicit, </a:t>
            </a:r>
            <a:r>
              <a:rPr lang="en-ZA" dirty="0" err="1"/>
              <a:t>ResearchRabbit</a:t>
            </a:r>
            <a:r>
              <a:rPr lang="en-ZA" dirty="0"/>
              <a:t>, Connected Papers)</a:t>
            </a:r>
          </a:p>
          <a:p>
            <a:endParaRPr lang="en-ZA" dirty="0"/>
          </a:p>
          <a:p>
            <a:pPr marL="0" indent="0">
              <a:buNone/>
            </a:pPr>
            <a:r>
              <a:rPr lang="en-ZA" b="1" dirty="0">
                <a:solidFill>
                  <a:srgbClr val="002060"/>
                </a:solidFill>
              </a:rPr>
              <a:t>Data Analysis &amp; Visualization (Without Being a Statistician</a:t>
            </a:r>
            <a:r>
              <a:rPr lang="en-ZA" dirty="0"/>
              <a:t>)</a:t>
            </a:r>
          </a:p>
          <a:p>
            <a:r>
              <a:rPr lang="en-ZA" dirty="0"/>
              <a:t> AI-Powered Data Assistants (Julius AI, </a:t>
            </a:r>
            <a:r>
              <a:rPr lang="en-ZA" dirty="0" err="1"/>
              <a:t>Vizly</a:t>
            </a:r>
            <a:r>
              <a:rPr lang="en-ZA" dirty="0"/>
              <a:t>, OpenAI Code Interpreter)</a:t>
            </a:r>
          </a:p>
          <a:p>
            <a:pPr marL="0" indent="0">
              <a:buNone/>
            </a:pPr>
            <a:r>
              <a:rPr lang="en-ZA" b="1" dirty="0">
                <a:solidFill>
                  <a:srgbClr val="002060"/>
                </a:solidFill>
              </a:rPr>
              <a:t>Structuring &amp; Scaffolding the Research Process</a:t>
            </a:r>
          </a:p>
          <a:p>
            <a:r>
              <a:rPr lang="en-ZA" dirty="0"/>
              <a:t>Project Mentors (Custom GPTs, Lovable, Notion AI)</a:t>
            </a:r>
          </a:p>
          <a:p>
            <a:endParaRPr lang="en-ZA" dirty="0"/>
          </a:p>
        </p:txBody>
      </p:sp>
    </p:spTree>
    <p:extLst>
      <p:ext uri="{BB962C8B-B14F-4D97-AF65-F5344CB8AC3E}">
        <p14:creationId xmlns:p14="http://schemas.microsoft.com/office/powerpoint/2010/main" val="15440914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8FEA7-A873-6A2D-C3C8-2984990EF6FC}"/>
              </a:ext>
            </a:extLst>
          </p:cNvPr>
          <p:cNvSpPr>
            <a:spLocks noGrp="1"/>
          </p:cNvSpPr>
          <p:nvPr>
            <p:ph type="title"/>
          </p:nvPr>
        </p:nvSpPr>
        <p:spPr/>
        <p:txBody>
          <a:bodyPr/>
          <a:lstStyle/>
          <a:p>
            <a:r>
              <a:rPr lang="en-ZA" b="1" dirty="0"/>
              <a:t>Summary</a:t>
            </a:r>
          </a:p>
        </p:txBody>
      </p:sp>
      <p:sp>
        <p:nvSpPr>
          <p:cNvPr id="3" name="Content Placeholder 2">
            <a:extLst>
              <a:ext uri="{FF2B5EF4-FFF2-40B4-BE49-F238E27FC236}">
                <a16:creationId xmlns:a16="http://schemas.microsoft.com/office/drawing/2014/main" id="{184EA83C-F311-0450-BAEC-8A82590ADFD4}"/>
              </a:ext>
            </a:extLst>
          </p:cNvPr>
          <p:cNvSpPr>
            <a:spLocks noGrp="1"/>
          </p:cNvSpPr>
          <p:nvPr>
            <p:ph idx="1"/>
          </p:nvPr>
        </p:nvSpPr>
        <p:spPr/>
        <p:txBody>
          <a:bodyPr/>
          <a:lstStyle/>
          <a:p>
            <a:r>
              <a:rPr lang="en-US" dirty="0"/>
              <a:t>How- are you going to conduct research?</a:t>
            </a:r>
          </a:p>
          <a:p>
            <a:pPr marL="0" indent="0">
              <a:buNone/>
            </a:pPr>
            <a:endParaRPr lang="en-US" dirty="0"/>
          </a:p>
          <a:p>
            <a:r>
              <a:rPr lang="en-US" dirty="0"/>
              <a:t>How will you collect data and conduct the analysis?</a:t>
            </a:r>
          </a:p>
          <a:p>
            <a:r>
              <a:rPr lang="en-US" dirty="0"/>
              <a:t>Why- the chosen plan is best suited for the study, a justification is required.</a:t>
            </a:r>
          </a:p>
          <a:p>
            <a:endParaRPr lang="en-ZA" dirty="0"/>
          </a:p>
        </p:txBody>
      </p:sp>
    </p:spTree>
    <p:extLst>
      <p:ext uri="{BB962C8B-B14F-4D97-AF65-F5344CB8AC3E}">
        <p14:creationId xmlns:p14="http://schemas.microsoft.com/office/powerpoint/2010/main" val="3598656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7E225-A1BE-CF6C-E9B0-AD22941D854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9FAD469-208D-5480-8937-C11B37CD4D46}"/>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3D62F9E-98B5-47B8-B0C6-DDB896D5FDF5}"/>
              </a:ext>
            </a:extLst>
          </p:cNvPr>
          <p:cNvSpPr/>
          <p:nvPr/>
        </p:nvSpPr>
        <p:spPr>
          <a:xfrm>
            <a:off x="2630384" y="0"/>
            <a:ext cx="6513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78A5ED0-0915-EEAC-060B-9A86D569A400}"/>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8189615-FB6D-D0DC-4AC3-5D115ABBC836}"/>
              </a:ext>
            </a:extLst>
          </p:cNvPr>
          <p:cNvSpPr txBox="1"/>
          <p:nvPr/>
        </p:nvSpPr>
        <p:spPr>
          <a:xfrm>
            <a:off x="2630383" y="1393693"/>
            <a:ext cx="6513617" cy="3416320"/>
          </a:xfrm>
          <a:prstGeom prst="rect">
            <a:avLst/>
          </a:prstGeom>
          <a:noFill/>
        </p:spPr>
        <p:txBody>
          <a:bodyPr wrap="square" rtlCol="0">
            <a:spAutoFit/>
          </a:bodyPr>
          <a:lstStyle/>
          <a:p>
            <a:pPr algn="ctr"/>
            <a:r>
              <a:rPr lang="en-US" sz="6600" b="1" dirty="0">
                <a:solidFill>
                  <a:srgbClr val="D69610"/>
                </a:solidFill>
              </a:rPr>
              <a:t>Thank you</a:t>
            </a:r>
          </a:p>
          <a:p>
            <a:pPr algn="ctr"/>
            <a:endParaRPr lang="en-US" sz="6600" b="1" dirty="0">
              <a:solidFill>
                <a:srgbClr val="D69610"/>
              </a:solidFill>
            </a:endParaRPr>
          </a:p>
          <a:p>
            <a:pPr algn="ctr"/>
            <a:r>
              <a:rPr lang="en-US" sz="6600" b="1" dirty="0">
                <a:solidFill>
                  <a:srgbClr val="D69610"/>
                </a:solidFill>
              </a:rPr>
              <a:t>Any questions?</a:t>
            </a:r>
          </a:p>
          <a:p>
            <a:endParaRPr lang="en-US" sz="1600" b="1" dirty="0">
              <a:solidFill>
                <a:srgbClr val="D69610"/>
              </a:solidFill>
            </a:endParaRPr>
          </a:p>
        </p:txBody>
      </p:sp>
      <p:pic>
        <p:nvPicPr>
          <p:cNvPr id="3" name="Picture 2" descr="A pencil and light bulb on a piece of paper&#10;&#10;AI-generated content may be incorrect.">
            <a:extLst>
              <a:ext uri="{FF2B5EF4-FFF2-40B4-BE49-F238E27FC236}">
                <a16:creationId xmlns:a16="http://schemas.microsoft.com/office/drawing/2014/main" id="{DFFA164D-CA7F-B6D7-9F36-E5B52F2C9F83}"/>
              </a:ext>
            </a:extLst>
          </p:cNvPr>
          <p:cNvPicPr>
            <a:picLocks noChangeAspect="1"/>
          </p:cNvPicPr>
          <p:nvPr/>
        </p:nvPicPr>
        <p:blipFill>
          <a:blip r:embed="rId2"/>
          <a:stretch>
            <a:fillRect/>
          </a:stretch>
        </p:blipFill>
        <p:spPr>
          <a:xfrm>
            <a:off x="394069" y="1940448"/>
            <a:ext cx="1842244" cy="2316524"/>
          </a:xfrm>
          <a:prstGeom prst="rect">
            <a:avLst/>
          </a:prstGeom>
        </p:spPr>
      </p:pic>
      <p:sp>
        <p:nvSpPr>
          <p:cNvPr id="9" name="TextBox 8">
            <a:extLst>
              <a:ext uri="{FF2B5EF4-FFF2-40B4-BE49-F238E27FC236}">
                <a16:creationId xmlns:a16="http://schemas.microsoft.com/office/drawing/2014/main" id="{0CEC92B7-3219-0F65-8925-E1B69A4EEF22}"/>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CBAD1967-3BCC-4464-78BC-305AFF6B4A5D}"/>
              </a:ext>
            </a:extLst>
          </p:cNvPr>
          <p:cNvSpPr txBox="1"/>
          <p:nvPr/>
        </p:nvSpPr>
        <p:spPr>
          <a:xfrm>
            <a:off x="0" y="4820028"/>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Tree>
    <p:extLst>
      <p:ext uri="{BB962C8B-B14F-4D97-AF65-F5344CB8AC3E}">
        <p14:creationId xmlns:p14="http://schemas.microsoft.com/office/powerpoint/2010/main" val="2372977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236850-ECB9-B1F6-2339-828A285AC94F}"/>
              </a:ext>
            </a:extLst>
          </p:cNvPr>
          <p:cNvSpPr>
            <a:spLocks noGrp="1"/>
          </p:cNvSpPr>
          <p:nvPr>
            <p:ph idx="1"/>
          </p:nvPr>
        </p:nvSpPr>
        <p:spPr>
          <a:xfrm>
            <a:off x="1050966" y="1164265"/>
            <a:ext cx="7886700" cy="4351338"/>
          </a:xfrm>
        </p:spPr>
        <p:txBody>
          <a:bodyPr/>
          <a:lstStyle/>
          <a:p>
            <a:endParaRPr lang="en-US" dirty="0"/>
          </a:p>
          <a:p>
            <a:endParaRPr lang="en-US" dirty="0"/>
          </a:p>
          <a:p>
            <a:r>
              <a:rPr lang="en-US" dirty="0"/>
              <a:t>Understand key components of the research process				</a:t>
            </a:r>
          </a:p>
          <a:p>
            <a:r>
              <a:rPr lang="en-US" dirty="0"/>
              <a:t>Select appropriate research designs	</a:t>
            </a:r>
          </a:p>
          <a:p>
            <a:r>
              <a:rPr lang="en-US" dirty="0"/>
              <a:t>Align research questions, methods, and outputs</a:t>
            </a:r>
          </a:p>
          <a:p>
            <a:r>
              <a:rPr lang="en-US" dirty="0"/>
              <a:t>Apply basic AI tools in research		</a:t>
            </a:r>
            <a:endParaRPr lang="en-ZA" dirty="0"/>
          </a:p>
        </p:txBody>
      </p:sp>
      <p:pic>
        <p:nvPicPr>
          <p:cNvPr id="4" name="Picture 3">
            <a:extLst>
              <a:ext uri="{FF2B5EF4-FFF2-40B4-BE49-F238E27FC236}">
                <a16:creationId xmlns:a16="http://schemas.microsoft.com/office/drawing/2014/main" id="{84294116-F269-7159-4F71-ED960BF83EE2}"/>
              </a:ext>
            </a:extLst>
          </p:cNvPr>
          <p:cNvPicPr>
            <a:picLocks noChangeAspect="1"/>
          </p:cNvPicPr>
          <p:nvPr/>
        </p:nvPicPr>
        <p:blipFill>
          <a:blip r:embed="rId2"/>
          <a:srcRect/>
          <a:stretch/>
        </p:blipFill>
        <p:spPr>
          <a:xfrm>
            <a:off x="189983" y="117080"/>
            <a:ext cx="676916" cy="851186"/>
          </a:xfrm>
          <a:prstGeom prst="rect">
            <a:avLst/>
          </a:prstGeom>
        </p:spPr>
      </p:pic>
      <p:sp>
        <p:nvSpPr>
          <p:cNvPr id="5" name="TextBox 4">
            <a:extLst>
              <a:ext uri="{FF2B5EF4-FFF2-40B4-BE49-F238E27FC236}">
                <a16:creationId xmlns:a16="http://schemas.microsoft.com/office/drawing/2014/main" id="{8FBAF90C-472B-7FFB-22C2-2BF5BAAF156D}"/>
              </a:ext>
            </a:extLst>
          </p:cNvPr>
          <p:cNvSpPr txBox="1"/>
          <p:nvPr/>
        </p:nvSpPr>
        <p:spPr>
          <a:xfrm>
            <a:off x="2124722" y="73707"/>
            <a:ext cx="8009906" cy="769441"/>
          </a:xfrm>
          <a:prstGeom prst="rect">
            <a:avLst/>
          </a:prstGeom>
          <a:noFill/>
        </p:spPr>
        <p:txBody>
          <a:bodyPr wrap="square" rtlCol="0">
            <a:spAutoFit/>
          </a:bodyPr>
          <a:lstStyle/>
          <a:p>
            <a:r>
              <a:rPr lang="en-US" sz="4400" dirty="0">
                <a:solidFill>
                  <a:srgbClr val="D7970F"/>
                </a:solidFill>
                <a:latin typeface="+mj-lt"/>
                <a:ea typeface="+mj-ea"/>
                <a:cs typeface="+mj-cs"/>
              </a:rPr>
              <a:t>Session Objectives</a:t>
            </a:r>
          </a:p>
        </p:txBody>
      </p:sp>
      <p:sp>
        <p:nvSpPr>
          <p:cNvPr id="6" name="Rectangle 5">
            <a:extLst>
              <a:ext uri="{FF2B5EF4-FFF2-40B4-BE49-F238E27FC236}">
                <a16:creationId xmlns:a16="http://schemas.microsoft.com/office/drawing/2014/main" id="{74E934A9-3DBB-14F8-3740-3531617206CC}"/>
              </a:ext>
            </a:extLst>
          </p:cNvPr>
          <p:cNvSpPr/>
          <p:nvPr/>
        </p:nvSpPr>
        <p:spPr>
          <a:xfrm>
            <a:off x="1050966" y="843148"/>
            <a:ext cx="7707086" cy="106420"/>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2355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9A673-A152-7171-2DF1-58E6785F638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6077CF5-ACDB-D69D-D92A-779E1E7F867A}"/>
              </a:ext>
            </a:extLst>
          </p:cNvPr>
          <p:cNvPicPr>
            <a:picLocks noChangeAspect="1"/>
          </p:cNvPicPr>
          <p:nvPr/>
        </p:nvPicPr>
        <p:blipFill>
          <a:blip r:embed="rId2"/>
          <a:srcRect/>
          <a:stretch/>
        </p:blipFill>
        <p:spPr>
          <a:xfrm>
            <a:off x="189983" y="117080"/>
            <a:ext cx="676916" cy="851186"/>
          </a:xfrm>
          <a:prstGeom prst="rect">
            <a:avLst/>
          </a:prstGeom>
        </p:spPr>
      </p:pic>
      <p:sp>
        <p:nvSpPr>
          <p:cNvPr id="2" name="TextBox 1">
            <a:extLst>
              <a:ext uri="{FF2B5EF4-FFF2-40B4-BE49-F238E27FC236}">
                <a16:creationId xmlns:a16="http://schemas.microsoft.com/office/drawing/2014/main" id="{64A40D65-F30E-9CE4-3CC8-E1C02E19CA21}"/>
              </a:ext>
            </a:extLst>
          </p:cNvPr>
          <p:cNvSpPr txBox="1"/>
          <p:nvPr/>
        </p:nvSpPr>
        <p:spPr>
          <a:xfrm>
            <a:off x="1050966" y="118571"/>
            <a:ext cx="8009906" cy="830997"/>
          </a:xfrm>
          <a:prstGeom prst="rect">
            <a:avLst/>
          </a:prstGeom>
          <a:noFill/>
        </p:spPr>
        <p:txBody>
          <a:bodyPr wrap="square" rtlCol="0">
            <a:spAutoFit/>
          </a:bodyPr>
          <a:lstStyle/>
          <a:p>
            <a:r>
              <a:rPr lang="en-US" sz="4800" dirty="0">
                <a:latin typeface="Calibri" panose="020F0502020204030204" pitchFamily="34" charset="0"/>
                <a:cs typeface="Calibri" panose="020F0502020204030204" pitchFamily="34" charset="0"/>
              </a:rPr>
              <a:t>Introduction activity</a:t>
            </a:r>
          </a:p>
        </p:txBody>
      </p:sp>
      <p:sp>
        <p:nvSpPr>
          <p:cNvPr id="3" name="TextBox 2">
            <a:extLst>
              <a:ext uri="{FF2B5EF4-FFF2-40B4-BE49-F238E27FC236}">
                <a16:creationId xmlns:a16="http://schemas.microsoft.com/office/drawing/2014/main" id="{59CB2734-06E3-F1A7-E694-5901EC0E287E}"/>
              </a:ext>
            </a:extLst>
          </p:cNvPr>
          <p:cNvSpPr txBox="1"/>
          <p:nvPr/>
        </p:nvSpPr>
        <p:spPr>
          <a:xfrm>
            <a:off x="1050965" y="1347849"/>
            <a:ext cx="7647709" cy="3323987"/>
          </a:xfrm>
          <a:prstGeom prst="rect">
            <a:avLst/>
          </a:prstGeom>
          <a:noFill/>
        </p:spPr>
        <p:txBody>
          <a:bodyPr wrap="square" rtlCol="0">
            <a:spAutoFit/>
          </a:bodyPr>
          <a:lstStyle/>
          <a:p>
            <a:pPr marL="514350" indent="-514350">
              <a:buClr>
                <a:srgbClr val="222B56"/>
              </a:buClr>
              <a:buFont typeface="+mj-lt"/>
              <a:buAutoNum type="arabicPeriod"/>
            </a:pPr>
            <a:r>
              <a:rPr lang="en-US" sz="3200" dirty="0">
                <a:latin typeface="Calibri" panose="020F0502020204030204" pitchFamily="34" charset="0"/>
                <a:cs typeface="Calibri" panose="020F0502020204030204" pitchFamily="34" charset="0"/>
              </a:rPr>
              <a:t>What is research?</a:t>
            </a:r>
          </a:p>
          <a:p>
            <a:pPr marL="514350" indent="-514350">
              <a:buClr>
                <a:srgbClr val="222B56"/>
              </a:buClr>
              <a:buFont typeface="+mj-lt"/>
              <a:buAutoNum type="arabicPeriod"/>
            </a:pPr>
            <a:r>
              <a:rPr lang="en-US" sz="3200" dirty="0">
                <a:latin typeface="Calibri" panose="020F0502020204030204" pitchFamily="34" charset="0"/>
                <a:cs typeface="Calibri" panose="020F0502020204030204" pitchFamily="34" charset="0"/>
              </a:rPr>
              <a:t>What are the key components of the research process? (List as many as you can)</a:t>
            </a:r>
          </a:p>
          <a:p>
            <a:pPr marL="514350" indent="-514350">
              <a:buClr>
                <a:srgbClr val="222B56"/>
              </a:buClr>
              <a:buFont typeface="+mj-lt"/>
              <a:buAutoNum type="arabicPeriod"/>
            </a:pPr>
            <a:r>
              <a:rPr lang="en-US" sz="3200" dirty="0">
                <a:latin typeface="Calibri" panose="020F0502020204030204" pitchFamily="34" charset="0"/>
                <a:cs typeface="Calibri" panose="020F0502020204030204" pitchFamily="34" charset="0"/>
              </a:rPr>
              <a:t>What, in your view, is the most challenging part of the research process? </a:t>
            </a:r>
          </a:p>
          <a:p>
            <a:pPr marL="285750" indent="-285750">
              <a:buBlip>
                <a:blip r:embed="rId3"/>
              </a:buBlip>
            </a:pPr>
            <a:endParaRPr lang="en-US" dirty="0"/>
          </a:p>
        </p:txBody>
      </p:sp>
      <p:sp>
        <p:nvSpPr>
          <p:cNvPr id="4" name="Rectangle 3">
            <a:extLst>
              <a:ext uri="{FF2B5EF4-FFF2-40B4-BE49-F238E27FC236}">
                <a16:creationId xmlns:a16="http://schemas.microsoft.com/office/drawing/2014/main" id="{852D1EF6-77CF-5B3D-2571-2DE0023C960C}"/>
              </a:ext>
            </a:extLst>
          </p:cNvPr>
          <p:cNvSpPr/>
          <p:nvPr/>
        </p:nvSpPr>
        <p:spPr>
          <a:xfrm>
            <a:off x="1050966" y="843148"/>
            <a:ext cx="7707086" cy="106420"/>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2809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8BD02-283A-7EB1-5B0B-993847788AD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A9A0C61-C6C4-442C-7969-71464BFD0414}"/>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B1834AE-9319-9EF8-F5A3-8FDEB7937116}"/>
              </a:ext>
            </a:extLst>
          </p:cNvPr>
          <p:cNvSpPr/>
          <p:nvPr/>
        </p:nvSpPr>
        <p:spPr>
          <a:xfrm>
            <a:off x="2660737" y="-56913"/>
            <a:ext cx="6513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4FAE02F-8F2C-A6BB-DDEF-84D96F77C6E8}"/>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DDA1326-B404-E962-B5C5-4B3B48D3A569}"/>
              </a:ext>
            </a:extLst>
          </p:cNvPr>
          <p:cNvSpPr txBox="1"/>
          <p:nvPr/>
        </p:nvSpPr>
        <p:spPr>
          <a:xfrm>
            <a:off x="2630383" y="1680772"/>
            <a:ext cx="6513617" cy="2585323"/>
          </a:xfrm>
          <a:prstGeom prst="rect">
            <a:avLst/>
          </a:prstGeom>
          <a:noFill/>
        </p:spPr>
        <p:txBody>
          <a:bodyPr wrap="square" rtlCol="0">
            <a:spAutoFit/>
          </a:bodyPr>
          <a:lstStyle/>
          <a:p>
            <a:pPr algn="ctr"/>
            <a:r>
              <a:rPr lang="en-US" sz="7200" b="1" dirty="0">
                <a:solidFill>
                  <a:srgbClr val="D69610"/>
                </a:solidFill>
              </a:rPr>
              <a:t>Research Components</a:t>
            </a:r>
          </a:p>
          <a:p>
            <a:pPr algn="ctr"/>
            <a:endParaRPr lang="en-US" b="1" dirty="0">
              <a:solidFill>
                <a:srgbClr val="D69610"/>
              </a:solidFill>
            </a:endParaRPr>
          </a:p>
        </p:txBody>
      </p:sp>
      <p:pic>
        <p:nvPicPr>
          <p:cNvPr id="3" name="Picture 2" descr="A pencil and light bulb on a piece of paper&#10;&#10;AI-generated content may be incorrect.">
            <a:extLst>
              <a:ext uri="{FF2B5EF4-FFF2-40B4-BE49-F238E27FC236}">
                <a16:creationId xmlns:a16="http://schemas.microsoft.com/office/drawing/2014/main" id="{476F2A97-AAE6-D893-D633-A5DAB0DAE99A}"/>
              </a:ext>
            </a:extLst>
          </p:cNvPr>
          <p:cNvPicPr>
            <a:picLocks noChangeAspect="1"/>
          </p:cNvPicPr>
          <p:nvPr/>
        </p:nvPicPr>
        <p:blipFill>
          <a:blip r:embed="rId2"/>
          <a:stretch>
            <a:fillRect/>
          </a:stretch>
        </p:blipFill>
        <p:spPr>
          <a:xfrm>
            <a:off x="394069" y="1940448"/>
            <a:ext cx="1842244" cy="2316524"/>
          </a:xfrm>
          <a:prstGeom prst="rect">
            <a:avLst/>
          </a:prstGeom>
        </p:spPr>
      </p:pic>
      <p:sp>
        <p:nvSpPr>
          <p:cNvPr id="9" name="TextBox 8">
            <a:extLst>
              <a:ext uri="{FF2B5EF4-FFF2-40B4-BE49-F238E27FC236}">
                <a16:creationId xmlns:a16="http://schemas.microsoft.com/office/drawing/2014/main" id="{CEC8D28C-8641-BF4D-765D-E2E215B5345C}"/>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85417597-5EED-01EB-4D54-1C7740366D3E}"/>
              </a:ext>
            </a:extLst>
          </p:cNvPr>
          <p:cNvSpPr txBox="1"/>
          <p:nvPr/>
        </p:nvSpPr>
        <p:spPr>
          <a:xfrm>
            <a:off x="0" y="4820028"/>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Tree>
    <p:extLst>
      <p:ext uri="{BB962C8B-B14F-4D97-AF65-F5344CB8AC3E}">
        <p14:creationId xmlns:p14="http://schemas.microsoft.com/office/powerpoint/2010/main" val="3519088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FE53F-5000-E6B8-5C50-F2CDE00527E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4D38072-B919-19D3-0F53-CB20EF082953}"/>
              </a:ext>
            </a:extLst>
          </p:cNvPr>
          <p:cNvPicPr>
            <a:picLocks noChangeAspect="1"/>
          </p:cNvPicPr>
          <p:nvPr/>
        </p:nvPicPr>
        <p:blipFill>
          <a:blip r:embed="rId2"/>
          <a:srcRect/>
          <a:stretch/>
        </p:blipFill>
        <p:spPr>
          <a:xfrm>
            <a:off x="189983" y="117080"/>
            <a:ext cx="676916" cy="851186"/>
          </a:xfrm>
          <a:prstGeom prst="rect">
            <a:avLst/>
          </a:prstGeom>
        </p:spPr>
      </p:pic>
      <p:sp>
        <p:nvSpPr>
          <p:cNvPr id="2" name="TextBox 1">
            <a:extLst>
              <a:ext uri="{FF2B5EF4-FFF2-40B4-BE49-F238E27FC236}">
                <a16:creationId xmlns:a16="http://schemas.microsoft.com/office/drawing/2014/main" id="{64859E11-20AD-9DF4-A7A6-3C244FFF696A}"/>
              </a:ext>
            </a:extLst>
          </p:cNvPr>
          <p:cNvSpPr txBox="1"/>
          <p:nvPr/>
        </p:nvSpPr>
        <p:spPr>
          <a:xfrm>
            <a:off x="1050966" y="118571"/>
            <a:ext cx="8009906" cy="830997"/>
          </a:xfrm>
          <a:prstGeom prst="rect">
            <a:avLst/>
          </a:prstGeom>
          <a:noFill/>
        </p:spPr>
        <p:txBody>
          <a:bodyPr wrap="square" rtlCol="0">
            <a:spAutoFit/>
          </a:bodyPr>
          <a:lstStyle/>
          <a:p>
            <a:r>
              <a:rPr lang="en-US" sz="4800" dirty="0">
                <a:latin typeface="Calibri" panose="020F0502020204030204" pitchFamily="34" charset="0"/>
                <a:cs typeface="Calibri" panose="020F0502020204030204" pitchFamily="34" charset="0"/>
              </a:rPr>
              <a:t>Research Components </a:t>
            </a:r>
          </a:p>
        </p:txBody>
      </p:sp>
      <p:sp>
        <p:nvSpPr>
          <p:cNvPr id="3" name="TextBox 2">
            <a:extLst>
              <a:ext uri="{FF2B5EF4-FFF2-40B4-BE49-F238E27FC236}">
                <a16:creationId xmlns:a16="http://schemas.microsoft.com/office/drawing/2014/main" id="{BFB5523F-8D78-5D7C-9FCB-676E72C0FCF0}"/>
              </a:ext>
            </a:extLst>
          </p:cNvPr>
          <p:cNvSpPr txBox="1"/>
          <p:nvPr/>
        </p:nvSpPr>
        <p:spPr>
          <a:xfrm>
            <a:off x="1050965" y="1347849"/>
            <a:ext cx="7647709" cy="3754874"/>
          </a:xfrm>
          <a:prstGeom prst="rect">
            <a:avLst/>
          </a:prstGeom>
          <a:noFill/>
        </p:spPr>
        <p:txBody>
          <a:bodyPr wrap="square" rtlCol="0">
            <a:spAutoFit/>
          </a:bodyPr>
          <a:lstStyle/>
          <a:p>
            <a:endParaRPr lang="en-US" sz="2800" b="1" dirty="0">
              <a:solidFill>
                <a:srgbClr val="222B56"/>
              </a:solidFill>
              <a:latin typeface="Calibri" panose="020F0502020204030204" pitchFamily="34" charset="0"/>
              <a:cs typeface="Calibri" panose="020F0502020204030204" pitchFamily="34" charset="0"/>
            </a:endParaRPr>
          </a:p>
          <a:p>
            <a:pPr marL="342900" indent="-342900">
              <a:buClr>
                <a:srgbClr val="222B56"/>
              </a:buClr>
              <a:buFont typeface="Arial" panose="020B0604020202020204" pitchFamily="34" charset="0"/>
              <a:buChar char="•"/>
            </a:pPr>
            <a:r>
              <a:rPr lang="en-US" sz="3200" dirty="0">
                <a:latin typeface="Calibri" panose="020F0502020204030204" pitchFamily="34" charset="0"/>
                <a:cs typeface="Calibri" panose="020F0502020204030204" pitchFamily="34" charset="0"/>
              </a:rPr>
              <a:t>Philosophy</a:t>
            </a:r>
          </a:p>
          <a:p>
            <a:pPr marL="342900" indent="-342900">
              <a:buClr>
                <a:srgbClr val="222B56"/>
              </a:buClr>
              <a:buFont typeface="Arial" panose="020B0604020202020204" pitchFamily="34" charset="0"/>
              <a:buChar char="•"/>
            </a:pPr>
            <a:r>
              <a:rPr lang="en-US" sz="3200" dirty="0">
                <a:latin typeface="Calibri" panose="020F0502020204030204" pitchFamily="34" charset="0"/>
                <a:cs typeface="Calibri" panose="020F0502020204030204" pitchFamily="34" charset="0"/>
              </a:rPr>
              <a:t>Approach</a:t>
            </a:r>
          </a:p>
          <a:p>
            <a:pPr marL="342900" indent="-342900">
              <a:buClr>
                <a:srgbClr val="222B56"/>
              </a:buClr>
              <a:buFont typeface="Arial" panose="020B0604020202020204" pitchFamily="34" charset="0"/>
              <a:buChar char="•"/>
            </a:pPr>
            <a:r>
              <a:rPr lang="en-US" sz="3200" dirty="0">
                <a:latin typeface="Calibri" panose="020F0502020204030204" pitchFamily="34" charset="0"/>
                <a:cs typeface="Calibri" panose="020F0502020204030204" pitchFamily="34" charset="0"/>
              </a:rPr>
              <a:t>Strategy</a:t>
            </a:r>
          </a:p>
          <a:p>
            <a:pPr marL="342900" indent="-342900">
              <a:buClr>
                <a:srgbClr val="222B56"/>
              </a:buClr>
              <a:buFont typeface="Arial" panose="020B0604020202020204" pitchFamily="34" charset="0"/>
              <a:buChar char="•"/>
            </a:pPr>
            <a:r>
              <a:rPr lang="en-US" sz="3200" dirty="0">
                <a:latin typeface="Calibri" panose="020F0502020204030204" pitchFamily="34" charset="0"/>
                <a:cs typeface="Calibri" panose="020F0502020204030204" pitchFamily="34" charset="0"/>
              </a:rPr>
              <a:t>Methods</a:t>
            </a:r>
          </a:p>
          <a:p>
            <a:pPr marL="342900" indent="-342900">
              <a:buClr>
                <a:srgbClr val="222B56"/>
              </a:buClr>
              <a:buFont typeface="Arial" panose="020B0604020202020204" pitchFamily="34" charset="0"/>
              <a:buChar char="•"/>
            </a:pPr>
            <a:r>
              <a:rPr lang="en-US" sz="3200" dirty="0">
                <a:latin typeface="Calibri" panose="020F0502020204030204" pitchFamily="34" charset="0"/>
                <a:cs typeface="Calibri" panose="020F0502020204030204" pitchFamily="34" charset="0"/>
              </a:rPr>
              <a:t>Time horizon</a:t>
            </a:r>
          </a:p>
          <a:p>
            <a:pPr marL="342900" indent="-342900">
              <a:buClr>
                <a:srgbClr val="222B56"/>
              </a:buClr>
              <a:buFont typeface="Arial" panose="020B0604020202020204" pitchFamily="34" charset="0"/>
              <a:buChar char="•"/>
            </a:pPr>
            <a:r>
              <a:rPr lang="en-US" sz="3200" dirty="0">
                <a:latin typeface="Calibri" panose="020F0502020204030204" pitchFamily="34" charset="0"/>
                <a:cs typeface="Calibri" panose="020F0502020204030204" pitchFamily="34" charset="0"/>
              </a:rPr>
              <a:t>Other elements</a:t>
            </a:r>
          </a:p>
          <a:p>
            <a:pPr marL="285750" indent="-285750">
              <a:buBlip>
                <a:blip r:embed="rId3"/>
              </a:buBlip>
            </a:pPr>
            <a:endParaRPr lang="en-US" dirty="0"/>
          </a:p>
        </p:txBody>
      </p:sp>
      <p:sp>
        <p:nvSpPr>
          <p:cNvPr id="4" name="Rectangle 3">
            <a:extLst>
              <a:ext uri="{FF2B5EF4-FFF2-40B4-BE49-F238E27FC236}">
                <a16:creationId xmlns:a16="http://schemas.microsoft.com/office/drawing/2014/main" id="{7D519147-93D7-BA7C-55C0-3DB18564918D}"/>
              </a:ext>
            </a:extLst>
          </p:cNvPr>
          <p:cNvSpPr/>
          <p:nvPr/>
        </p:nvSpPr>
        <p:spPr>
          <a:xfrm>
            <a:off x="1050966" y="843148"/>
            <a:ext cx="7707086" cy="106420"/>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0800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0EEB9-205F-472C-DDEB-00BDE87BFD82}"/>
              </a:ext>
            </a:extLst>
          </p:cNvPr>
          <p:cNvSpPr>
            <a:spLocks noGrp="1"/>
          </p:cNvSpPr>
          <p:nvPr>
            <p:ph type="title"/>
          </p:nvPr>
        </p:nvSpPr>
        <p:spPr/>
        <p:txBody>
          <a:bodyPr/>
          <a:lstStyle/>
          <a:p>
            <a:r>
              <a:rPr lang="en-ZA" dirty="0"/>
              <a:t>Research Philosophy</a:t>
            </a:r>
          </a:p>
        </p:txBody>
      </p:sp>
      <p:sp>
        <p:nvSpPr>
          <p:cNvPr id="3" name="Content Placeholder 2">
            <a:extLst>
              <a:ext uri="{FF2B5EF4-FFF2-40B4-BE49-F238E27FC236}">
                <a16:creationId xmlns:a16="http://schemas.microsoft.com/office/drawing/2014/main" id="{9028EB21-DCA5-6470-583B-B9CA584B2EE4}"/>
              </a:ext>
            </a:extLst>
          </p:cNvPr>
          <p:cNvSpPr>
            <a:spLocks noGrp="1"/>
          </p:cNvSpPr>
          <p:nvPr>
            <p:ph idx="1"/>
          </p:nvPr>
        </p:nvSpPr>
        <p:spPr>
          <a:xfrm>
            <a:off x="628650" y="1479734"/>
            <a:ext cx="7886700" cy="4697229"/>
          </a:xfrm>
        </p:spPr>
        <p:txBody>
          <a:bodyPr>
            <a:normAutofit fontScale="70000" lnSpcReduction="20000"/>
          </a:bodyPr>
          <a:lstStyle/>
          <a:p>
            <a:pPr marL="0" indent="0">
              <a:buNone/>
            </a:pPr>
            <a:r>
              <a:rPr lang="en-US" b="1" dirty="0">
                <a:solidFill>
                  <a:srgbClr val="0070C0"/>
                </a:solidFill>
              </a:rPr>
              <a:t>Crux of the research process- influences the methods to be adopted, etc.</a:t>
            </a:r>
          </a:p>
          <a:p>
            <a:pPr marL="0" indent="0">
              <a:buNone/>
            </a:pPr>
            <a:r>
              <a:rPr lang="en-US" dirty="0"/>
              <a:t>• Clarifies principles about the worldview, studied in terms of epistemology</a:t>
            </a:r>
          </a:p>
          <a:p>
            <a:pPr marL="0" indent="0">
              <a:buNone/>
            </a:pPr>
            <a:r>
              <a:rPr lang="en-US" dirty="0"/>
              <a:t>• Epistemology as defining acceptable knowledge and acquisition methods</a:t>
            </a:r>
          </a:p>
          <a:p>
            <a:pPr marL="0" indent="0">
              <a:buNone/>
            </a:pPr>
            <a:endParaRPr lang="en-US" dirty="0"/>
          </a:p>
          <a:p>
            <a:r>
              <a:rPr lang="en-US" dirty="0"/>
              <a:t>Two main paradigms:</a:t>
            </a:r>
          </a:p>
          <a:p>
            <a:pPr marL="457200" lvl="1" indent="0">
              <a:buNone/>
            </a:pPr>
            <a:r>
              <a:rPr lang="en-US" dirty="0"/>
              <a:t>• Positivism: Testable questions, subject-independent knowledge.</a:t>
            </a:r>
          </a:p>
          <a:p>
            <a:pPr marL="457200" lvl="1" indent="0">
              <a:buNone/>
            </a:pPr>
            <a:r>
              <a:rPr lang="en-US" dirty="0"/>
              <a:t>• Interpretivism: Individual perception shapes reality</a:t>
            </a:r>
          </a:p>
          <a:p>
            <a:pPr marL="0" indent="0">
              <a:buNone/>
            </a:pPr>
            <a:endParaRPr lang="en-US" dirty="0"/>
          </a:p>
          <a:p>
            <a:pPr marL="0" indent="0">
              <a:buNone/>
            </a:pPr>
            <a:r>
              <a:rPr lang="en-US" dirty="0"/>
              <a:t>Approach differences:</a:t>
            </a:r>
          </a:p>
          <a:p>
            <a:pPr marL="457200" lvl="1" indent="0">
              <a:buNone/>
            </a:pPr>
            <a:r>
              <a:rPr lang="en-US" dirty="0"/>
              <a:t>• Positivism: Scientific, quantitative testing</a:t>
            </a:r>
          </a:p>
          <a:p>
            <a:pPr marL="457200" lvl="1" indent="0">
              <a:buNone/>
            </a:pPr>
            <a:r>
              <a:rPr lang="en-US" dirty="0"/>
              <a:t>• Interpretivism: Qualitative, subjective analysis</a:t>
            </a:r>
          </a:p>
          <a:p>
            <a:r>
              <a:rPr lang="en-US" dirty="0">
                <a:solidFill>
                  <a:srgbClr val="0070C0"/>
                </a:solidFill>
              </a:rPr>
              <a:t>Reflection point: What about you- which paradigm aligns with your research?</a:t>
            </a:r>
          </a:p>
          <a:p>
            <a:pPr marL="0" indent="0">
              <a:buNone/>
            </a:pPr>
            <a:endParaRPr lang="en-ZA" dirty="0"/>
          </a:p>
        </p:txBody>
      </p:sp>
    </p:spTree>
    <p:extLst>
      <p:ext uri="{BB962C8B-B14F-4D97-AF65-F5344CB8AC3E}">
        <p14:creationId xmlns:p14="http://schemas.microsoft.com/office/powerpoint/2010/main" val="3782276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9B487-F97F-D584-65AD-306B419F5CE5}"/>
              </a:ext>
            </a:extLst>
          </p:cNvPr>
          <p:cNvSpPr>
            <a:spLocks noGrp="1"/>
          </p:cNvSpPr>
          <p:nvPr>
            <p:ph type="title"/>
          </p:nvPr>
        </p:nvSpPr>
        <p:spPr/>
        <p:txBody>
          <a:bodyPr/>
          <a:lstStyle/>
          <a:p>
            <a:r>
              <a:rPr lang="en-ZA" b="1" dirty="0"/>
              <a:t>Research strategy</a:t>
            </a:r>
          </a:p>
        </p:txBody>
      </p:sp>
      <p:pic>
        <p:nvPicPr>
          <p:cNvPr id="5" name="Content Placeholder 4">
            <a:extLst>
              <a:ext uri="{FF2B5EF4-FFF2-40B4-BE49-F238E27FC236}">
                <a16:creationId xmlns:a16="http://schemas.microsoft.com/office/drawing/2014/main" id="{59FDC217-8F58-B8DA-C773-BEE2110241E8}"/>
              </a:ext>
            </a:extLst>
          </p:cNvPr>
          <p:cNvPicPr>
            <a:picLocks noGrp="1" noChangeAspect="1"/>
          </p:cNvPicPr>
          <p:nvPr>
            <p:ph idx="1"/>
          </p:nvPr>
        </p:nvPicPr>
        <p:blipFill>
          <a:blip r:embed="rId2"/>
          <a:stretch>
            <a:fillRect/>
          </a:stretch>
        </p:blipFill>
        <p:spPr>
          <a:xfrm>
            <a:off x="1016843" y="1331761"/>
            <a:ext cx="6765966" cy="4632707"/>
          </a:xfrm>
          <a:prstGeom prst="rect">
            <a:avLst/>
          </a:prstGeom>
        </p:spPr>
      </p:pic>
    </p:spTree>
    <p:extLst>
      <p:ext uri="{BB962C8B-B14F-4D97-AF65-F5344CB8AC3E}">
        <p14:creationId xmlns:p14="http://schemas.microsoft.com/office/powerpoint/2010/main" val="912120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4FCB7-8EFA-D76D-E1EB-D22F0D1FB02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D577109-8B2D-E447-F34F-5DC00B39D8D1}"/>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3D3B16B-A554-310D-BDFA-FADB5F3CAD46}"/>
              </a:ext>
            </a:extLst>
          </p:cNvPr>
          <p:cNvSpPr/>
          <p:nvPr/>
        </p:nvSpPr>
        <p:spPr>
          <a:xfrm>
            <a:off x="2630384" y="0"/>
            <a:ext cx="6513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855DAF0-7C1C-0F5F-B276-AA15BFDEC687}"/>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0352DC5-65E1-1B76-FF5E-529208E0729A}"/>
              </a:ext>
            </a:extLst>
          </p:cNvPr>
          <p:cNvSpPr txBox="1"/>
          <p:nvPr/>
        </p:nvSpPr>
        <p:spPr>
          <a:xfrm>
            <a:off x="2630383" y="168241"/>
            <a:ext cx="6513617" cy="4001095"/>
          </a:xfrm>
          <a:prstGeom prst="rect">
            <a:avLst/>
          </a:prstGeom>
          <a:noFill/>
        </p:spPr>
        <p:txBody>
          <a:bodyPr wrap="square" rtlCol="0">
            <a:spAutoFit/>
          </a:bodyPr>
          <a:lstStyle/>
          <a:p>
            <a:pPr algn="ctr"/>
            <a:r>
              <a:rPr lang="en-US" sz="3600" b="1" dirty="0">
                <a:solidFill>
                  <a:srgbClr val="D69610"/>
                </a:solidFill>
              </a:rPr>
              <a:t>Research Methods</a:t>
            </a:r>
          </a:p>
          <a:p>
            <a:pPr algn="ctr"/>
            <a:endParaRPr lang="en-US" sz="3600" b="1" dirty="0">
              <a:solidFill>
                <a:srgbClr val="D69610"/>
              </a:solidFill>
            </a:endParaRPr>
          </a:p>
          <a:p>
            <a:pPr algn="ctr"/>
            <a:endParaRPr lang="en-US" sz="3600" b="1" dirty="0">
              <a:solidFill>
                <a:srgbClr val="D69610"/>
              </a:solidFill>
            </a:endParaRPr>
          </a:p>
          <a:p>
            <a:endParaRPr lang="en-US" dirty="0">
              <a:solidFill>
                <a:srgbClr val="D69610"/>
              </a:solidFill>
            </a:endParaRPr>
          </a:p>
          <a:p>
            <a:pPr marL="457200" indent="-457200">
              <a:buFont typeface="Arial" panose="020B0604020202020204" pitchFamily="34" charset="0"/>
              <a:buChar char="•"/>
            </a:pPr>
            <a:r>
              <a:rPr lang="en-US" sz="3200" dirty="0">
                <a:solidFill>
                  <a:schemeClr val="bg1"/>
                </a:solidFill>
              </a:rPr>
              <a:t>Qualitative</a:t>
            </a:r>
          </a:p>
          <a:p>
            <a:pPr marL="457200" indent="-457200">
              <a:buFont typeface="Arial" panose="020B0604020202020204" pitchFamily="34" charset="0"/>
              <a:buChar char="•"/>
            </a:pPr>
            <a:r>
              <a:rPr lang="en-US" sz="3200" dirty="0">
                <a:solidFill>
                  <a:schemeClr val="bg1"/>
                </a:solidFill>
              </a:rPr>
              <a:t>Quantitative</a:t>
            </a:r>
          </a:p>
          <a:p>
            <a:pPr marL="457200" indent="-457200">
              <a:buFont typeface="Arial" panose="020B0604020202020204" pitchFamily="34" charset="0"/>
              <a:buChar char="•"/>
            </a:pPr>
            <a:r>
              <a:rPr lang="en-US" sz="3200" dirty="0">
                <a:solidFill>
                  <a:schemeClr val="bg1"/>
                </a:solidFill>
              </a:rPr>
              <a:t>Mixed methods</a:t>
            </a:r>
          </a:p>
          <a:p>
            <a:pPr algn="ctr"/>
            <a:endParaRPr lang="en-US" sz="3200" dirty="0">
              <a:solidFill>
                <a:schemeClr val="bg1"/>
              </a:solidFill>
            </a:endParaRPr>
          </a:p>
        </p:txBody>
      </p:sp>
      <p:pic>
        <p:nvPicPr>
          <p:cNvPr id="3" name="Picture 2" descr="A pencil and light bulb on a piece of paper&#10;&#10;AI-generated content may be incorrect.">
            <a:extLst>
              <a:ext uri="{FF2B5EF4-FFF2-40B4-BE49-F238E27FC236}">
                <a16:creationId xmlns:a16="http://schemas.microsoft.com/office/drawing/2014/main" id="{8BF59303-28F1-F964-D9F3-A5CD77E67C41}"/>
              </a:ext>
            </a:extLst>
          </p:cNvPr>
          <p:cNvPicPr>
            <a:picLocks noChangeAspect="1"/>
          </p:cNvPicPr>
          <p:nvPr/>
        </p:nvPicPr>
        <p:blipFill>
          <a:blip r:embed="rId2"/>
          <a:stretch>
            <a:fillRect/>
          </a:stretch>
        </p:blipFill>
        <p:spPr>
          <a:xfrm>
            <a:off x="394069" y="1940448"/>
            <a:ext cx="1842244" cy="2316524"/>
          </a:xfrm>
          <a:prstGeom prst="rect">
            <a:avLst/>
          </a:prstGeom>
        </p:spPr>
      </p:pic>
      <p:sp>
        <p:nvSpPr>
          <p:cNvPr id="9" name="TextBox 8">
            <a:extLst>
              <a:ext uri="{FF2B5EF4-FFF2-40B4-BE49-F238E27FC236}">
                <a16:creationId xmlns:a16="http://schemas.microsoft.com/office/drawing/2014/main" id="{FEA1F257-4347-886E-4281-697E615A5EF8}"/>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29779A69-1924-6FC8-8A94-6593FF0FE89C}"/>
              </a:ext>
            </a:extLst>
          </p:cNvPr>
          <p:cNvSpPr txBox="1"/>
          <p:nvPr/>
        </p:nvSpPr>
        <p:spPr>
          <a:xfrm>
            <a:off x="0" y="4820028"/>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Tree>
    <p:extLst>
      <p:ext uri="{BB962C8B-B14F-4D97-AF65-F5344CB8AC3E}">
        <p14:creationId xmlns:p14="http://schemas.microsoft.com/office/powerpoint/2010/main" val="323644334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936</Words>
  <Application>Microsoft Office PowerPoint</Application>
  <PresentationFormat>On-screen Show (4:3)</PresentationFormat>
  <Paragraphs>139</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Aptos Display</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Research Philosophy</vt:lpstr>
      <vt:lpstr>Research strategy</vt:lpstr>
      <vt:lpstr>PowerPoint Presentation</vt:lpstr>
      <vt:lpstr>Choice of methods </vt:lpstr>
      <vt:lpstr>Time horizons</vt:lpstr>
      <vt:lpstr>Approach to Theory </vt:lpstr>
      <vt:lpstr>Activity </vt:lpstr>
      <vt:lpstr>Understanding the research process</vt:lpstr>
      <vt:lpstr>Data collection and analysis </vt:lpstr>
      <vt:lpstr>Research techniques </vt:lpstr>
      <vt:lpstr>Choice of research methods</vt:lpstr>
      <vt:lpstr>Do the research pieces fit together?</vt:lpstr>
      <vt:lpstr>My reflection</vt:lpstr>
      <vt:lpstr>Applying basic AI tools in research</vt:lpstr>
      <vt:lpstr>Summary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Ilze Visagie</dc:creator>
  <cp:lastModifiedBy>Yoliswa Ntsepe</cp:lastModifiedBy>
  <cp:revision>9</cp:revision>
  <dcterms:created xsi:type="dcterms:W3CDTF">2025-07-08T05:08:55Z</dcterms:created>
  <dcterms:modified xsi:type="dcterms:W3CDTF">2026-07-27T08:46:11Z</dcterms:modified>
</cp:coreProperties>
</file>