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1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62"/>
  </p:notesMasterIdLst>
  <p:sldIdLst>
    <p:sldId id="256" r:id="rId2"/>
    <p:sldId id="270" r:id="rId3"/>
    <p:sldId id="1075" r:id="rId4"/>
    <p:sldId id="259" r:id="rId5"/>
    <p:sldId id="1076" r:id="rId6"/>
    <p:sldId id="284" r:id="rId7"/>
    <p:sldId id="258" r:id="rId8"/>
    <p:sldId id="605" r:id="rId9"/>
    <p:sldId id="1090" r:id="rId10"/>
    <p:sldId id="1091" r:id="rId11"/>
    <p:sldId id="1092" r:id="rId12"/>
    <p:sldId id="260" r:id="rId13"/>
    <p:sldId id="265" r:id="rId14"/>
    <p:sldId id="334" r:id="rId15"/>
    <p:sldId id="335" r:id="rId16"/>
    <p:sldId id="606" r:id="rId17"/>
    <p:sldId id="593" r:id="rId18"/>
    <p:sldId id="629" r:id="rId19"/>
    <p:sldId id="337" r:id="rId20"/>
    <p:sldId id="1082" r:id="rId21"/>
    <p:sldId id="1117" r:id="rId22"/>
    <p:sldId id="1083" r:id="rId23"/>
    <p:sldId id="264" r:id="rId24"/>
    <p:sldId id="1084" r:id="rId25"/>
    <p:sldId id="1102" r:id="rId26"/>
    <p:sldId id="1104" r:id="rId27"/>
    <p:sldId id="1105" r:id="rId28"/>
    <p:sldId id="1085" r:id="rId29"/>
    <p:sldId id="1100" r:id="rId30"/>
    <p:sldId id="1101" r:id="rId31"/>
    <p:sldId id="1099" r:id="rId32"/>
    <p:sldId id="577" r:id="rId33"/>
    <p:sldId id="1094" r:id="rId34"/>
    <p:sldId id="1096" r:id="rId35"/>
    <p:sldId id="1095" r:id="rId36"/>
    <p:sldId id="1097" r:id="rId37"/>
    <p:sldId id="1098" r:id="rId38"/>
    <p:sldId id="1106" r:id="rId39"/>
    <p:sldId id="1109" r:id="rId40"/>
    <p:sldId id="1108" r:id="rId41"/>
    <p:sldId id="1107" r:id="rId42"/>
    <p:sldId id="1110" r:id="rId43"/>
    <p:sldId id="1111" r:id="rId44"/>
    <p:sldId id="1112" r:id="rId45"/>
    <p:sldId id="1113" r:id="rId46"/>
    <p:sldId id="1114" r:id="rId47"/>
    <p:sldId id="1115" r:id="rId48"/>
    <p:sldId id="1116" r:id="rId49"/>
    <p:sldId id="1093" r:id="rId50"/>
    <p:sldId id="1086" r:id="rId51"/>
    <p:sldId id="353" r:id="rId52"/>
    <p:sldId id="360" r:id="rId53"/>
    <p:sldId id="1087" r:id="rId54"/>
    <p:sldId id="576" r:id="rId55"/>
    <p:sldId id="1118" r:id="rId56"/>
    <p:sldId id="1119" r:id="rId57"/>
    <p:sldId id="285" r:id="rId58"/>
    <p:sldId id="1089" r:id="rId59"/>
    <p:sldId id="279" r:id="rId60"/>
    <p:sldId id="269" r:id="rId6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69610"/>
    <a:srgbClr val="222B56"/>
    <a:srgbClr val="F3D678"/>
    <a:srgbClr val="71BFA4"/>
    <a:srgbClr val="D4DB9F"/>
    <a:srgbClr val="14954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9674194-A90B-4399-A11F-A14EE23C56F1}" v="78" dt="2026-07-27T18:31:12.199"/>
  </p1510:revLst>
</p1510:revInfo>
</file>

<file path=ppt/tableStyles.xml><?xml version="1.0" encoding="utf-8"?>
<a:tblStyleLst xmlns:a="http://schemas.openxmlformats.org/drawingml/2006/main" def="{5C22544A-7EE6-4342-B048-85BDC9FD1C3A}"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284E427A-3D55-4303-BF80-6455036E1DE7}" styleName="Themed Style 1 - Acc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69C7853C-536D-4A76-A0AE-DD22124D55A5}" styleName="Themed Style 1 - Accent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775DCB02-9BB8-47FD-8907-85C794F793BA}" styleName="Themed Style 1 - Accent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591" autoAdjust="0"/>
    <p:restoredTop sz="94658"/>
  </p:normalViewPr>
  <p:slideViewPr>
    <p:cSldViewPr snapToGrid="0">
      <p:cViewPr varScale="1">
        <p:scale>
          <a:sx n="62" d="100"/>
          <a:sy n="62" d="100"/>
        </p:scale>
        <p:origin x="920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tableStyles" Target="tableStyles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microsoft.com/office/2015/10/relationships/revisionInfo" Target="revisionInfo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3F35D07-55E1-4736-A26C-8E06353D270A}" type="doc">
      <dgm:prSet loTypeId="urn:microsoft.com/office/officeart/2005/8/layout/chevron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2E3CA824-0567-404F-A27C-F166F5352159}">
      <dgm:prSet phldrT="[Text]"/>
      <dgm:spPr/>
      <dgm:t>
        <a:bodyPr/>
        <a:lstStyle/>
        <a:p>
          <a:r>
            <a:rPr lang="en-US" dirty="0"/>
            <a:t>One and Two</a:t>
          </a:r>
          <a:endParaRPr lang="en-GB" dirty="0"/>
        </a:p>
      </dgm:t>
    </dgm:pt>
    <dgm:pt modelId="{D1B44F9B-E4BC-495D-BA1D-9E973EC0FA7C}" type="parTrans" cxnId="{3A4A16EF-C9B6-4ABB-A835-82F3106BD7B3}">
      <dgm:prSet/>
      <dgm:spPr/>
      <dgm:t>
        <a:bodyPr/>
        <a:lstStyle/>
        <a:p>
          <a:endParaRPr lang="en-GB"/>
        </a:p>
      </dgm:t>
    </dgm:pt>
    <dgm:pt modelId="{0757558E-AEC0-4F39-BA2C-848934960B91}" type="sibTrans" cxnId="{3A4A16EF-C9B6-4ABB-A835-82F3106BD7B3}">
      <dgm:prSet/>
      <dgm:spPr/>
      <dgm:t>
        <a:bodyPr/>
        <a:lstStyle/>
        <a:p>
          <a:endParaRPr lang="en-GB"/>
        </a:p>
      </dgm:t>
    </dgm:pt>
    <dgm:pt modelId="{E506A243-9823-41ED-B3C0-27C92AFF27BF}">
      <dgm:prSet phldrT="[Text]" custT="1"/>
      <dgm:spPr/>
      <dgm:t>
        <a:bodyPr/>
        <a:lstStyle/>
        <a:p>
          <a:pPr>
            <a:buSzPts val="1000"/>
            <a:buFont typeface="Symbol" panose="05050102010706020507" pitchFamily="18" charset="2"/>
            <a:buChar char=""/>
          </a:pPr>
          <a:r>
            <a:rPr lang="en-GB" sz="2100" b="1" dirty="0"/>
            <a:t>One: Introduction &amp; Objectives: </a:t>
          </a:r>
          <a:r>
            <a:rPr lang="en-GB" sz="1800" dirty="0"/>
            <a:t>Quick overview of the session</a:t>
          </a:r>
        </a:p>
      </dgm:t>
    </dgm:pt>
    <dgm:pt modelId="{443E87CA-CC4D-491B-BE13-A514FA73F755}" type="parTrans" cxnId="{DA059246-E592-4CA4-BA60-ACF1877DDD41}">
      <dgm:prSet/>
      <dgm:spPr/>
      <dgm:t>
        <a:bodyPr/>
        <a:lstStyle/>
        <a:p>
          <a:endParaRPr lang="en-GB"/>
        </a:p>
      </dgm:t>
    </dgm:pt>
    <dgm:pt modelId="{64B3916F-2634-4A6E-BF39-C31250BA5538}" type="sibTrans" cxnId="{DA059246-E592-4CA4-BA60-ACF1877DDD41}">
      <dgm:prSet/>
      <dgm:spPr/>
      <dgm:t>
        <a:bodyPr/>
        <a:lstStyle/>
        <a:p>
          <a:endParaRPr lang="en-GB"/>
        </a:p>
      </dgm:t>
    </dgm:pt>
    <dgm:pt modelId="{59B79073-4591-4044-8521-774B5A111995}">
      <dgm:prSet phldrT="[Text]" custT="1"/>
      <dgm:spPr/>
      <dgm:t>
        <a:bodyPr/>
        <a:lstStyle/>
        <a:p>
          <a:r>
            <a:rPr lang="en-US" sz="2100" b="1" dirty="0"/>
            <a:t>Two: </a:t>
          </a:r>
          <a:r>
            <a:rPr lang="en-GB" sz="2100" b="1" dirty="0"/>
            <a:t>Overview of Review Types: </a:t>
          </a:r>
          <a:r>
            <a:rPr lang="en-GB" dirty="0"/>
            <a:t>Systematic vs. scoping vs. narrative vs. evidence reviews</a:t>
          </a:r>
          <a:endParaRPr lang="en-GB" sz="2500" dirty="0"/>
        </a:p>
      </dgm:t>
    </dgm:pt>
    <dgm:pt modelId="{5F8D696F-AA3B-4817-8054-82BA3D164863}" type="parTrans" cxnId="{459D45A1-B6B0-4848-84ED-C242FB909583}">
      <dgm:prSet/>
      <dgm:spPr/>
      <dgm:t>
        <a:bodyPr/>
        <a:lstStyle/>
        <a:p>
          <a:endParaRPr lang="en-GB"/>
        </a:p>
      </dgm:t>
    </dgm:pt>
    <dgm:pt modelId="{45C81271-899F-4C0E-A2BB-32881F39AD90}" type="sibTrans" cxnId="{459D45A1-B6B0-4848-84ED-C242FB909583}">
      <dgm:prSet/>
      <dgm:spPr/>
      <dgm:t>
        <a:bodyPr/>
        <a:lstStyle/>
        <a:p>
          <a:endParaRPr lang="en-GB"/>
        </a:p>
      </dgm:t>
    </dgm:pt>
    <dgm:pt modelId="{E1281F77-4B73-4904-9C64-9FE011A5684E}">
      <dgm:prSet phldrT="[Text]"/>
      <dgm:spPr/>
      <dgm:t>
        <a:bodyPr/>
        <a:lstStyle/>
        <a:p>
          <a:r>
            <a:rPr lang="en-US" dirty="0"/>
            <a:t>Three and Four</a:t>
          </a:r>
          <a:endParaRPr lang="en-GB" dirty="0"/>
        </a:p>
      </dgm:t>
    </dgm:pt>
    <dgm:pt modelId="{F1596465-9407-40E9-AD9D-20EA6A2AC214}" type="parTrans" cxnId="{CB285D5B-790E-4FCE-8D9D-3F0D90C37A53}">
      <dgm:prSet/>
      <dgm:spPr/>
      <dgm:t>
        <a:bodyPr/>
        <a:lstStyle/>
        <a:p>
          <a:endParaRPr lang="en-GB"/>
        </a:p>
      </dgm:t>
    </dgm:pt>
    <dgm:pt modelId="{AB54C2A0-26C9-4999-A59C-1BF01A94DAF7}" type="sibTrans" cxnId="{CB285D5B-790E-4FCE-8D9D-3F0D90C37A53}">
      <dgm:prSet/>
      <dgm:spPr/>
      <dgm:t>
        <a:bodyPr/>
        <a:lstStyle/>
        <a:p>
          <a:endParaRPr lang="en-GB"/>
        </a:p>
      </dgm:t>
    </dgm:pt>
    <dgm:pt modelId="{673AC869-913F-4CD2-80BC-F55BDD3678E2}">
      <dgm:prSet phldrT="[Text]" custT="1"/>
      <dgm:spPr/>
      <dgm:t>
        <a:bodyPr/>
        <a:lstStyle/>
        <a:p>
          <a:r>
            <a:rPr lang="en-US" sz="2100" b="1" dirty="0"/>
            <a:t>Three: </a:t>
          </a:r>
          <a:r>
            <a:rPr lang="en-GB" sz="2100" b="1" dirty="0"/>
            <a:t>Planning a Systematic/Evidence Review: </a:t>
          </a:r>
          <a:r>
            <a:rPr lang="en-GB" sz="1800" dirty="0"/>
            <a:t>Formulating a clear research question </a:t>
          </a:r>
        </a:p>
      </dgm:t>
    </dgm:pt>
    <dgm:pt modelId="{49A0A414-F323-4E32-B9C7-40F3FDE0723E}" type="parTrans" cxnId="{C8B097DB-E4A5-4F55-AE2B-790184A153BB}">
      <dgm:prSet/>
      <dgm:spPr/>
      <dgm:t>
        <a:bodyPr/>
        <a:lstStyle/>
        <a:p>
          <a:endParaRPr lang="en-GB"/>
        </a:p>
      </dgm:t>
    </dgm:pt>
    <dgm:pt modelId="{F85FE829-4778-4233-A1D4-A8617068EFB1}" type="sibTrans" cxnId="{C8B097DB-E4A5-4F55-AE2B-790184A153BB}">
      <dgm:prSet/>
      <dgm:spPr/>
      <dgm:t>
        <a:bodyPr/>
        <a:lstStyle/>
        <a:p>
          <a:endParaRPr lang="en-GB"/>
        </a:p>
      </dgm:t>
    </dgm:pt>
    <dgm:pt modelId="{2B0543C2-554B-4BA0-8B71-EF152484CB2E}">
      <dgm:prSet phldrT="[Text]" custT="1"/>
      <dgm:spPr/>
      <dgm:t>
        <a:bodyPr/>
        <a:lstStyle/>
        <a:p>
          <a:r>
            <a:rPr lang="en-US" sz="2100" b="1" dirty="0"/>
            <a:t>Four: </a:t>
          </a:r>
          <a:r>
            <a:rPr lang="en-GB" sz="2100" b="1" dirty="0"/>
            <a:t>Search Strategy &amp; Database Use : </a:t>
          </a:r>
          <a:r>
            <a:rPr lang="en-GB" dirty="0"/>
            <a:t>Identifying appropriate databases (PubMed, Scopus, Google Scholar, etc.) Using Boolean operators and keywords</a:t>
          </a:r>
          <a:endParaRPr lang="en-GB" sz="2100" dirty="0"/>
        </a:p>
      </dgm:t>
    </dgm:pt>
    <dgm:pt modelId="{0FA47324-B6BE-4548-BC7B-8D0EA89AE7F6}" type="parTrans" cxnId="{DE63F565-D278-4EB9-BDCA-122E114B17F4}">
      <dgm:prSet/>
      <dgm:spPr/>
      <dgm:t>
        <a:bodyPr/>
        <a:lstStyle/>
        <a:p>
          <a:endParaRPr lang="en-GB"/>
        </a:p>
      </dgm:t>
    </dgm:pt>
    <dgm:pt modelId="{9A4EA0FC-AACA-4462-A92D-D664C1CBDDA3}" type="sibTrans" cxnId="{DE63F565-D278-4EB9-BDCA-122E114B17F4}">
      <dgm:prSet/>
      <dgm:spPr/>
      <dgm:t>
        <a:bodyPr/>
        <a:lstStyle/>
        <a:p>
          <a:endParaRPr lang="en-GB"/>
        </a:p>
      </dgm:t>
    </dgm:pt>
    <dgm:pt modelId="{C9F5896B-1870-4F9C-AE19-8D60700EEC8D}">
      <dgm:prSet phldrT="[Text]"/>
      <dgm:spPr/>
      <dgm:t>
        <a:bodyPr/>
        <a:lstStyle/>
        <a:p>
          <a:r>
            <a:rPr lang="en-US" dirty="0"/>
            <a:t>Five, Six and Seven</a:t>
          </a:r>
          <a:endParaRPr lang="en-GB" dirty="0"/>
        </a:p>
      </dgm:t>
    </dgm:pt>
    <dgm:pt modelId="{F0C0EC1E-D133-4B94-A937-DE43D5CC1909}" type="parTrans" cxnId="{017CC8F2-DC31-47DC-9C85-53568FEC0B5D}">
      <dgm:prSet/>
      <dgm:spPr/>
      <dgm:t>
        <a:bodyPr/>
        <a:lstStyle/>
        <a:p>
          <a:endParaRPr lang="en-GB"/>
        </a:p>
      </dgm:t>
    </dgm:pt>
    <dgm:pt modelId="{429848A0-2956-4B5D-BB79-219AB7B893A6}" type="sibTrans" cxnId="{017CC8F2-DC31-47DC-9C85-53568FEC0B5D}">
      <dgm:prSet/>
      <dgm:spPr/>
      <dgm:t>
        <a:bodyPr/>
        <a:lstStyle/>
        <a:p>
          <a:endParaRPr lang="en-GB"/>
        </a:p>
      </dgm:t>
    </dgm:pt>
    <dgm:pt modelId="{843546C9-B848-425E-A3AB-DDF047EFF427}">
      <dgm:prSet phldrT="[Text]" custT="1"/>
      <dgm:spPr/>
      <dgm:t>
        <a:bodyPr/>
        <a:lstStyle/>
        <a:p>
          <a:r>
            <a:rPr lang="en-US" sz="2100" b="1" dirty="0"/>
            <a:t>Five: </a:t>
          </a:r>
          <a:r>
            <a:rPr lang="en-GB" sz="2100" b="1" dirty="0"/>
            <a:t>Screening &amp; Data Extraction: </a:t>
          </a:r>
          <a:r>
            <a:rPr lang="en-GB" sz="1800" dirty="0"/>
            <a:t>Title/abstract and full-text screening, Tools: Covidence, Rayyan, Excel</a:t>
          </a:r>
        </a:p>
      </dgm:t>
    </dgm:pt>
    <dgm:pt modelId="{D3850FBF-1204-47B4-AF1E-A1A8EC10D157}" type="parTrans" cxnId="{F5921A80-4232-4B90-8E4B-D896A0827FD7}">
      <dgm:prSet/>
      <dgm:spPr/>
      <dgm:t>
        <a:bodyPr/>
        <a:lstStyle/>
        <a:p>
          <a:endParaRPr lang="en-GB"/>
        </a:p>
      </dgm:t>
    </dgm:pt>
    <dgm:pt modelId="{704DE92C-992A-488D-8EF8-8AE4C24C92A0}" type="sibTrans" cxnId="{F5921A80-4232-4B90-8E4B-D896A0827FD7}">
      <dgm:prSet/>
      <dgm:spPr/>
      <dgm:t>
        <a:bodyPr/>
        <a:lstStyle/>
        <a:p>
          <a:endParaRPr lang="en-GB"/>
        </a:p>
      </dgm:t>
    </dgm:pt>
    <dgm:pt modelId="{2CAD0BCB-8383-4C75-9891-0B346F14F1AB}">
      <dgm:prSet phldrT="[Text]" custT="1"/>
      <dgm:spPr/>
      <dgm:t>
        <a:bodyPr/>
        <a:lstStyle/>
        <a:p>
          <a:r>
            <a:rPr lang="en-GB" sz="2100" b="1" dirty="0"/>
            <a:t>Six: Synthesising and Reporting: </a:t>
          </a:r>
          <a:r>
            <a:rPr lang="en-GB" dirty="0"/>
            <a:t>Descriptive vs. meta-analysis synthesis (briefly), Reporting guidelines: </a:t>
          </a:r>
          <a:r>
            <a:rPr lang="en-GB" b="1" dirty="0"/>
            <a:t>PRISMA</a:t>
          </a:r>
          <a:endParaRPr lang="en-GB" sz="1800" dirty="0"/>
        </a:p>
      </dgm:t>
    </dgm:pt>
    <dgm:pt modelId="{C4C6052C-43B0-497E-8AB0-F594FB324081}" type="parTrans" cxnId="{D0D06AAA-8932-49A7-ABDF-6EF4B0D516DE}">
      <dgm:prSet/>
      <dgm:spPr/>
      <dgm:t>
        <a:bodyPr/>
        <a:lstStyle/>
        <a:p>
          <a:endParaRPr lang="en-ZA"/>
        </a:p>
      </dgm:t>
    </dgm:pt>
    <dgm:pt modelId="{DF5E9BFE-AD2F-49E7-8EBC-F21D39CBAD57}" type="sibTrans" cxnId="{D0D06AAA-8932-49A7-ABDF-6EF4B0D516DE}">
      <dgm:prSet/>
      <dgm:spPr/>
      <dgm:t>
        <a:bodyPr/>
        <a:lstStyle/>
        <a:p>
          <a:endParaRPr lang="en-ZA"/>
        </a:p>
      </dgm:t>
    </dgm:pt>
    <dgm:pt modelId="{93683EDB-61F2-40C2-B731-9802B416588D}">
      <dgm:prSet phldrT="[Text]" custT="1"/>
      <dgm:spPr/>
      <dgm:t>
        <a:bodyPr/>
        <a:lstStyle/>
        <a:p>
          <a:r>
            <a:rPr lang="en-GB" sz="2100" b="1" dirty="0"/>
            <a:t>Artificial Intelligence: </a:t>
          </a:r>
          <a:r>
            <a:rPr lang="en-US" sz="2100" b="0" dirty="0"/>
            <a:t>Using artificial intelligence for evidence synthesis</a:t>
          </a:r>
          <a:endParaRPr lang="en-GB" sz="1800" b="0" dirty="0"/>
        </a:p>
      </dgm:t>
    </dgm:pt>
    <dgm:pt modelId="{9E91A28A-1FC4-4A6F-9798-FD1176DE5402}" type="parTrans" cxnId="{D90CFF62-D894-4495-9036-FCEE24E36779}">
      <dgm:prSet/>
      <dgm:spPr/>
      <dgm:t>
        <a:bodyPr/>
        <a:lstStyle/>
        <a:p>
          <a:endParaRPr lang="en-ZA"/>
        </a:p>
      </dgm:t>
    </dgm:pt>
    <dgm:pt modelId="{DBAE1E0D-04C9-45AE-B4FA-85B69F9F1A81}" type="sibTrans" cxnId="{D90CFF62-D894-4495-9036-FCEE24E36779}">
      <dgm:prSet/>
      <dgm:spPr/>
      <dgm:t>
        <a:bodyPr/>
        <a:lstStyle/>
        <a:p>
          <a:endParaRPr lang="en-ZA"/>
        </a:p>
      </dgm:t>
    </dgm:pt>
    <dgm:pt modelId="{F3C6694D-A110-4558-BBD3-DC798BD277A0}" type="pres">
      <dgm:prSet presAssocID="{A3F35D07-55E1-4736-A26C-8E06353D270A}" presName="linearFlow" presStyleCnt="0">
        <dgm:presLayoutVars>
          <dgm:dir/>
          <dgm:animLvl val="lvl"/>
          <dgm:resizeHandles val="exact"/>
        </dgm:presLayoutVars>
      </dgm:prSet>
      <dgm:spPr/>
    </dgm:pt>
    <dgm:pt modelId="{3260C530-2B01-41E6-A4CB-EF10076858DF}" type="pres">
      <dgm:prSet presAssocID="{2E3CA824-0567-404F-A27C-F166F5352159}" presName="composite" presStyleCnt="0"/>
      <dgm:spPr/>
    </dgm:pt>
    <dgm:pt modelId="{7184B5E3-3A60-4F9D-9DD8-6944B1AA3A09}" type="pres">
      <dgm:prSet presAssocID="{2E3CA824-0567-404F-A27C-F166F5352159}" presName="parentText" presStyleLbl="alignNode1" presStyleIdx="0" presStyleCnt="3">
        <dgm:presLayoutVars>
          <dgm:chMax val="1"/>
          <dgm:bulletEnabled val="1"/>
        </dgm:presLayoutVars>
      </dgm:prSet>
      <dgm:spPr/>
    </dgm:pt>
    <dgm:pt modelId="{A30E05B9-0A69-4D64-A95B-793C84B6C4A4}" type="pres">
      <dgm:prSet presAssocID="{2E3CA824-0567-404F-A27C-F166F5352159}" presName="descendantText" presStyleLbl="alignAcc1" presStyleIdx="0" presStyleCnt="3">
        <dgm:presLayoutVars>
          <dgm:bulletEnabled val="1"/>
        </dgm:presLayoutVars>
      </dgm:prSet>
      <dgm:spPr/>
    </dgm:pt>
    <dgm:pt modelId="{F7E654A1-3201-4A0E-B270-C741E7688858}" type="pres">
      <dgm:prSet presAssocID="{0757558E-AEC0-4F39-BA2C-848934960B91}" presName="sp" presStyleCnt="0"/>
      <dgm:spPr/>
    </dgm:pt>
    <dgm:pt modelId="{D694E998-8BBE-444D-8672-AD6ABEB78A4E}" type="pres">
      <dgm:prSet presAssocID="{E1281F77-4B73-4904-9C64-9FE011A5684E}" presName="composite" presStyleCnt="0"/>
      <dgm:spPr/>
    </dgm:pt>
    <dgm:pt modelId="{D492E1F6-9E82-4337-8217-70FDFDEE23E8}" type="pres">
      <dgm:prSet presAssocID="{E1281F77-4B73-4904-9C64-9FE011A5684E}" presName="parentText" presStyleLbl="alignNode1" presStyleIdx="1" presStyleCnt="3">
        <dgm:presLayoutVars>
          <dgm:chMax val="1"/>
          <dgm:bulletEnabled val="1"/>
        </dgm:presLayoutVars>
      </dgm:prSet>
      <dgm:spPr/>
    </dgm:pt>
    <dgm:pt modelId="{E3F22BF6-5976-4BDD-8652-012D2ACA3BA3}" type="pres">
      <dgm:prSet presAssocID="{E1281F77-4B73-4904-9C64-9FE011A5684E}" presName="descendantText" presStyleLbl="alignAcc1" presStyleIdx="1" presStyleCnt="3" custScaleX="99329" custScaleY="175670" custLinFactNeighborX="0" custLinFactNeighborY="-14845">
        <dgm:presLayoutVars>
          <dgm:bulletEnabled val="1"/>
        </dgm:presLayoutVars>
      </dgm:prSet>
      <dgm:spPr/>
    </dgm:pt>
    <dgm:pt modelId="{5F9509EC-CFAE-4889-90A3-DB1F6E926DA4}" type="pres">
      <dgm:prSet presAssocID="{AB54C2A0-26C9-4999-A59C-1BF01A94DAF7}" presName="sp" presStyleCnt="0"/>
      <dgm:spPr/>
    </dgm:pt>
    <dgm:pt modelId="{46EA2001-C5CC-4216-BB43-B5EFF3D41923}" type="pres">
      <dgm:prSet presAssocID="{C9F5896B-1870-4F9C-AE19-8D60700EEC8D}" presName="composite" presStyleCnt="0"/>
      <dgm:spPr/>
    </dgm:pt>
    <dgm:pt modelId="{6B8C44BD-18BA-4387-BB04-8F8FDE5D3830}" type="pres">
      <dgm:prSet presAssocID="{C9F5896B-1870-4F9C-AE19-8D60700EEC8D}" presName="parentText" presStyleLbl="alignNode1" presStyleIdx="2" presStyleCnt="3">
        <dgm:presLayoutVars>
          <dgm:chMax val="1"/>
          <dgm:bulletEnabled val="1"/>
        </dgm:presLayoutVars>
      </dgm:prSet>
      <dgm:spPr/>
    </dgm:pt>
    <dgm:pt modelId="{DC6DD317-0F5A-4CB2-98F0-5F17E7158250}" type="pres">
      <dgm:prSet presAssocID="{C9F5896B-1870-4F9C-AE19-8D60700EEC8D}" presName="descendantText" presStyleLbl="alignAcc1" presStyleIdx="2" presStyleCnt="3" custScaleX="99079" custScaleY="266628" custLinFactNeighborX="0" custLinFactNeighborY="-3582">
        <dgm:presLayoutVars>
          <dgm:bulletEnabled val="1"/>
        </dgm:presLayoutVars>
      </dgm:prSet>
      <dgm:spPr/>
    </dgm:pt>
  </dgm:ptLst>
  <dgm:cxnLst>
    <dgm:cxn modelId="{EEE97701-949A-4FDE-BE4F-CBFD7A5AD84C}" type="presOf" srcId="{843546C9-B848-425E-A3AB-DDF047EFF427}" destId="{DC6DD317-0F5A-4CB2-98F0-5F17E7158250}" srcOrd="0" destOrd="0" presId="urn:microsoft.com/office/officeart/2005/8/layout/chevron2"/>
    <dgm:cxn modelId="{A57CC62A-5D40-40F6-B860-0759A9D7B0F7}" type="presOf" srcId="{93683EDB-61F2-40C2-B731-9802B416588D}" destId="{DC6DD317-0F5A-4CB2-98F0-5F17E7158250}" srcOrd="0" destOrd="2" presId="urn:microsoft.com/office/officeart/2005/8/layout/chevron2"/>
    <dgm:cxn modelId="{C8951A2E-470F-4A8A-90FE-28A12633C951}" type="presOf" srcId="{E506A243-9823-41ED-B3C0-27C92AFF27BF}" destId="{A30E05B9-0A69-4D64-A95B-793C84B6C4A4}" srcOrd="0" destOrd="0" presId="urn:microsoft.com/office/officeart/2005/8/layout/chevron2"/>
    <dgm:cxn modelId="{CB285D5B-790E-4FCE-8D9D-3F0D90C37A53}" srcId="{A3F35D07-55E1-4736-A26C-8E06353D270A}" destId="{E1281F77-4B73-4904-9C64-9FE011A5684E}" srcOrd="1" destOrd="0" parTransId="{F1596465-9407-40E9-AD9D-20EA6A2AC214}" sibTransId="{AB54C2A0-26C9-4999-A59C-1BF01A94DAF7}"/>
    <dgm:cxn modelId="{D90CFF62-D894-4495-9036-FCEE24E36779}" srcId="{C9F5896B-1870-4F9C-AE19-8D60700EEC8D}" destId="{93683EDB-61F2-40C2-B731-9802B416588D}" srcOrd="2" destOrd="0" parTransId="{9E91A28A-1FC4-4A6F-9798-FD1176DE5402}" sibTransId="{DBAE1E0D-04C9-45AE-B4FA-85B69F9F1A81}"/>
    <dgm:cxn modelId="{60D78E65-2103-425E-9F23-522FB8088BEA}" type="presOf" srcId="{A3F35D07-55E1-4736-A26C-8E06353D270A}" destId="{F3C6694D-A110-4558-BBD3-DC798BD277A0}" srcOrd="0" destOrd="0" presId="urn:microsoft.com/office/officeart/2005/8/layout/chevron2"/>
    <dgm:cxn modelId="{DE63F565-D278-4EB9-BDCA-122E114B17F4}" srcId="{E1281F77-4B73-4904-9C64-9FE011A5684E}" destId="{2B0543C2-554B-4BA0-8B71-EF152484CB2E}" srcOrd="1" destOrd="0" parTransId="{0FA47324-B6BE-4548-BC7B-8D0EA89AE7F6}" sibTransId="{9A4EA0FC-AACA-4462-A92D-D664C1CBDDA3}"/>
    <dgm:cxn modelId="{DA059246-E592-4CA4-BA60-ACF1877DDD41}" srcId="{2E3CA824-0567-404F-A27C-F166F5352159}" destId="{E506A243-9823-41ED-B3C0-27C92AFF27BF}" srcOrd="0" destOrd="0" parTransId="{443E87CA-CC4D-491B-BE13-A514FA73F755}" sibTransId="{64B3916F-2634-4A6E-BF39-C31250BA5538}"/>
    <dgm:cxn modelId="{F5921A80-4232-4B90-8E4B-D896A0827FD7}" srcId="{C9F5896B-1870-4F9C-AE19-8D60700EEC8D}" destId="{843546C9-B848-425E-A3AB-DDF047EFF427}" srcOrd="0" destOrd="0" parTransId="{D3850FBF-1204-47B4-AF1E-A1A8EC10D157}" sibTransId="{704DE92C-992A-488D-8EF8-8AE4C24C92A0}"/>
    <dgm:cxn modelId="{8CC66D8C-1A4F-4796-A7BD-D229684D7659}" type="presOf" srcId="{2B0543C2-554B-4BA0-8B71-EF152484CB2E}" destId="{E3F22BF6-5976-4BDD-8652-012D2ACA3BA3}" srcOrd="0" destOrd="1" presId="urn:microsoft.com/office/officeart/2005/8/layout/chevron2"/>
    <dgm:cxn modelId="{3D10B08E-47D7-4410-8E3D-F2D25892216E}" type="presOf" srcId="{2CAD0BCB-8383-4C75-9891-0B346F14F1AB}" destId="{DC6DD317-0F5A-4CB2-98F0-5F17E7158250}" srcOrd="0" destOrd="1" presId="urn:microsoft.com/office/officeart/2005/8/layout/chevron2"/>
    <dgm:cxn modelId="{9E09479F-32A0-4F9E-BDB3-79D40894EE65}" type="presOf" srcId="{2E3CA824-0567-404F-A27C-F166F5352159}" destId="{7184B5E3-3A60-4F9D-9DD8-6944B1AA3A09}" srcOrd="0" destOrd="0" presId="urn:microsoft.com/office/officeart/2005/8/layout/chevron2"/>
    <dgm:cxn modelId="{459D45A1-B6B0-4848-84ED-C242FB909583}" srcId="{2E3CA824-0567-404F-A27C-F166F5352159}" destId="{59B79073-4591-4044-8521-774B5A111995}" srcOrd="1" destOrd="0" parTransId="{5F8D696F-AA3B-4817-8054-82BA3D164863}" sibTransId="{45C81271-899F-4C0E-A2BB-32881F39AD90}"/>
    <dgm:cxn modelId="{D0D06AAA-8932-49A7-ABDF-6EF4B0D516DE}" srcId="{C9F5896B-1870-4F9C-AE19-8D60700EEC8D}" destId="{2CAD0BCB-8383-4C75-9891-0B346F14F1AB}" srcOrd="1" destOrd="0" parTransId="{C4C6052C-43B0-497E-8AB0-F594FB324081}" sibTransId="{DF5E9BFE-AD2F-49E7-8EBC-F21D39CBAD57}"/>
    <dgm:cxn modelId="{07B653AF-6CF7-4A7F-9930-0677941A7B97}" type="presOf" srcId="{59B79073-4591-4044-8521-774B5A111995}" destId="{A30E05B9-0A69-4D64-A95B-793C84B6C4A4}" srcOrd="0" destOrd="1" presId="urn:microsoft.com/office/officeart/2005/8/layout/chevron2"/>
    <dgm:cxn modelId="{8DF6B6B3-EBC1-4E76-91D6-21810C99B35A}" type="presOf" srcId="{673AC869-913F-4CD2-80BC-F55BDD3678E2}" destId="{E3F22BF6-5976-4BDD-8652-012D2ACA3BA3}" srcOrd="0" destOrd="0" presId="urn:microsoft.com/office/officeart/2005/8/layout/chevron2"/>
    <dgm:cxn modelId="{00BE4BB6-5380-4F0A-8D5E-F1F8F340D4CB}" type="presOf" srcId="{C9F5896B-1870-4F9C-AE19-8D60700EEC8D}" destId="{6B8C44BD-18BA-4387-BB04-8F8FDE5D3830}" srcOrd="0" destOrd="0" presId="urn:microsoft.com/office/officeart/2005/8/layout/chevron2"/>
    <dgm:cxn modelId="{7E3560C4-D149-4CDF-95E9-F6E3B981F822}" type="presOf" srcId="{E1281F77-4B73-4904-9C64-9FE011A5684E}" destId="{D492E1F6-9E82-4337-8217-70FDFDEE23E8}" srcOrd="0" destOrd="0" presId="urn:microsoft.com/office/officeart/2005/8/layout/chevron2"/>
    <dgm:cxn modelId="{C8B097DB-E4A5-4F55-AE2B-790184A153BB}" srcId="{E1281F77-4B73-4904-9C64-9FE011A5684E}" destId="{673AC869-913F-4CD2-80BC-F55BDD3678E2}" srcOrd="0" destOrd="0" parTransId="{49A0A414-F323-4E32-B9C7-40F3FDE0723E}" sibTransId="{F85FE829-4778-4233-A1D4-A8617068EFB1}"/>
    <dgm:cxn modelId="{3A4A16EF-C9B6-4ABB-A835-82F3106BD7B3}" srcId="{A3F35D07-55E1-4736-A26C-8E06353D270A}" destId="{2E3CA824-0567-404F-A27C-F166F5352159}" srcOrd="0" destOrd="0" parTransId="{D1B44F9B-E4BC-495D-BA1D-9E973EC0FA7C}" sibTransId="{0757558E-AEC0-4F39-BA2C-848934960B91}"/>
    <dgm:cxn modelId="{017CC8F2-DC31-47DC-9C85-53568FEC0B5D}" srcId="{A3F35D07-55E1-4736-A26C-8E06353D270A}" destId="{C9F5896B-1870-4F9C-AE19-8D60700EEC8D}" srcOrd="2" destOrd="0" parTransId="{F0C0EC1E-D133-4B94-A937-DE43D5CC1909}" sibTransId="{429848A0-2956-4B5D-BB79-219AB7B893A6}"/>
    <dgm:cxn modelId="{51DF04A5-AE4C-4BDB-897C-DCC3F1438673}" type="presParOf" srcId="{F3C6694D-A110-4558-BBD3-DC798BD277A0}" destId="{3260C530-2B01-41E6-A4CB-EF10076858DF}" srcOrd="0" destOrd="0" presId="urn:microsoft.com/office/officeart/2005/8/layout/chevron2"/>
    <dgm:cxn modelId="{CF2A4FC1-FDFE-4ABA-965B-902458628DDD}" type="presParOf" srcId="{3260C530-2B01-41E6-A4CB-EF10076858DF}" destId="{7184B5E3-3A60-4F9D-9DD8-6944B1AA3A09}" srcOrd="0" destOrd="0" presId="urn:microsoft.com/office/officeart/2005/8/layout/chevron2"/>
    <dgm:cxn modelId="{7C2A2F06-CDE3-45C5-B8A7-547636AA5F3B}" type="presParOf" srcId="{3260C530-2B01-41E6-A4CB-EF10076858DF}" destId="{A30E05B9-0A69-4D64-A95B-793C84B6C4A4}" srcOrd="1" destOrd="0" presId="urn:microsoft.com/office/officeart/2005/8/layout/chevron2"/>
    <dgm:cxn modelId="{0F741C02-82FF-4DCB-A648-7BB67B7578DB}" type="presParOf" srcId="{F3C6694D-A110-4558-BBD3-DC798BD277A0}" destId="{F7E654A1-3201-4A0E-B270-C741E7688858}" srcOrd="1" destOrd="0" presId="urn:microsoft.com/office/officeart/2005/8/layout/chevron2"/>
    <dgm:cxn modelId="{09383E56-B543-4E30-863D-C0972C3F12B2}" type="presParOf" srcId="{F3C6694D-A110-4558-BBD3-DC798BD277A0}" destId="{D694E998-8BBE-444D-8672-AD6ABEB78A4E}" srcOrd="2" destOrd="0" presId="urn:microsoft.com/office/officeart/2005/8/layout/chevron2"/>
    <dgm:cxn modelId="{019E1B13-EF42-41BF-AA3C-5AD841966FB3}" type="presParOf" srcId="{D694E998-8BBE-444D-8672-AD6ABEB78A4E}" destId="{D492E1F6-9E82-4337-8217-70FDFDEE23E8}" srcOrd="0" destOrd="0" presId="urn:microsoft.com/office/officeart/2005/8/layout/chevron2"/>
    <dgm:cxn modelId="{B5E0F579-2E4D-40C6-9F1C-77D2BAB8A6B3}" type="presParOf" srcId="{D694E998-8BBE-444D-8672-AD6ABEB78A4E}" destId="{E3F22BF6-5976-4BDD-8652-012D2ACA3BA3}" srcOrd="1" destOrd="0" presId="urn:microsoft.com/office/officeart/2005/8/layout/chevron2"/>
    <dgm:cxn modelId="{C43F2098-B9DA-4BE5-B452-DEDF7163DD89}" type="presParOf" srcId="{F3C6694D-A110-4558-BBD3-DC798BD277A0}" destId="{5F9509EC-CFAE-4889-90A3-DB1F6E926DA4}" srcOrd="3" destOrd="0" presId="urn:microsoft.com/office/officeart/2005/8/layout/chevron2"/>
    <dgm:cxn modelId="{CDD21D07-549C-47B0-BA2B-AC7A3D3C8FEB}" type="presParOf" srcId="{F3C6694D-A110-4558-BBD3-DC798BD277A0}" destId="{46EA2001-C5CC-4216-BB43-B5EFF3D41923}" srcOrd="4" destOrd="0" presId="urn:microsoft.com/office/officeart/2005/8/layout/chevron2"/>
    <dgm:cxn modelId="{1344CADE-97D6-40B7-B7AA-CCC0BA0464DD}" type="presParOf" srcId="{46EA2001-C5CC-4216-BB43-B5EFF3D41923}" destId="{6B8C44BD-18BA-4387-BB04-8F8FDE5D3830}" srcOrd="0" destOrd="0" presId="urn:microsoft.com/office/officeart/2005/8/layout/chevron2"/>
    <dgm:cxn modelId="{3252F333-A408-4A03-BA2B-9D9DCE7FA756}" type="presParOf" srcId="{46EA2001-C5CC-4216-BB43-B5EFF3D41923}" destId="{DC6DD317-0F5A-4CB2-98F0-5F17E7158250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E02C49AC-52FB-4920-B40C-51E5F3886B48}" type="doc">
      <dgm:prSet loTypeId="urn:microsoft.com/office/officeart/2005/8/layout/hProcess9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ZA"/>
        </a:p>
      </dgm:t>
    </dgm:pt>
    <dgm:pt modelId="{4D65816E-AE8A-4826-8A6E-457851023DEE}">
      <dgm:prSet phldrT="[Text]"/>
      <dgm:spPr/>
      <dgm:t>
        <a:bodyPr/>
        <a:lstStyle/>
        <a:p>
          <a:r>
            <a:rPr lang="en-ZA" dirty="0"/>
            <a:t>Defining the research question</a:t>
          </a:r>
        </a:p>
      </dgm:t>
    </dgm:pt>
    <dgm:pt modelId="{75456CF0-1B97-4202-8BEF-F1FF310994C5}" type="parTrans" cxnId="{6F843E1E-0ABF-419C-A2ED-9CE5CDFB8F3B}">
      <dgm:prSet/>
      <dgm:spPr/>
      <dgm:t>
        <a:bodyPr/>
        <a:lstStyle/>
        <a:p>
          <a:endParaRPr lang="en-ZA"/>
        </a:p>
      </dgm:t>
    </dgm:pt>
    <dgm:pt modelId="{772368C9-24A8-4B14-8C3E-2094CFD2F596}" type="sibTrans" cxnId="{6F843E1E-0ABF-419C-A2ED-9CE5CDFB8F3B}">
      <dgm:prSet/>
      <dgm:spPr/>
      <dgm:t>
        <a:bodyPr/>
        <a:lstStyle/>
        <a:p>
          <a:endParaRPr lang="en-ZA"/>
        </a:p>
      </dgm:t>
    </dgm:pt>
    <dgm:pt modelId="{CBCC8317-0979-478B-8F6A-E3A0FE6A9FBF}">
      <dgm:prSet phldrT="[Text]"/>
      <dgm:spPr/>
      <dgm:t>
        <a:bodyPr/>
        <a:lstStyle/>
        <a:p>
          <a:r>
            <a:rPr lang="en-ZA" dirty="0"/>
            <a:t>Searching the databases</a:t>
          </a:r>
        </a:p>
      </dgm:t>
    </dgm:pt>
    <dgm:pt modelId="{04EE85FE-C590-45F4-8257-30BF745ADCA4}" type="parTrans" cxnId="{062DA35F-2C83-4485-B63F-3B469BCC05C2}">
      <dgm:prSet/>
      <dgm:spPr/>
      <dgm:t>
        <a:bodyPr/>
        <a:lstStyle/>
        <a:p>
          <a:endParaRPr lang="en-ZA"/>
        </a:p>
      </dgm:t>
    </dgm:pt>
    <dgm:pt modelId="{39232CB1-6145-4D4A-80EB-2BE0D4E24A0A}" type="sibTrans" cxnId="{062DA35F-2C83-4485-B63F-3B469BCC05C2}">
      <dgm:prSet/>
      <dgm:spPr/>
      <dgm:t>
        <a:bodyPr/>
        <a:lstStyle/>
        <a:p>
          <a:endParaRPr lang="en-ZA"/>
        </a:p>
      </dgm:t>
    </dgm:pt>
    <dgm:pt modelId="{450D74AF-177C-4E15-901A-E066868A0D01}">
      <dgm:prSet phldrT="[Text]"/>
      <dgm:spPr/>
      <dgm:t>
        <a:bodyPr/>
        <a:lstStyle/>
        <a:p>
          <a:r>
            <a:rPr lang="en-ZA" dirty="0"/>
            <a:t>Screening</a:t>
          </a:r>
        </a:p>
      </dgm:t>
    </dgm:pt>
    <dgm:pt modelId="{02E28249-76D2-4A5F-89BE-E8C33B35AA22}" type="parTrans" cxnId="{7BDC9E37-0F5D-4E81-B284-077A3F1B8001}">
      <dgm:prSet/>
      <dgm:spPr/>
      <dgm:t>
        <a:bodyPr/>
        <a:lstStyle/>
        <a:p>
          <a:endParaRPr lang="en-ZA"/>
        </a:p>
      </dgm:t>
    </dgm:pt>
    <dgm:pt modelId="{4EBF087D-4917-4E75-9409-83B69F6AF4A3}" type="sibTrans" cxnId="{7BDC9E37-0F5D-4E81-B284-077A3F1B8001}">
      <dgm:prSet/>
      <dgm:spPr/>
      <dgm:t>
        <a:bodyPr/>
        <a:lstStyle/>
        <a:p>
          <a:endParaRPr lang="en-ZA"/>
        </a:p>
      </dgm:t>
    </dgm:pt>
    <dgm:pt modelId="{0BF260AA-342F-41D6-8236-03D4DD9BD54E}">
      <dgm:prSet phldrT="[Text]"/>
      <dgm:spPr/>
      <dgm:t>
        <a:bodyPr/>
        <a:lstStyle/>
        <a:p>
          <a:r>
            <a:rPr lang="en-ZA" dirty="0"/>
            <a:t>Data extraction</a:t>
          </a:r>
        </a:p>
      </dgm:t>
    </dgm:pt>
    <dgm:pt modelId="{11E9A886-B819-4021-8CD8-21DC57A184AC}" type="parTrans" cxnId="{352C49F0-F3DB-4D88-BF9B-12A042CD6684}">
      <dgm:prSet/>
      <dgm:spPr/>
      <dgm:t>
        <a:bodyPr/>
        <a:lstStyle/>
        <a:p>
          <a:endParaRPr lang="en-ZA"/>
        </a:p>
      </dgm:t>
    </dgm:pt>
    <dgm:pt modelId="{2901C2F1-49A3-4591-8B94-97394400D453}" type="sibTrans" cxnId="{352C49F0-F3DB-4D88-BF9B-12A042CD6684}">
      <dgm:prSet/>
      <dgm:spPr/>
      <dgm:t>
        <a:bodyPr/>
        <a:lstStyle/>
        <a:p>
          <a:endParaRPr lang="en-ZA"/>
        </a:p>
      </dgm:t>
    </dgm:pt>
    <dgm:pt modelId="{28635AA9-E679-478C-B5C9-965E4235BDBD}">
      <dgm:prSet phldrT="[Text]"/>
      <dgm:spPr/>
      <dgm:t>
        <a:bodyPr/>
        <a:lstStyle/>
        <a:p>
          <a:r>
            <a:rPr lang="en-ZA" dirty="0"/>
            <a:t>Data Synthesis/ presentation of findings</a:t>
          </a:r>
        </a:p>
      </dgm:t>
    </dgm:pt>
    <dgm:pt modelId="{222CF88B-1852-41AE-9ED0-3695FACF6771}" type="parTrans" cxnId="{1CE79CD5-B1F0-4478-8510-A6F6B1DF7F95}">
      <dgm:prSet/>
      <dgm:spPr/>
      <dgm:t>
        <a:bodyPr/>
        <a:lstStyle/>
        <a:p>
          <a:endParaRPr lang="en-ZA"/>
        </a:p>
      </dgm:t>
    </dgm:pt>
    <dgm:pt modelId="{8E54283C-9D9E-463D-87AF-6FC6520A0AED}" type="sibTrans" cxnId="{1CE79CD5-B1F0-4478-8510-A6F6B1DF7F95}">
      <dgm:prSet/>
      <dgm:spPr/>
      <dgm:t>
        <a:bodyPr/>
        <a:lstStyle/>
        <a:p>
          <a:endParaRPr lang="en-ZA"/>
        </a:p>
      </dgm:t>
    </dgm:pt>
    <dgm:pt modelId="{AD72B6DB-536F-4914-8310-62AF86E135E7}">
      <dgm:prSet/>
      <dgm:spPr/>
      <dgm:t>
        <a:bodyPr/>
        <a:lstStyle/>
        <a:p>
          <a:r>
            <a:rPr lang="en-ZA" dirty="0"/>
            <a:t>Report writing and dissemination</a:t>
          </a:r>
        </a:p>
      </dgm:t>
    </dgm:pt>
    <dgm:pt modelId="{90B8755E-C5C9-44A4-8206-194D3EE22C69}" type="parTrans" cxnId="{A5852AC2-714F-4C62-966B-0AEFE82C6737}">
      <dgm:prSet/>
      <dgm:spPr/>
      <dgm:t>
        <a:bodyPr/>
        <a:lstStyle/>
        <a:p>
          <a:endParaRPr lang="en-ZA"/>
        </a:p>
      </dgm:t>
    </dgm:pt>
    <dgm:pt modelId="{2FAC3624-FCC7-403C-8A14-81DB4D6E0834}" type="sibTrans" cxnId="{A5852AC2-714F-4C62-966B-0AEFE82C6737}">
      <dgm:prSet/>
      <dgm:spPr/>
      <dgm:t>
        <a:bodyPr/>
        <a:lstStyle/>
        <a:p>
          <a:endParaRPr lang="en-ZA"/>
        </a:p>
      </dgm:t>
    </dgm:pt>
    <dgm:pt modelId="{621940E3-F9CE-49C9-BB35-83E89BB914CD}" type="pres">
      <dgm:prSet presAssocID="{E02C49AC-52FB-4920-B40C-51E5F3886B48}" presName="CompostProcess" presStyleCnt="0">
        <dgm:presLayoutVars>
          <dgm:dir/>
          <dgm:resizeHandles val="exact"/>
        </dgm:presLayoutVars>
      </dgm:prSet>
      <dgm:spPr/>
    </dgm:pt>
    <dgm:pt modelId="{FBDF0097-9998-47AC-B589-E7B8116FA7A0}" type="pres">
      <dgm:prSet presAssocID="{E02C49AC-52FB-4920-B40C-51E5F3886B48}" presName="arrow" presStyleLbl="bgShp" presStyleIdx="0" presStyleCnt="1"/>
      <dgm:spPr/>
    </dgm:pt>
    <dgm:pt modelId="{2797852B-6322-4031-A44F-FB33E710CA6E}" type="pres">
      <dgm:prSet presAssocID="{E02C49AC-52FB-4920-B40C-51E5F3886B48}" presName="linearProcess" presStyleCnt="0"/>
      <dgm:spPr/>
    </dgm:pt>
    <dgm:pt modelId="{9B389CCC-5773-4C8F-88C0-ECD979B95285}" type="pres">
      <dgm:prSet presAssocID="{4D65816E-AE8A-4826-8A6E-457851023DEE}" presName="textNode" presStyleLbl="node1" presStyleIdx="0" presStyleCnt="6">
        <dgm:presLayoutVars>
          <dgm:bulletEnabled val="1"/>
        </dgm:presLayoutVars>
      </dgm:prSet>
      <dgm:spPr/>
    </dgm:pt>
    <dgm:pt modelId="{97C03E99-7133-433F-A9D6-D74C449C9959}" type="pres">
      <dgm:prSet presAssocID="{772368C9-24A8-4B14-8C3E-2094CFD2F596}" presName="sibTrans" presStyleCnt="0"/>
      <dgm:spPr/>
    </dgm:pt>
    <dgm:pt modelId="{89C4A14C-029C-4490-A6A3-E049AFE12132}" type="pres">
      <dgm:prSet presAssocID="{CBCC8317-0979-478B-8F6A-E3A0FE6A9FBF}" presName="textNode" presStyleLbl="node1" presStyleIdx="1" presStyleCnt="6">
        <dgm:presLayoutVars>
          <dgm:bulletEnabled val="1"/>
        </dgm:presLayoutVars>
      </dgm:prSet>
      <dgm:spPr/>
    </dgm:pt>
    <dgm:pt modelId="{E3BE48E2-D1DB-43A7-92EC-6C79EC964858}" type="pres">
      <dgm:prSet presAssocID="{39232CB1-6145-4D4A-80EB-2BE0D4E24A0A}" presName="sibTrans" presStyleCnt="0"/>
      <dgm:spPr/>
    </dgm:pt>
    <dgm:pt modelId="{1FE54E17-8635-4039-8E14-987FFD870402}" type="pres">
      <dgm:prSet presAssocID="{450D74AF-177C-4E15-901A-E066868A0D01}" presName="textNode" presStyleLbl="node1" presStyleIdx="2" presStyleCnt="6">
        <dgm:presLayoutVars>
          <dgm:bulletEnabled val="1"/>
        </dgm:presLayoutVars>
      </dgm:prSet>
      <dgm:spPr/>
    </dgm:pt>
    <dgm:pt modelId="{BCA3B041-5B30-4E3B-8CAE-5BA1BC3EDD2F}" type="pres">
      <dgm:prSet presAssocID="{4EBF087D-4917-4E75-9409-83B69F6AF4A3}" presName="sibTrans" presStyleCnt="0"/>
      <dgm:spPr/>
    </dgm:pt>
    <dgm:pt modelId="{2EFBF742-8A00-4058-BCC2-03F8110BBEA9}" type="pres">
      <dgm:prSet presAssocID="{0BF260AA-342F-41D6-8236-03D4DD9BD54E}" presName="textNode" presStyleLbl="node1" presStyleIdx="3" presStyleCnt="6">
        <dgm:presLayoutVars>
          <dgm:bulletEnabled val="1"/>
        </dgm:presLayoutVars>
      </dgm:prSet>
      <dgm:spPr/>
    </dgm:pt>
    <dgm:pt modelId="{22898CFC-33AD-41B8-A5CA-4961AAB3C286}" type="pres">
      <dgm:prSet presAssocID="{2901C2F1-49A3-4591-8B94-97394400D453}" presName="sibTrans" presStyleCnt="0"/>
      <dgm:spPr/>
    </dgm:pt>
    <dgm:pt modelId="{FBA6087A-33E5-452F-8DD4-C08A29622FC6}" type="pres">
      <dgm:prSet presAssocID="{28635AA9-E679-478C-B5C9-965E4235BDBD}" presName="textNode" presStyleLbl="node1" presStyleIdx="4" presStyleCnt="6">
        <dgm:presLayoutVars>
          <dgm:bulletEnabled val="1"/>
        </dgm:presLayoutVars>
      </dgm:prSet>
      <dgm:spPr/>
    </dgm:pt>
    <dgm:pt modelId="{353EF992-C164-4357-94C4-A2EFE1F57F2D}" type="pres">
      <dgm:prSet presAssocID="{8E54283C-9D9E-463D-87AF-6FC6520A0AED}" presName="sibTrans" presStyleCnt="0"/>
      <dgm:spPr/>
    </dgm:pt>
    <dgm:pt modelId="{868E9FCF-E304-40BB-8711-6C01384A63BB}" type="pres">
      <dgm:prSet presAssocID="{AD72B6DB-536F-4914-8310-62AF86E135E7}" presName="textNode" presStyleLbl="node1" presStyleIdx="5" presStyleCnt="6">
        <dgm:presLayoutVars>
          <dgm:bulletEnabled val="1"/>
        </dgm:presLayoutVars>
      </dgm:prSet>
      <dgm:spPr/>
    </dgm:pt>
  </dgm:ptLst>
  <dgm:cxnLst>
    <dgm:cxn modelId="{6F843E1E-0ABF-419C-A2ED-9CE5CDFB8F3B}" srcId="{E02C49AC-52FB-4920-B40C-51E5F3886B48}" destId="{4D65816E-AE8A-4826-8A6E-457851023DEE}" srcOrd="0" destOrd="0" parTransId="{75456CF0-1B97-4202-8BEF-F1FF310994C5}" sibTransId="{772368C9-24A8-4B14-8C3E-2094CFD2F596}"/>
    <dgm:cxn modelId="{7BDC9E37-0F5D-4E81-B284-077A3F1B8001}" srcId="{E02C49AC-52FB-4920-B40C-51E5F3886B48}" destId="{450D74AF-177C-4E15-901A-E066868A0D01}" srcOrd="2" destOrd="0" parTransId="{02E28249-76D2-4A5F-89BE-E8C33B35AA22}" sibTransId="{4EBF087D-4917-4E75-9409-83B69F6AF4A3}"/>
    <dgm:cxn modelId="{833A0B38-C6A3-4D8C-9CBE-4629123417F0}" type="presOf" srcId="{AD72B6DB-536F-4914-8310-62AF86E135E7}" destId="{868E9FCF-E304-40BB-8711-6C01384A63BB}" srcOrd="0" destOrd="0" presId="urn:microsoft.com/office/officeart/2005/8/layout/hProcess9"/>
    <dgm:cxn modelId="{679BBB3E-069A-4EB4-B390-D59B6EFB9098}" type="presOf" srcId="{CBCC8317-0979-478B-8F6A-E3A0FE6A9FBF}" destId="{89C4A14C-029C-4490-A6A3-E049AFE12132}" srcOrd="0" destOrd="0" presId="urn:microsoft.com/office/officeart/2005/8/layout/hProcess9"/>
    <dgm:cxn modelId="{A2E4535B-51AB-4C78-BD90-EA941114B983}" type="presOf" srcId="{28635AA9-E679-478C-B5C9-965E4235BDBD}" destId="{FBA6087A-33E5-452F-8DD4-C08A29622FC6}" srcOrd="0" destOrd="0" presId="urn:microsoft.com/office/officeart/2005/8/layout/hProcess9"/>
    <dgm:cxn modelId="{062DA35F-2C83-4485-B63F-3B469BCC05C2}" srcId="{E02C49AC-52FB-4920-B40C-51E5F3886B48}" destId="{CBCC8317-0979-478B-8F6A-E3A0FE6A9FBF}" srcOrd="1" destOrd="0" parTransId="{04EE85FE-C590-45F4-8257-30BF745ADCA4}" sibTransId="{39232CB1-6145-4D4A-80EB-2BE0D4E24A0A}"/>
    <dgm:cxn modelId="{A58EE54C-DE4F-48A7-88C5-6B13F4C15F03}" type="presOf" srcId="{0BF260AA-342F-41D6-8236-03D4DD9BD54E}" destId="{2EFBF742-8A00-4058-BCC2-03F8110BBEA9}" srcOrd="0" destOrd="0" presId="urn:microsoft.com/office/officeart/2005/8/layout/hProcess9"/>
    <dgm:cxn modelId="{4273E283-0B13-427E-8223-32E4C43C3AFF}" type="presOf" srcId="{4D65816E-AE8A-4826-8A6E-457851023DEE}" destId="{9B389CCC-5773-4C8F-88C0-ECD979B95285}" srcOrd="0" destOrd="0" presId="urn:microsoft.com/office/officeart/2005/8/layout/hProcess9"/>
    <dgm:cxn modelId="{F64546B1-99FB-4A15-9A5A-28E0335EE10C}" type="presOf" srcId="{E02C49AC-52FB-4920-B40C-51E5F3886B48}" destId="{621940E3-F9CE-49C9-BB35-83E89BB914CD}" srcOrd="0" destOrd="0" presId="urn:microsoft.com/office/officeart/2005/8/layout/hProcess9"/>
    <dgm:cxn modelId="{A5852AC2-714F-4C62-966B-0AEFE82C6737}" srcId="{E02C49AC-52FB-4920-B40C-51E5F3886B48}" destId="{AD72B6DB-536F-4914-8310-62AF86E135E7}" srcOrd="5" destOrd="0" parTransId="{90B8755E-C5C9-44A4-8206-194D3EE22C69}" sibTransId="{2FAC3624-FCC7-403C-8A14-81DB4D6E0834}"/>
    <dgm:cxn modelId="{1CE79CD5-B1F0-4478-8510-A6F6B1DF7F95}" srcId="{E02C49AC-52FB-4920-B40C-51E5F3886B48}" destId="{28635AA9-E679-478C-B5C9-965E4235BDBD}" srcOrd="4" destOrd="0" parTransId="{222CF88B-1852-41AE-9ED0-3695FACF6771}" sibTransId="{8E54283C-9D9E-463D-87AF-6FC6520A0AED}"/>
    <dgm:cxn modelId="{352C49F0-F3DB-4D88-BF9B-12A042CD6684}" srcId="{E02C49AC-52FB-4920-B40C-51E5F3886B48}" destId="{0BF260AA-342F-41D6-8236-03D4DD9BD54E}" srcOrd="3" destOrd="0" parTransId="{11E9A886-B819-4021-8CD8-21DC57A184AC}" sibTransId="{2901C2F1-49A3-4591-8B94-97394400D453}"/>
    <dgm:cxn modelId="{764659FC-F48F-42A9-91D7-DDA78D68A0B5}" type="presOf" srcId="{450D74AF-177C-4E15-901A-E066868A0D01}" destId="{1FE54E17-8635-4039-8E14-987FFD870402}" srcOrd="0" destOrd="0" presId="urn:microsoft.com/office/officeart/2005/8/layout/hProcess9"/>
    <dgm:cxn modelId="{38A0B079-2069-421A-A292-E88D475EF693}" type="presParOf" srcId="{621940E3-F9CE-49C9-BB35-83E89BB914CD}" destId="{FBDF0097-9998-47AC-B589-E7B8116FA7A0}" srcOrd="0" destOrd="0" presId="urn:microsoft.com/office/officeart/2005/8/layout/hProcess9"/>
    <dgm:cxn modelId="{C242C036-E351-4826-9C3B-BF4B61A3F90B}" type="presParOf" srcId="{621940E3-F9CE-49C9-BB35-83E89BB914CD}" destId="{2797852B-6322-4031-A44F-FB33E710CA6E}" srcOrd="1" destOrd="0" presId="urn:microsoft.com/office/officeart/2005/8/layout/hProcess9"/>
    <dgm:cxn modelId="{8653398D-B3CB-4201-8495-53D0C138FE95}" type="presParOf" srcId="{2797852B-6322-4031-A44F-FB33E710CA6E}" destId="{9B389CCC-5773-4C8F-88C0-ECD979B95285}" srcOrd="0" destOrd="0" presId="urn:microsoft.com/office/officeart/2005/8/layout/hProcess9"/>
    <dgm:cxn modelId="{4CE5C9C3-A788-4AC3-8F80-044912848B23}" type="presParOf" srcId="{2797852B-6322-4031-A44F-FB33E710CA6E}" destId="{97C03E99-7133-433F-A9D6-D74C449C9959}" srcOrd="1" destOrd="0" presId="urn:microsoft.com/office/officeart/2005/8/layout/hProcess9"/>
    <dgm:cxn modelId="{129C0DAD-D757-45E0-9993-E4475587A588}" type="presParOf" srcId="{2797852B-6322-4031-A44F-FB33E710CA6E}" destId="{89C4A14C-029C-4490-A6A3-E049AFE12132}" srcOrd="2" destOrd="0" presId="urn:microsoft.com/office/officeart/2005/8/layout/hProcess9"/>
    <dgm:cxn modelId="{D4C3B5E6-AF99-4F61-B385-0BEDD8297022}" type="presParOf" srcId="{2797852B-6322-4031-A44F-FB33E710CA6E}" destId="{E3BE48E2-D1DB-43A7-92EC-6C79EC964858}" srcOrd="3" destOrd="0" presId="urn:microsoft.com/office/officeart/2005/8/layout/hProcess9"/>
    <dgm:cxn modelId="{288B0071-2631-47F0-9764-101E6D1D87A1}" type="presParOf" srcId="{2797852B-6322-4031-A44F-FB33E710CA6E}" destId="{1FE54E17-8635-4039-8E14-987FFD870402}" srcOrd="4" destOrd="0" presId="urn:microsoft.com/office/officeart/2005/8/layout/hProcess9"/>
    <dgm:cxn modelId="{2D655E13-1CEF-4DC8-92EF-7BB756542418}" type="presParOf" srcId="{2797852B-6322-4031-A44F-FB33E710CA6E}" destId="{BCA3B041-5B30-4E3B-8CAE-5BA1BC3EDD2F}" srcOrd="5" destOrd="0" presId="urn:microsoft.com/office/officeart/2005/8/layout/hProcess9"/>
    <dgm:cxn modelId="{AEA3845D-7F1D-4987-ABD1-99F0ADA37EBA}" type="presParOf" srcId="{2797852B-6322-4031-A44F-FB33E710CA6E}" destId="{2EFBF742-8A00-4058-BCC2-03F8110BBEA9}" srcOrd="6" destOrd="0" presId="urn:microsoft.com/office/officeart/2005/8/layout/hProcess9"/>
    <dgm:cxn modelId="{C87812D4-E849-4AAC-B1C9-A700C00F42BE}" type="presParOf" srcId="{2797852B-6322-4031-A44F-FB33E710CA6E}" destId="{22898CFC-33AD-41B8-A5CA-4961AAB3C286}" srcOrd="7" destOrd="0" presId="urn:microsoft.com/office/officeart/2005/8/layout/hProcess9"/>
    <dgm:cxn modelId="{110940F5-FF3F-438D-AC01-69E400444529}" type="presParOf" srcId="{2797852B-6322-4031-A44F-FB33E710CA6E}" destId="{FBA6087A-33E5-452F-8DD4-C08A29622FC6}" srcOrd="8" destOrd="0" presId="urn:microsoft.com/office/officeart/2005/8/layout/hProcess9"/>
    <dgm:cxn modelId="{1A011627-3F81-4C4D-A8CB-AA12D117C71A}" type="presParOf" srcId="{2797852B-6322-4031-A44F-FB33E710CA6E}" destId="{353EF992-C164-4357-94C4-A2EFE1F57F2D}" srcOrd="9" destOrd="0" presId="urn:microsoft.com/office/officeart/2005/8/layout/hProcess9"/>
    <dgm:cxn modelId="{94A6C8D8-7A84-4484-966D-61B2BF1C8606}" type="presParOf" srcId="{2797852B-6322-4031-A44F-FB33E710CA6E}" destId="{868E9FCF-E304-40BB-8711-6C01384A63BB}" srcOrd="10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0745B2E0-A2CB-4AAE-A8D7-57D0236CF7EE}" type="doc">
      <dgm:prSet loTypeId="urn:microsoft.com/office/officeart/2008/layout/LinedList" loCatId="list" qsTypeId="urn:microsoft.com/office/officeart/2005/8/quickstyle/simple5" qsCatId="simple" csTypeId="urn:microsoft.com/office/officeart/2005/8/colors/colorful1" csCatId="colorful"/>
      <dgm:spPr/>
      <dgm:t>
        <a:bodyPr/>
        <a:lstStyle/>
        <a:p>
          <a:endParaRPr lang="en-GB"/>
        </a:p>
      </dgm:t>
    </dgm:pt>
    <dgm:pt modelId="{E786FF2B-1C6B-48AD-A068-880345B75A15}">
      <dgm:prSet custT="1"/>
      <dgm:spPr/>
      <dgm:t>
        <a:bodyPr/>
        <a:lstStyle/>
        <a:p>
          <a:r>
            <a:rPr lang="en-US" sz="1800" b="0" i="0" baseline="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Tips for Refining Search </a:t>
          </a:r>
          <a:endParaRPr lang="en-GB" sz="1800" dirty="0">
            <a:latin typeface="Open Sans" panose="020B0606030504020204" pitchFamily="34" charset="0"/>
            <a:ea typeface="Open Sans" panose="020B0606030504020204" pitchFamily="34" charset="0"/>
            <a:cs typeface="Open Sans" panose="020B0606030504020204" pitchFamily="34" charset="0"/>
          </a:endParaRPr>
        </a:p>
      </dgm:t>
    </dgm:pt>
    <dgm:pt modelId="{D26D2AB4-9B64-496B-81B9-A6B7E86C971F}" type="parTrans" cxnId="{03285F94-E702-4AB3-B343-8F05E774E3BB}">
      <dgm:prSet/>
      <dgm:spPr/>
      <dgm:t>
        <a:bodyPr/>
        <a:lstStyle/>
        <a:p>
          <a:endParaRPr lang="en-GB"/>
        </a:p>
      </dgm:t>
    </dgm:pt>
    <dgm:pt modelId="{9E3DF99B-30FB-4CBE-B9FA-1164D0E18938}" type="sibTrans" cxnId="{03285F94-E702-4AB3-B343-8F05E774E3BB}">
      <dgm:prSet/>
      <dgm:spPr/>
      <dgm:t>
        <a:bodyPr/>
        <a:lstStyle/>
        <a:p>
          <a:endParaRPr lang="en-GB"/>
        </a:p>
      </dgm:t>
    </dgm:pt>
    <dgm:pt modelId="{E7329954-51D1-4B7E-9C22-ED1B004CAE3D}">
      <dgm:prSet custT="1"/>
      <dgm:spPr/>
      <dgm:t>
        <a:bodyPr/>
        <a:lstStyle/>
        <a:p>
          <a:r>
            <a:rPr lang="en-US" sz="1400" b="0" i="0" baseline="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Apply </a:t>
          </a:r>
          <a:r>
            <a:rPr lang="en-US" sz="1400" b="1" i="0" baseline="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quotation marks </a:t>
          </a:r>
          <a:r>
            <a:rPr lang="en-US" sz="1400" b="0" i="0" baseline="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for exact phrases (e.g., "mental health")</a:t>
          </a:r>
          <a:endParaRPr lang="en-GB" sz="1400" dirty="0">
            <a:latin typeface="Open Sans" panose="020B0606030504020204" pitchFamily="34" charset="0"/>
            <a:ea typeface="Open Sans" panose="020B0606030504020204" pitchFamily="34" charset="0"/>
            <a:cs typeface="Open Sans" panose="020B0606030504020204" pitchFamily="34" charset="0"/>
          </a:endParaRPr>
        </a:p>
      </dgm:t>
    </dgm:pt>
    <dgm:pt modelId="{A5505277-C693-4B8C-9DF7-C9ECB2984613}" type="parTrans" cxnId="{E6BAB2C2-DE4E-4A24-A1AF-A312947F87E5}">
      <dgm:prSet/>
      <dgm:spPr/>
      <dgm:t>
        <a:bodyPr/>
        <a:lstStyle/>
        <a:p>
          <a:endParaRPr lang="en-GB"/>
        </a:p>
      </dgm:t>
    </dgm:pt>
    <dgm:pt modelId="{EF04AF22-957E-434A-8060-2096622CC92C}" type="sibTrans" cxnId="{E6BAB2C2-DE4E-4A24-A1AF-A312947F87E5}">
      <dgm:prSet/>
      <dgm:spPr/>
      <dgm:t>
        <a:bodyPr/>
        <a:lstStyle/>
        <a:p>
          <a:endParaRPr lang="en-GB"/>
        </a:p>
      </dgm:t>
    </dgm:pt>
    <dgm:pt modelId="{D078162D-F6DA-4816-8CD2-FD9717B45239}">
      <dgm:prSet custT="1"/>
      <dgm:spPr/>
      <dgm:t>
        <a:bodyPr/>
        <a:lstStyle/>
        <a:p>
          <a:r>
            <a:rPr lang="en-US" sz="1400" b="0" i="0" baseline="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Use </a:t>
          </a:r>
          <a:r>
            <a:rPr lang="en-US" sz="1400" b="1" i="0" baseline="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truncation symbols</a:t>
          </a:r>
          <a:r>
            <a:rPr lang="en-US" sz="1400" b="0" i="0" baseline="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 (e.g., </a:t>
          </a:r>
          <a:r>
            <a:rPr lang="en-US" sz="1400" b="0" i="1" baseline="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child</a:t>
          </a:r>
          <a:r>
            <a:rPr lang="en-US" sz="1400" b="0" i="0" baseline="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) to capture word variants (child, children, childhood)</a:t>
          </a:r>
          <a:endParaRPr lang="en-GB" sz="1400" dirty="0">
            <a:latin typeface="Open Sans" panose="020B0606030504020204" pitchFamily="34" charset="0"/>
            <a:ea typeface="Open Sans" panose="020B0606030504020204" pitchFamily="34" charset="0"/>
            <a:cs typeface="Open Sans" panose="020B0606030504020204" pitchFamily="34" charset="0"/>
          </a:endParaRPr>
        </a:p>
      </dgm:t>
    </dgm:pt>
    <dgm:pt modelId="{72F92920-7DD6-4C02-9ACF-D80A071732A9}" type="parTrans" cxnId="{74BB6F59-0EA3-45C8-AC06-384576E25A3D}">
      <dgm:prSet/>
      <dgm:spPr/>
      <dgm:t>
        <a:bodyPr/>
        <a:lstStyle/>
        <a:p>
          <a:endParaRPr lang="en-GB"/>
        </a:p>
      </dgm:t>
    </dgm:pt>
    <dgm:pt modelId="{487045C9-3ECC-46D5-8073-9AC0C2833744}" type="sibTrans" cxnId="{74BB6F59-0EA3-45C8-AC06-384576E25A3D}">
      <dgm:prSet/>
      <dgm:spPr/>
      <dgm:t>
        <a:bodyPr/>
        <a:lstStyle/>
        <a:p>
          <a:endParaRPr lang="en-GB"/>
        </a:p>
      </dgm:t>
    </dgm:pt>
    <dgm:pt modelId="{C43A894E-D6D9-414E-8FC0-ACA4E4FCE950}">
      <dgm:prSet custT="1"/>
      <dgm:spPr/>
      <dgm:t>
        <a:bodyPr/>
        <a:lstStyle/>
        <a:p>
          <a:r>
            <a:rPr lang="en-US" sz="1400" b="0" i="0" baseline="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Filter by </a:t>
          </a:r>
          <a:r>
            <a:rPr lang="en-US" sz="1400" b="1" i="0" baseline="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date range</a:t>
          </a:r>
          <a:r>
            <a:rPr lang="en-US" sz="1400" b="0" i="0" baseline="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, </a:t>
          </a:r>
          <a:r>
            <a:rPr lang="en-US" sz="1400" b="1" i="0" baseline="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study type</a:t>
          </a:r>
          <a:r>
            <a:rPr lang="en-US" sz="1400" b="0" i="0" baseline="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, or </a:t>
          </a:r>
          <a:r>
            <a:rPr lang="en-US" sz="1400" b="1" i="0" baseline="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language</a:t>
          </a:r>
          <a:r>
            <a:rPr lang="en-US" sz="1400" b="0" i="0" baseline="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 to increase relevance</a:t>
          </a:r>
          <a:endParaRPr lang="en-GB" sz="1400" dirty="0">
            <a:latin typeface="Open Sans" panose="020B0606030504020204" pitchFamily="34" charset="0"/>
            <a:ea typeface="Open Sans" panose="020B0606030504020204" pitchFamily="34" charset="0"/>
            <a:cs typeface="Open Sans" panose="020B0606030504020204" pitchFamily="34" charset="0"/>
          </a:endParaRPr>
        </a:p>
      </dgm:t>
    </dgm:pt>
    <dgm:pt modelId="{A80BA8AC-A49A-4CD8-9970-E6E70995087E}" type="parTrans" cxnId="{8A06E14D-E8A0-4D13-9E6A-3A76C47ED0BC}">
      <dgm:prSet/>
      <dgm:spPr/>
      <dgm:t>
        <a:bodyPr/>
        <a:lstStyle/>
        <a:p>
          <a:endParaRPr lang="en-GB"/>
        </a:p>
      </dgm:t>
    </dgm:pt>
    <dgm:pt modelId="{8706DD91-9EEA-4463-B3D7-544A74474E36}" type="sibTrans" cxnId="{8A06E14D-E8A0-4D13-9E6A-3A76C47ED0BC}">
      <dgm:prSet/>
      <dgm:spPr/>
      <dgm:t>
        <a:bodyPr/>
        <a:lstStyle/>
        <a:p>
          <a:endParaRPr lang="en-GB"/>
        </a:p>
      </dgm:t>
    </dgm:pt>
    <dgm:pt modelId="{CC7ED86C-879B-41DF-88C2-3D9656BB55C6}">
      <dgm:prSet custT="1"/>
      <dgm:spPr/>
      <dgm:t>
        <a:bodyPr/>
        <a:lstStyle/>
        <a:p>
          <a:r>
            <a:rPr lang="en-US" sz="1400" b="0" i="0" baseline="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Explore </a:t>
          </a:r>
          <a:r>
            <a:rPr lang="en-US" sz="1400" b="1" i="0" baseline="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controlled vocabularies</a:t>
          </a:r>
          <a:r>
            <a:rPr lang="en-US" sz="1400" b="0" i="0" baseline="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 like </a:t>
          </a:r>
          <a:r>
            <a:rPr lang="en-US" sz="1400" b="0" i="0" baseline="0" dirty="0" err="1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MeSH</a:t>
          </a:r>
          <a:r>
            <a:rPr lang="en-US" sz="1400" b="0" i="0" baseline="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 (PubMed) or </a:t>
          </a:r>
          <a:r>
            <a:rPr lang="en-US" sz="1400" b="0" i="0" baseline="0" dirty="0" err="1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Emtree</a:t>
          </a:r>
          <a:r>
            <a:rPr lang="en-US" sz="1400" b="0" i="0" baseline="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 (Embase)</a:t>
          </a:r>
          <a:endParaRPr lang="en-GB" sz="1400" dirty="0">
            <a:latin typeface="Open Sans" panose="020B0606030504020204" pitchFamily="34" charset="0"/>
            <a:ea typeface="Open Sans" panose="020B0606030504020204" pitchFamily="34" charset="0"/>
            <a:cs typeface="Open Sans" panose="020B0606030504020204" pitchFamily="34" charset="0"/>
          </a:endParaRPr>
        </a:p>
      </dgm:t>
    </dgm:pt>
    <dgm:pt modelId="{3EE25615-E239-4BC2-866C-6C4CCF392DB4}" type="parTrans" cxnId="{05E11F0D-1F85-44FF-A2C7-DB9708366BAD}">
      <dgm:prSet/>
      <dgm:spPr/>
      <dgm:t>
        <a:bodyPr/>
        <a:lstStyle/>
        <a:p>
          <a:endParaRPr lang="en-GB"/>
        </a:p>
      </dgm:t>
    </dgm:pt>
    <dgm:pt modelId="{028FC670-6D21-4ACF-BA9D-8F17A1ECFE36}" type="sibTrans" cxnId="{05E11F0D-1F85-44FF-A2C7-DB9708366BAD}">
      <dgm:prSet/>
      <dgm:spPr/>
      <dgm:t>
        <a:bodyPr/>
        <a:lstStyle/>
        <a:p>
          <a:endParaRPr lang="en-GB"/>
        </a:p>
      </dgm:t>
    </dgm:pt>
    <dgm:pt modelId="{F1F51111-347B-4489-8BF1-CC58C40FDBCC}">
      <dgm:prSet custT="1"/>
      <dgm:spPr/>
      <dgm:t>
        <a:bodyPr/>
        <a:lstStyle/>
        <a:p>
          <a:r>
            <a:rPr lang="en-US" sz="1400" b="1" i="0" baseline="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Test and revise</a:t>
          </a:r>
          <a:r>
            <a:rPr lang="en-US" sz="1400" b="0" i="0" baseline="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 your search string based on initial results</a:t>
          </a:r>
          <a:endParaRPr lang="en-GB" sz="1400" dirty="0">
            <a:latin typeface="Open Sans" panose="020B0606030504020204" pitchFamily="34" charset="0"/>
            <a:ea typeface="Open Sans" panose="020B0606030504020204" pitchFamily="34" charset="0"/>
            <a:cs typeface="Open Sans" panose="020B0606030504020204" pitchFamily="34" charset="0"/>
          </a:endParaRPr>
        </a:p>
      </dgm:t>
    </dgm:pt>
    <dgm:pt modelId="{26476BF3-4FE9-49AE-8634-C7F6CCCE0F15}" type="parTrans" cxnId="{50DD07E1-0F15-4A9F-895D-447A18BBE1A5}">
      <dgm:prSet/>
      <dgm:spPr/>
      <dgm:t>
        <a:bodyPr/>
        <a:lstStyle/>
        <a:p>
          <a:endParaRPr lang="en-GB"/>
        </a:p>
      </dgm:t>
    </dgm:pt>
    <dgm:pt modelId="{737D355C-DAC7-464D-A84E-3D6AAC0D2C34}" type="sibTrans" cxnId="{50DD07E1-0F15-4A9F-895D-447A18BBE1A5}">
      <dgm:prSet/>
      <dgm:spPr/>
      <dgm:t>
        <a:bodyPr/>
        <a:lstStyle/>
        <a:p>
          <a:endParaRPr lang="en-GB"/>
        </a:p>
      </dgm:t>
    </dgm:pt>
    <dgm:pt modelId="{8FB61A18-0B2E-4F98-AE31-9B3C05A73E11}">
      <dgm:prSet custT="1"/>
      <dgm:spPr/>
      <dgm:t>
        <a:bodyPr/>
        <a:lstStyle/>
        <a:p>
          <a:r>
            <a:rPr lang="en-US" sz="1400" b="1" i="0" baseline="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Search multiple databases</a:t>
          </a:r>
          <a:r>
            <a:rPr lang="en-US" sz="1400" b="0" i="0" baseline="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 to compare coverage and minimize bias</a:t>
          </a:r>
          <a:endParaRPr lang="en-GB" sz="1400" dirty="0">
            <a:latin typeface="Open Sans" panose="020B0606030504020204" pitchFamily="34" charset="0"/>
            <a:ea typeface="Open Sans" panose="020B0606030504020204" pitchFamily="34" charset="0"/>
            <a:cs typeface="Open Sans" panose="020B0606030504020204" pitchFamily="34" charset="0"/>
          </a:endParaRPr>
        </a:p>
      </dgm:t>
    </dgm:pt>
    <dgm:pt modelId="{A0B96464-4A69-4A11-AB98-5FE3DA3A5715}" type="parTrans" cxnId="{78ED07C5-D639-437E-A00B-E030F90E9979}">
      <dgm:prSet/>
      <dgm:spPr/>
      <dgm:t>
        <a:bodyPr/>
        <a:lstStyle/>
        <a:p>
          <a:endParaRPr lang="en-GB"/>
        </a:p>
      </dgm:t>
    </dgm:pt>
    <dgm:pt modelId="{CDF7BAC6-2F1E-4EF1-A2B1-9C6F1C779800}" type="sibTrans" cxnId="{78ED07C5-D639-437E-A00B-E030F90E9979}">
      <dgm:prSet/>
      <dgm:spPr/>
      <dgm:t>
        <a:bodyPr/>
        <a:lstStyle/>
        <a:p>
          <a:endParaRPr lang="en-GB"/>
        </a:p>
      </dgm:t>
    </dgm:pt>
    <dgm:pt modelId="{177EA026-B857-4C19-8AF8-01E940158963}" type="pres">
      <dgm:prSet presAssocID="{0745B2E0-A2CB-4AAE-A8D7-57D0236CF7EE}" presName="vert0" presStyleCnt="0">
        <dgm:presLayoutVars>
          <dgm:dir/>
          <dgm:animOne val="branch"/>
          <dgm:animLvl val="lvl"/>
        </dgm:presLayoutVars>
      </dgm:prSet>
      <dgm:spPr/>
    </dgm:pt>
    <dgm:pt modelId="{F8895B8E-138B-4A57-91B6-AA4A1C339F70}" type="pres">
      <dgm:prSet presAssocID="{E786FF2B-1C6B-48AD-A068-880345B75A15}" presName="thickLine" presStyleLbl="alignNode1" presStyleIdx="0" presStyleCnt="1"/>
      <dgm:spPr/>
    </dgm:pt>
    <dgm:pt modelId="{BC087CA2-BAB0-421E-BEDA-BCF7FA8CB219}" type="pres">
      <dgm:prSet presAssocID="{E786FF2B-1C6B-48AD-A068-880345B75A15}" presName="horz1" presStyleCnt="0"/>
      <dgm:spPr/>
    </dgm:pt>
    <dgm:pt modelId="{FA0A6887-21DD-4E20-A0A2-506E26FC0463}" type="pres">
      <dgm:prSet presAssocID="{E786FF2B-1C6B-48AD-A068-880345B75A15}" presName="tx1" presStyleLbl="revTx" presStyleIdx="0" presStyleCnt="7"/>
      <dgm:spPr/>
    </dgm:pt>
    <dgm:pt modelId="{11E6907E-10BD-43FB-8F8A-A74C061C1C02}" type="pres">
      <dgm:prSet presAssocID="{E786FF2B-1C6B-48AD-A068-880345B75A15}" presName="vert1" presStyleCnt="0"/>
      <dgm:spPr/>
    </dgm:pt>
    <dgm:pt modelId="{FA9EE69A-E8BA-4990-9A40-278317F4B808}" type="pres">
      <dgm:prSet presAssocID="{E7329954-51D1-4B7E-9C22-ED1B004CAE3D}" presName="vertSpace2a" presStyleCnt="0"/>
      <dgm:spPr/>
    </dgm:pt>
    <dgm:pt modelId="{6605252F-82D9-47C9-9A64-04FCBCD4F358}" type="pres">
      <dgm:prSet presAssocID="{E7329954-51D1-4B7E-9C22-ED1B004CAE3D}" presName="horz2" presStyleCnt="0"/>
      <dgm:spPr/>
    </dgm:pt>
    <dgm:pt modelId="{2B77D9E0-EC54-412B-B3C2-7B2E4A119340}" type="pres">
      <dgm:prSet presAssocID="{E7329954-51D1-4B7E-9C22-ED1B004CAE3D}" presName="horzSpace2" presStyleCnt="0"/>
      <dgm:spPr/>
    </dgm:pt>
    <dgm:pt modelId="{2EBFB4A6-C1B8-4BB4-BC87-205BE800086B}" type="pres">
      <dgm:prSet presAssocID="{E7329954-51D1-4B7E-9C22-ED1B004CAE3D}" presName="tx2" presStyleLbl="revTx" presStyleIdx="1" presStyleCnt="7"/>
      <dgm:spPr/>
    </dgm:pt>
    <dgm:pt modelId="{834A9986-FC0E-4A9E-8F2D-6DF0551B7A17}" type="pres">
      <dgm:prSet presAssocID="{E7329954-51D1-4B7E-9C22-ED1B004CAE3D}" presName="vert2" presStyleCnt="0"/>
      <dgm:spPr/>
    </dgm:pt>
    <dgm:pt modelId="{692778CF-81C5-4E76-9F2A-D6C0E52EB86D}" type="pres">
      <dgm:prSet presAssocID="{E7329954-51D1-4B7E-9C22-ED1B004CAE3D}" presName="thinLine2b" presStyleLbl="callout" presStyleIdx="0" presStyleCnt="6"/>
      <dgm:spPr/>
    </dgm:pt>
    <dgm:pt modelId="{652F48EC-B36B-4A7B-82AE-F6BA79DDAFC3}" type="pres">
      <dgm:prSet presAssocID="{E7329954-51D1-4B7E-9C22-ED1B004CAE3D}" presName="vertSpace2b" presStyleCnt="0"/>
      <dgm:spPr/>
    </dgm:pt>
    <dgm:pt modelId="{E7F51619-E40F-467F-841F-C68952598E26}" type="pres">
      <dgm:prSet presAssocID="{D078162D-F6DA-4816-8CD2-FD9717B45239}" presName="horz2" presStyleCnt="0"/>
      <dgm:spPr/>
    </dgm:pt>
    <dgm:pt modelId="{03595912-CF81-484B-8673-FA53704A6E68}" type="pres">
      <dgm:prSet presAssocID="{D078162D-F6DA-4816-8CD2-FD9717B45239}" presName="horzSpace2" presStyleCnt="0"/>
      <dgm:spPr/>
    </dgm:pt>
    <dgm:pt modelId="{1FBD25C7-C075-4A0A-BBED-F93E915D692E}" type="pres">
      <dgm:prSet presAssocID="{D078162D-F6DA-4816-8CD2-FD9717B45239}" presName="tx2" presStyleLbl="revTx" presStyleIdx="2" presStyleCnt="7"/>
      <dgm:spPr/>
    </dgm:pt>
    <dgm:pt modelId="{D508388A-6801-4710-93DE-D9E1F1608324}" type="pres">
      <dgm:prSet presAssocID="{D078162D-F6DA-4816-8CD2-FD9717B45239}" presName="vert2" presStyleCnt="0"/>
      <dgm:spPr/>
    </dgm:pt>
    <dgm:pt modelId="{2BB79CEC-9E47-45B6-94FB-7DA5D65564EB}" type="pres">
      <dgm:prSet presAssocID="{D078162D-F6DA-4816-8CD2-FD9717B45239}" presName="thinLine2b" presStyleLbl="callout" presStyleIdx="1" presStyleCnt="6"/>
      <dgm:spPr/>
    </dgm:pt>
    <dgm:pt modelId="{520B0AF5-42EC-4ED3-9028-02257A1AC57A}" type="pres">
      <dgm:prSet presAssocID="{D078162D-F6DA-4816-8CD2-FD9717B45239}" presName="vertSpace2b" presStyleCnt="0"/>
      <dgm:spPr/>
    </dgm:pt>
    <dgm:pt modelId="{E8FA3EDF-643E-47E7-B07A-EFC167C885C8}" type="pres">
      <dgm:prSet presAssocID="{C43A894E-D6D9-414E-8FC0-ACA4E4FCE950}" presName="horz2" presStyleCnt="0"/>
      <dgm:spPr/>
    </dgm:pt>
    <dgm:pt modelId="{5D711822-F329-4AFD-88BB-490C5A3EE06B}" type="pres">
      <dgm:prSet presAssocID="{C43A894E-D6D9-414E-8FC0-ACA4E4FCE950}" presName="horzSpace2" presStyleCnt="0"/>
      <dgm:spPr/>
    </dgm:pt>
    <dgm:pt modelId="{E7D55380-5446-4C15-BF5B-EB36CC0A1B29}" type="pres">
      <dgm:prSet presAssocID="{C43A894E-D6D9-414E-8FC0-ACA4E4FCE950}" presName="tx2" presStyleLbl="revTx" presStyleIdx="3" presStyleCnt="7"/>
      <dgm:spPr/>
    </dgm:pt>
    <dgm:pt modelId="{9E6050C9-7A10-40AB-8127-77DB8D58AF24}" type="pres">
      <dgm:prSet presAssocID="{C43A894E-D6D9-414E-8FC0-ACA4E4FCE950}" presName="vert2" presStyleCnt="0"/>
      <dgm:spPr/>
    </dgm:pt>
    <dgm:pt modelId="{7597A92D-5CDF-432D-ADF1-7F7720C97F80}" type="pres">
      <dgm:prSet presAssocID="{C43A894E-D6D9-414E-8FC0-ACA4E4FCE950}" presName="thinLine2b" presStyleLbl="callout" presStyleIdx="2" presStyleCnt="6"/>
      <dgm:spPr/>
    </dgm:pt>
    <dgm:pt modelId="{026821D5-BD7F-4FD1-BAB5-8EFC0F207F9E}" type="pres">
      <dgm:prSet presAssocID="{C43A894E-D6D9-414E-8FC0-ACA4E4FCE950}" presName="vertSpace2b" presStyleCnt="0"/>
      <dgm:spPr/>
    </dgm:pt>
    <dgm:pt modelId="{55010F97-AE04-4365-974E-A250534C8698}" type="pres">
      <dgm:prSet presAssocID="{CC7ED86C-879B-41DF-88C2-3D9656BB55C6}" presName="horz2" presStyleCnt="0"/>
      <dgm:spPr/>
    </dgm:pt>
    <dgm:pt modelId="{64A9311A-9F87-4E21-8FD4-FCBCBB23077E}" type="pres">
      <dgm:prSet presAssocID="{CC7ED86C-879B-41DF-88C2-3D9656BB55C6}" presName="horzSpace2" presStyleCnt="0"/>
      <dgm:spPr/>
    </dgm:pt>
    <dgm:pt modelId="{61D3370C-AE6D-4664-9690-2FC5FD2182CB}" type="pres">
      <dgm:prSet presAssocID="{CC7ED86C-879B-41DF-88C2-3D9656BB55C6}" presName="tx2" presStyleLbl="revTx" presStyleIdx="4" presStyleCnt="7"/>
      <dgm:spPr/>
    </dgm:pt>
    <dgm:pt modelId="{418EE72D-F804-4FB6-AD79-4A3655EBB39D}" type="pres">
      <dgm:prSet presAssocID="{CC7ED86C-879B-41DF-88C2-3D9656BB55C6}" presName="vert2" presStyleCnt="0"/>
      <dgm:spPr/>
    </dgm:pt>
    <dgm:pt modelId="{762D0FE9-0219-4600-8384-2513D67DBB5C}" type="pres">
      <dgm:prSet presAssocID="{CC7ED86C-879B-41DF-88C2-3D9656BB55C6}" presName="thinLine2b" presStyleLbl="callout" presStyleIdx="3" presStyleCnt="6"/>
      <dgm:spPr/>
    </dgm:pt>
    <dgm:pt modelId="{FCBA3144-94A4-44E5-B408-F7DC4C4624A2}" type="pres">
      <dgm:prSet presAssocID="{CC7ED86C-879B-41DF-88C2-3D9656BB55C6}" presName="vertSpace2b" presStyleCnt="0"/>
      <dgm:spPr/>
    </dgm:pt>
    <dgm:pt modelId="{D19F4FA5-A891-457C-A0BD-0433B0380374}" type="pres">
      <dgm:prSet presAssocID="{F1F51111-347B-4489-8BF1-CC58C40FDBCC}" presName="horz2" presStyleCnt="0"/>
      <dgm:spPr/>
    </dgm:pt>
    <dgm:pt modelId="{ED254DAD-3D26-43F0-926E-4B2760DF0BF0}" type="pres">
      <dgm:prSet presAssocID="{F1F51111-347B-4489-8BF1-CC58C40FDBCC}" presName="horzSpace2" presStyleCnt="0"/>
      <dgm:spPr/>
    </dgm:pt>
    <dgm:pt modelId="{B7FFF372-C9A3-4848-87C7-C73CE463D6EE}" type="pres">
      <dgm:prSet presAssocID="{F1F51111-347B-4489-8BF1-CC58C40FDBCC}" presName="tx2" presStyleLbl="revTx" presStyleIdx="5" presStyleCnt="7"/>
      <dgm:spPr/>
    </dgm:pt>
    <dgm:pt modelId="{89DA78D2-AC97-4EB4-82CA-A3786CB43A9B}" type="pres">
      <dgm:prSet presAssocID="{F1F51111-347B-4489-8BF1-CC58C40FDBCC}" presName="vert2" presStyleCnt="0"/>
      <dgm:spPr/>
    </dgm:pt>
    <dgm:pt modelId="{92B96E75-5B8F-4090-8CED-FE515F482628}" type="pres">
      <dgm:prSet presAssocID="{F1F51111-347B-4489-8BF1-CC58C40FDBCC}" presName="thinLine2b" presStyleLbl="callout" presStyleIdx="4" presStyleCnt="6"/>
      <dgm:spPr/>
    </dgm:pt>
    <dgm:pt modelId="{5A926970-FE8E-4E97-8117-C2D46B9ADC46}" type="pres">
      <dgm:prSet presAssocID="{F1F51111-347B-4489-8BF1-CC58C40FDBCC}" presName="vertSpace2b" presStyleCnt="0"/>
      <dgm:spPr/>
    </dgm:pt>
    <dgm:pt modelId="{88F8F70D-9773-4266-82E4-FCB9B4416FBA}" type="pres">
      <dgm:prSet presAssocID="{8FB61A18-0B2E-4F98-AE31-9B3C05A73E11}" presName="horz2" presStyleCnt="0"/>
      <dgm:spPr/>
    </dgm:pt>
    <dgm:pt modelId="{5214A5B8-DCF6-43B5-92B6-B6E239A77A40}" type="pres">
      <dgm:prSet presAssocID="{8FB61A18-0B2E-4F98-AE31-9B3C05A73E11}" presName="horzSpace2" presStyleCnt="0"/>
      <dgm:spPr/>
    </dgm:pt>
    <dgm:pt modelId="{34FED082-B2F9-4ED7-9C5E-DA2243396D82}" type="pres">
      <dgm:prSet presAssocID="{8FB61A18-0B2E-4F98-AE31-9B3C05A73E11}" presName="tx2" presStyleLbl="revTx" presStyleIdx="6" presStyleCnt="7"/>
      <dgm:spPr/>
    </dgm:pt>
    <dgm:pt modelId="{FFA5823E-5D5D-4D3D-8BA4-72241BC0B15F}" type="pres">
      <dgm:prSet presAssocID="{8FB61A18-0B2E-4F98-AE31-9B3C05A73E11}" presName="vert2" presStyleCnt="0"/>
      <dgm:spPr/>
    </dgm:pt>
    <dgm:pt modelId="{D6741480-A32E-4EE6-BF83-7A971D426603}" type="pres">
      <dgm:prSet presAssocID="{8FB61A18-0B2E-4F98-AE31-9B3C05A73E11}" presName="thinLine2b" presStyleLbl="callout" presStyleIdx="5" presStyleCnt="6"/>
      <dgm:spPr/>
    </dgm:pt>
    <dgm:pt modelId="{5BA4C49F-0FA1-4106-82DD-070C329FE0B8}" type="pres">
      <dgm:prSet presAssocID="{8FB61A18-0B2E-4F98-AE31-9B3C05A73E11}" presName="vertSpace2b" presStyleCnt="0"/>
      <dgm:spPr/>
    </dgm:pt>
  </dgm:ptLst>
  <dgm:cxnLst>
    <dgm:cxn modelId="{05E11F0D-1F85-44FF-A2C7-DB9708366BAD}" srcId="{E786FF2B-1C6B-48AD-A068-880345B75A15}" destId="{CC7ED86C-879B-41DF-88C2-3D9656BB55C6}" srcOrd="3" destOrd="0" parTransId="{3EE25615-E239-4BC2-866C-6C4CCF392DB4}" sibTransId="{028FC670-6D21-4ACF-BA9D-8F17A1ECFE36}"/>
    <dgm:cxn modelId="{A0703813-B763-4AAB-8C90-7B6D3853EF0A}" type="presOf" srcId="{E786FF2B-1C6B-48AD-A068-880345B75A15}" destId="{FA0A6887-21DD-4E20-A0A2-506E26FC0463}" srcOrd="0" destOrd="0" presId="urn:microsoft.com/office/officeart/2008/layout/LinedList"/>
    <dgm:cxn modelId="{B2C4FF17-0C32-40C2-A1B3-78FF7C597268}" type="presOf" srcId="{F1F51111-347B-4489-8BF1-CC58C40FDBCC}" destId="{B7FFF372-C9A3-4848-87C7-C73CE463D6EE}" srcOrd="0" destOrd="0" presId="urn:microsoft.com/office/officeart/2008/layout/LinedList"/>
    <dgm:cxn modelId="{4B604D1D-61F3-43BC-B247-86406FB865D3}" type="presOf" srcId="{CC7ED86C-879B-41DF-88C2-3D9656BB55C6}" destId="{61D3370C-AE6D-4664-9690-2FC5FD2182CB}" srcOrd="0" destOrd="0" presId="urn:microsoft.com/office/officeart/2008/layout/LinedList"/>
    <dgm:cxn modelId="{8A06E14D-E8A0-4D13-9E6A-3A76C47ED0BC}" srcId="{E786FF2B-1C6B-48AD-A068-880345B75A15}" destId="{C43A894E-D6D9-414E-8FC0-ACA4E4FCE950}" srcOrd="2" destOrd="0" parTransId="{A80BA8AC-A49A-4CD8-9970-E6E70995087E}" sibTransId="{8706DD91-9EEA-4463-B3D7-544A74474E36}"/>
    <dgm:cxn modelId="{46930553-DD98-4C2D-8085-4BC8738000BF}" type="presOf" srcId="{C43A894E-D6D9-414E-8FC0-ACA4E4FCE950}" destId="{E7D55380-5446-4C15-BF5B-EB36CC0A1B29}" srcOrd="0" destOrd="0" presId="urn:microsoft.com/office/officeart/2008/layout/LinedList"/>
    <dgm:cxn modelId="{74BB6F59-0EA3-45C8-AC06-384576E25A3D}" srcId="{E786FF2B-1C6B-48AD-A068-880345B75A15}" destId="{D078162D-F6DA-4816-8CD2-FD9717B45239}" srcOrd="1" destOrd="0" parTransId="{72F92920-7DD6-4C02-9ACF-D80A071732A9}" sibTransId="{487045C9-3ECC-46D5-8073-9AC0C2833744}"/>
    <dgm:cxn modelId="{03285F94-E702-4AB3-B343-8F05E774E3BB}" srcId="{0745B2E0-A2CB-4AAE-A8D7-57D0236CF7EE}" destId="{E786FF2B-1C6B-48AD-A068-880345B75A15}" srcOrd="0" destOrd="0" parTransId="{D26D2AB4-9B64-496B-81B9-A6B7E86C971F}" sibTransId="{9E3DF99B-30FB-4CBE-B9FA-1164D0E18938}"/>
    <dgm:cxn modelId="{E6BAB2C2-DE4E-4A24-A1AF-A312947F87E5}" srcId="{E786FF2B-1C6B-48AD-A068-880345B75A15}" destId="{E7329954-51D1-4B7E-9C22-ED1B004CAE3D}" srcOrd="0" destOrd="0" parTransId="{A5505277-C693-4B8C-9DF7-C9ECB2984613}" sibTransId="{EF04AF22-957E-434A-8060-2096622CC92C}"/>
    <dgm:cxn modelId="{78ED07C5-D639-437E-A00B-E030F90E9979}" srcId="{E786FF2B-1C6B-48AD-A068-880345B75A15}" destId="{8FB61A18-0B2E-4F98-AE31-9B3C05A73E11}" srcOrd="5" destOrd="0" parTransId="{A0B96464-4A69-4A11-AB98-5FE3DA3A5715}" sibTransId="{CDF7BAC6-2F1E-4EF1-A2B1-9C6F1C779800}"/>
    <dgm:cxn modelId="{620E90D0-112E-42FF-BB3D-3C3973AF49FB}" type="presOf" srcId="{8FB61A18-0B2E-4F98-AE31-9B3C05A73E11}" destId="{34FED082-B2F9-4ED7-9C5E-DA2243396D82}" srcOrd="0" destOrd="0" presId="urn:microsoft.com/office/officeart/2008/layout/LinedList"/>
    <dgm:cxn modelId="{D8BBFCD4-352D-4FC2-AC66-3BA7B8D7CB0B}" type="presOf" srcId="{0745B2E0-A2CB-4AAE-A8D7-57D0236CF7EE}" destId="{177EA026-B857-4C19-8AF8-01E940158963}" srcOrd="0" destOrd="0" presId="urn:microsoft.com/office/officeart/2008/layout/LinedList"/>
    <dgm:cxn modelId="{B2CB72D7-E3A4-422E-B939-B1CD1E6A4DDB}" type="presOf" srcId="{E7329954-51D1-4B7E-9C22-ED1B004CAE3D}" destId="{2EBFB4A6-C1B8-4BB4-BC87-205BE800086B}" srcOrd="0" destOrd="0" presId="urn:microsoft.com/office/officeart/2008/layout/LinedList"/>
    <dgm:cxn modelId="{50DD07E1-0F15-4A9F-895D-447A18BBE1A5}" srcId="{E786FF2B-1C6B-48AD-A068-880345B75A15}" destId="{F1F51111-347B-4489-8BF1-CC58C40FDBCC}" srcOrd="4" destOrd="0" parTransId="{26476BF3-4FE9-49AE-8634-C7F6CCCE0F15}" sibTransId="{737D355C-DAC7-464D-A84E-3D6AAC0D2C34}"/>
    <dgm:cxn modelId="{F0C5A6E3-0CB4-43A8-ACD9-FB76A6724D84}" type="presOf" srcId="{D078162D-F6DA-4816-8CD2-FD9717B45239}" destId="{1FBD25C7-C075-4A0A-BBED-F93E915D692E}" srcOrd="0" destOrd="0" presId="urn:microsoft.com/office/officeart/2008/layout/LinedList"/>
    <dgm:cxn modelId="{001D631B-4BB6-472E-82E2-7D090AB6B507}" type="presParOf" srcId="{177EA026-B857-4C19-8AF8-01E940158963}" destId="{F8895B8E-138B-4A57-91B6-AA4A1C339F70}" srcOrd="0" destOrd="0" presId="urn:microsoft.com/office/officeart/2008/layout/LinedList"/>
    <dgm:cxn modelId="{9E12D6AA-D8D8-428D-820D-D9485DC4F371}" type="presParOf" srcId="{177EA026-B857-4C19-8AF8-01E940158963}" destId="{BC087CA2-BAB0-421E-BEDA-BCF7FA8CB219}" srcOrd="1" destOrd="0" presId="urn:microsoft.com/office/officeart/2008/layout/LinedList"/>
    <dgm:cxn modelId="{A981AE24-E9AB-4C1B-AFE4-EF9DE16C413B}" type="presParOf" srcId="{BC087CA2-BAB0-421E-BEDA-BCF7FA8CB219}" destId="{FA0A6887-21DD-4E20-A0A2-506E26FC0463}" srcOrd="0" destOrd="0" presId="urn:microsoft.com/office/officeart/2008/layout/LinedList"/>
    <dgm:cxn modelId="{6873BD5D-24BA-441B-A9C7-CA637D05982E}" type="presParOf" srcId="{BC087CA2-BAB0-421E-BEDA-BCF7FA8CB219}" destId="{11E6907E-10BD-43FB-8F8A-A74C061C1C02}" srcOrd="1" destOrd="0" presId="urn:microsoft.com/office/officeart/2008/layout/LinedList"/>
    <dgm:cxn modelId="{2BC04522-4032-47E5-983C-3DA49F9BD194}" type="presParOf" srcId="{11E6907E-10BD-43FB-8F8A-A74C061C1C02}" destId="{FA9EE69A-E8BA-4990-9A40-278317F4B808}" srcOrd="0" destOrd="0" presId="urn:microsoft.com/office/officeart/2008/layout/LinedList"/>
    <dgm:cxn modelId="{7467926D-ABBD-4867-A378-C074B646B502}" type="presParOf" srcId="{11E6907E-10BD-43FB-8F8A-A74C061C1C02}" destId="{6605252F-82D9-47C9-9A64-04FCBCD4F358}" srcOrd="1" destOrd="0" presId="urn:microsoft.com/office/officeart/2008/layout/LinedList"/>
    <dgm:cxn modelId="{87CB359F-2C46-4ED8-8661-0FDBA8E02D8B}" type="presParOf" srcId="{6605252F-82D9-47C9-9A64-04FCBCD4F358}" destId="{2B77D9E0-EC54-412B-B3C2-7B2E4A119340}" srcOrd="0" destOrd="0" presId="urn:microsoft.com/office/officeart/2008/layout/LinedList"/>
    <dgm:cxn modelId="{BE1545EE-8F23-43E6-9766-84A37E0146BB}" type="presParOf" srcId="{6605252F-82D9-47C9-9A64-04FCBCD4F358}" destId="{2EBFB4A6-C1B8-4BB4-BC87-205BE800086B}" srcOrd="1" destOrd="0" presId="urn:microsoft.com/office/officeart/2008/layout/LinedList"/>
    <dgm:cxn modelId="{84C0DC40-F8F5-44F4-B8C1-C9BDF0AE125D}" type="presParOf" srcId="{6605252F-82D9-47C9-9A64-04FCBCD4F358}" destId="{834A9986-FC0E-4A9E-8F2D-6DF0551B7A17}" srcOrd="2" destOrd="0" presId="urn:microsoft.com/office/officeart/2008/layout/LinedList"/>
    <dgm:cxn modelId="{D441867B-5B7B-4FA7-B474-73AD2AB168E8}" type="presParOf" srcId="{11E6907E-10BD-43FB-8F8A-A74C061C1C02}" destId="{692778CF-81C5-4E76-9F2A-D6C0E52EB86D}" srcOrd="2" destOrd="0" presId="urn:microsoft.com/office/officeart/2008/layout/LinedList"/>
    <dgm:cxn modelId="{F04EB300-4012-4FC6-B8AF-5596525EFA25}" type="presParOf" srcId="{11E6907E-10BD-43FB-8F8A-A74C061C1C02}" destId="{652F48EC-B36B-4A7B-82AE-F6BA79DDAFC3}" srcOrd="3" destOrd="0" presId="urn:microsoft.com/office/officeart/2008/layout/LinedList"/>
    <dgm:cxn modelId="{C39AF3D9-790B-48C7-BBD9-BF537A9CDE12}" type="presParOf" srcId="{11E6907E-10BD-43FB-8F8A-A74C061C1C02}" destId="{E7F51619-E40F-467F-841F-C68952598E26}" srcOrd="4" destOrd="0" presId="urn:microsoft.com/office/officeart/2008/layout/LinedList"/>
    <dgm:cxn modelId="{CE3DD63E-6662-476A-A7C6-91088D81F3C5}" type="presParOf" srcId="{E7F51619-E40F-467F-841F-C68952598E26}" destId="{03595912-CF81-484B-8673-FA53704A6E68}" srcOrd="0" destOrd="0" presId="urn:microsoft.com/office/officeart/2008/layout/LinedList"/>
    <dgm:cxn modelId="{10DA035E-3AF6-4C8D-B892-CE3F866E1F33}" type="presParOf" srcId="{E7F51619-E40F-467F-841F-C68952598E26}" destId="{1FBD25C7-C075-4A0A-BBED-F93E915D692E}" srcOrd="1" destOrd="0" presId="urn:microsoft.com/office/officeart/2008/layout/LinedList"/>
    <dgm:cxn modelId="{2539FB42-0456-46B4-868D-CCE129F14A64}" type="presParOf" srcId="{E7F51619-E40F-467F-841F-C68952598E26}" destId="{D508388A-6801-4710-93DE-D9E1F1608324}" srcOrd="2" destOrd="0" presId="urn:microsoft.com/office/officeart/2008/layout/LinedList"/>
    <dgm:cxn modelId="{BE5E3B75-14D2-4A9B-9E6B-E682E61FD802}" type="presParOf" srcId="{11E6907E-10BD-43FB-8F8A-A74C061C1C02}" destId="{2BB79CEC-9E47-45B6-94FB-7DA5D65564EB}" srcOrd="5" destOrd="0" presId="urn:microsoft.com/office/officeart/2008/layout/LinedList"/>
    <dgm:cxn modelId="{A7FDC93E-2D81-4159-B20E-2FAD9F47FDF4}" type="presParOf" srcId="{11E6907E-10BD-43FB-8F8A-A74C061C1C02}" destId="{520B0AF5-42EC-4ED3-9028-02257A1AC57A}" srcOrd="6" destOrd="0" presId="urn:microsoft.com/office/officeart/2008/layout/LinedList"/>
    <dgm:cxn modelId="{E76D6326-5D1F-4035-88D8-F159DFC32FB1}" type="presParOf" srcId="{11E6907E-10BD-43FB-8F8A-A74C061C1C02}" destId="{E8FA3EDF-643E-47E7-B07A-EFC167C885C8}" srcOrd="7" destOrd="0" presId="urn:microsoft.com/office/officeart/2008/layout/LinedList"/>
    <dgm:cxn modelId="{93F81189-4B67-44BA-B526-131D16740D65}" type="presParOf" srcId="{E8FA3EDF-643E-47E7-B07A-EFC167C885C8}" destId="{5D711822-F329-4AFD-88BB-490C5A3EE06B}" srcOrd="0" destOrd="0" presId="urn:microsoft.com/office/officeart/2008/layout/LinedList"/>
    <dgm:cxn modelId="{BC9AFEF9-B419-42AB-9AF0-5A96720AD2F0}" type="presParOf" srcId="{E8FA3EDF-643E-47E7-B07A-EFC167C885C8}" destId="{E7D55380-5446-4C15-BF5B-EB36CC0A1B29}" srcOrd="1" destOrd="0" presId="urn:microsoft.com/office/officeart/2008/layout/LinedList"/>
    <dgm:cxn modelId="{95A7509B-3A2D-4DB8-A395-26CA156BA8EB}" type="presParOf" srcId="{E8FA3EDF-643E-47E7-B07A-EFC167C885C8}" destId="{9E6050C9-7A10-40AB-8127-77DB8D58AF24}" srcOrd="2" destOrd="0" presId="urn:microsoft.com/office/officeart/2008/layout/LinedList"/>
    <dgm:cxn modelId="{D4119676-5E81-43F4-A91A-F21A68271F9C}" type="presParOf" srcId="{11E6907E-10BD-43FB-8F8A-A74C061C1C02}" destId="{7597A92D-5CDF-432D-ADF1-7F7720C97F80}" srcOrd="8" destOrd="0" presId="urn:microsoft.com/office/officeart/2008/layout/LinedList"/>
    <dgm:cxn modelId="{283AE10D-E962-4342-A1A9-3E75AB590ADA}" type="presParOf" srcId="{11E6907E-10BD-43FB-8F8A-A74C061C1C02}" destId="{026821D5-BD7F-4FD1-BAB5-8EFC0F207F9E}" srcOrd="9" destOrd="0" presId="urn:microsoft.com/office/officeart/2008/layout/LinedList"/>
    <dgm:cxn modelId="{B47897FB-2988-491B-9C69-9E5DB3A8C8B7}" type="presParOf" srcId="{11E6907E-10BD-43FB-8F8A-A74C061C1C02}" destId="{55010F97-AE04-4365-974E-A250534C8698}" srcOrd="10" destOrd="0" presId="urn:microsoft.com/office/officeart/2008/layout/LinedList"/>
    <dgm:cxn modelId="{0A96AF31-0F65-4AA3-84C4-59AC6101E754}" type="presParOf" srcId="{55010F97-AE04-4365-974E-A250534C8698}" destId="{64A9311A-9F87-4E21-8FD4-FCBCBB23077E}" srcOrd="0" destOrd="0" presId="urn:microsoft.com/office/officeart/2008/layout/LinedList"/>
    <dgm:cxn modelId="{8A77DA17-6A39-4697-82E6-E8F92C21F325}" type="presParOf" srcId="{55010F97-AE04-4365-974E-A250534C8698}" destId="{61D3370C-AE6D-4664-9690-2FC5FD2182CB}" srcOrd="1" destOrd="0" presId="urn:microsoft.com/office/officeart/2008/layout/LinedList"/>
    <dgm:cxn modelId="{15AA532A-05EC-44E8-9009-27C5DBB82641}" type="presParOf" srcId="{55010F97-AE04-4365-974E-A250534C8698}" destId="{418EE72D-F804-4FB6-AD79-4A3655EBB39D}" srcOrd="2" destOrd="0" presId="urn:microsoft.com/office/officeart/2008/layout/LinedList"/>
    <dgm:cxn modelId="{B36FF39C-8747-4BE4-8EF1-871DD93ACE09}" type="presParOf" srcId="{11E6907E-10BD-43FB-8F8A-A74C061C1C02}" destId="{762D0FE9-0219-4600-8384-2513D67DBB5C}" srcOrd="11" destOrd="0" presId="urn:microsoft.com/office/officeart/2008/layout/LinedList"/>
    <dgm:cxn modelId="{9D8E2845-D8B5-475D-9098-3CEF69030436}" type="presParOf" srcId="{11E6907E-10BD-43FB-8F8A-A74C061C1C02}" destId="{FCBA3144-94A4-44E5-B408-F7DC4C4624A2}" srcOrd="12" destOrd="0" presId="urn:microsoft.com/office/officeart/2008/layout/LinedList"/>
    <dgm:cxn modelId="{A2522080-87D8-4D7E-9070-BC41AB423062}" type="presParOf" srcId="{11E6907E-10BD-43FB-8F8A-A74C061C1C02}" destId="{D19F4FA5-A891-457C-A0BD-0433B0380374}" srcOrd="13" destOrd="0" presId="urn:microsoft.com/office/officeart/2008/layout/LinedList"/>
    <dgm:cxn modelId="{3C8BCA51-65A1-4E8D-9996-8CC57284F990}" type="presParOf" srcId="{D19F4FA5-A891-457C-A0BD-0433B0380374}" destId="{ED254DAD-3D26-43F0-926E-4B2760DF0BF0}" srcOrd="0" destOrd="0" presId="urn:microsoft.com/office/officeart/2008/layout/LinedList"/>
    <dgm:cxn modelId="{A0769EE4-DEF4-4D02-B66F-449F0D95A2EA}" type="presParOf" srcId="{D19F4FA5-A891-457C-A0BD-0433B0380374}" destId="{B7FFF372-C9A3-4848-87C7-C73CE463D6EE}" srcOrd="1" destOrd="0" presId="urn:microsoft.com/office/officeart/2008/layout/LinedList"/>
    <dgm:cxn modelId="{D07E384E-765B-46A6-B771-BEDAF3B1AB51}" type="presParOf" srcId="{D19F4FA5-A891-457C-A0BD-0433B0380374}" destId="{89DA78D2-AC97-4EB4-82CA-A3786CB43A9B}" srcOrd="2" destOrd="0" presId="urn:microsoft.com/office/officeart/2008/layout/LinedList"/>
    <dgm:cxn modelId="{C9645E3B-3D22-4637-AA4D-881D01312CD3}" type="presParOf" srcId="{11E6907E-10BD-43FB-8F8A-A74C061C1C02}" destId="{92B96E75-5B8F-4090-8CED-FE515F482628}" srcOrd="14" destOrd="0" presId="urn:microsoft.com/office/officeart/2008/layout/LinedList"/>
    <dgm:cxn modelId="{0B740D17-7A88-4772-A896-EC00C3A0A90E}" type="presParOf" srcId="{11E6907E-10BD-43FB-8F8A-A74C061C1C02}" destId="{5A926970-FE8E-4E97-8117-C2D46B9ADC46}" srcOrd="15" destOrd="0" presId="urn:microsoft.com/office/officeart/2008/layout/LinedList"/>
    <dgm:cxn modelId="{3AF3D2EB-4A4B-4A53-B3DF-CEFAA10753E6}" type="presParOf" srcId="{11E6907E-10BD-43FB-8F8A-A74C061C1C02}" destId="{88F8F70D-9773-4266-82E4-FCB9B4416FBA}" srcOrd="16" destOrd="0" presId="urn:microsoft.com/office/officeart/2008/layout/LinedList"/>
    <dgm:cxn modelId="{DEC1B9E5-8FA3-41D4-81C7-629B0D28EDBE}" type="presParOf" srcId="{88F8F70D-9773-4266-82E4-FCB9B4416FBA}" destId="{5214A5B8-DCF6-43B5-92B6-B6E239A77A40}" srcOrd="0" destOrd="0" presId="urn:microsoft.com/office/officeart/2008/layout/LinedList"/>
    <dgm:cxn modelId="{BCFFE2C8-F5C9-4BC0-8307-70401930E8F7}" type="presParOf" srcId="{88F8F70D-9773-4266-82E4-FCB9B4416FBA}" destId="{34FED082-B2F9-4ED7-9C5E-DA2243396D82}" srcOrd="1" destOrd="0" presId="urn:microsoft.com/office/officeart/2008/layout/LinedList"/>
    <dgm:cxn modelId="{F41B3BF0-2047-45A1-8B7F-4657A1BA017A}" type="presParOf" srcId="{88F8F70D-9773-4266-82E4-FCB9B4416FBA}" destId="{FFA5823E-5D5D-4D3D-8BA4-72241BC0B15F}" srcOrd="2" destOrd="0" presId="urn:microsoft.com/office/officeart/2008/layout/LinedList"/>
    <dgm:cxn modelId="{52792221-3477-4A99-8645-047D97D53FB6}" type="presParOf" srcId="{11E6907E-10BD-43FB-8F8A-A74C061C1C02}" destId="{D6741480-A32E-4EE6-BF83-7A971D426603}" srcOrd="17" destOrd="0" presId="urn:microsoft.com/office/officeart/2008/layout/LinedList"/>
    <dgm:cxn modelId="{C4CC8124-6E96-4091-A7F7-53CC0B8BD85D}" type="presParOf" srcId="{11E6907E-10BD-43FB-8F8A-A74C061C1C02}" destId="{5BA4C49F-0FA1-4106-82DD-070C329FE0B8}" srcOrd="18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184B5E3-3A60-4F9D-9DD8-6944B1AA3A09}">
      <dsp:nvSpPr>
        <dsp:cNvPr id="0" name=""/>
        <dsp:cNvSpPr/>
      </dsp:nvSpPr>
      <dsp:spPr>
        <a:xfrm rot="5400000">
          <a:off x="-200828" y="206366"/>
          <a:ext cx="1338858" cy="937201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kern="1200" dirty="0"/>
            <a:t>One and Two</a:t>
          </a:r>
          <a:endParaRPr lang="en-GB" sz="1300" kern="1200" dirty="0"/>
        </a:p>
      </dsp:txBody>
      <dsp:txXfrm rot="-5400000">
        <a:off x="1" y="474139"/>
        <a:ext cx="937201" cy="401657"/>
      </dsp:txXfrm>
    </dsp:sp>
    <dsp:sp modelId="{A30E05B9-0A69-4D64-A95B-793C84B6C4A4}">
      <dsp:nvSpPr>
        <dsp:cNvPr id="0" name=""/>
        <dsp:cNvSpPr/>
      </dsp:nvSpPr>
      <dsp:spPr>
        <a:xfrm rot="5400000">
          <a:off x="5511066" y="-4568327"/>
          <a:ext cx="870258" cy="10017989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9352" tIns="13335" rIns="13335" bIns="13335" numCol="1" spcCol="1270" anchor="ctr" anchorCtr="0">
          <a:noAutofit/>
        </a:bodyPr>
        <a:lstStyle/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SzPts val="1000"/>
            <a:buFont typeface="Symbol" panose="05050102010706020507" pitchFamily="18" charset="2"/>
            <a:buChar char=""/>
          </a:pPr>
          <a:r>
            <a:rPr lang="en-GB" sz="2100" b="1" kern="1200" dirty="0"/>
            <a:t>One: Introduction &amp; Objectives: </a:t>
          </a:r>
          <a:r>
            <a:rPr lang="en-GB" sz="1800" kern="1200" dirty="0"/>
            <a:t>Quick overview of the session</a:t>
          </a:r>
        </a:p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100" b="1" kern="1200" dirty="0"/>
            <a:t>Two: </a:t>
          </a:r>
          <a:r>
            <a:rPr lang="en-GB" sz="2100" b="1" kern="1200" dirty="0"/>
            <a:t>Overview of Review Types: </a:t>
          </a:r>
          <a:r>
            <a:rPr lang="en-GB" kern="1200" dirty="0"/>
            <a:t>Systematic vs. scoping vs. narrative vs. evidence reviews</a:t>
          </a:r>
          <a:endParaRPr lang="en-GB" sz="2500" kern="1200" dirty="0"/>
        </a:p>
      </dsp:txBody>
      <dsp:txXfrm rot="-5400000">
        <a:off x="937201" y="48020"/>
        <a:ext cx="9975507" cy="785294"/>
      </dsp:txXfrm>
    </dsp:sp>
    <dsp:sp modelId="{D492E1F6-9E82-4337-8217-70FDFDEE23E8}">
      <dsp:nvSpPr>
        <dsp:cNvPr id="0" name=""/>
        <dsp:cNvSpPr/>
      </dsp:nvSpPr>
      <dsp:spPr>
        <a:xfrm rot="5400000">
          <a:off x="-200828" y="1732598"/>
          <a:ext cx="1338858" cy="937201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kern="1200" dirty="0"/>
            <a:t>Three and Four</a:t>
          </a:r>
          <a:endParaRPr lang="en-GB" sz="1300" kern="1200" dirty="0"/>
        </a:p>
      </dsp:txBody>
      <dsp:txXfrm rot="-5400000">
        <a:off x="1" y="2000371"/>
        <a:ext cx="937201" cy="401657"/>
      </dsp:txXfrm>
    </dsp:sp>
    <dsp:sp modelId="{E3F22BF6-5976-4BDD-8652-012D2ACA3BA3}">
      <dsp:nvSpPr>
        <dsp:cNvPr id="0" name=""/>
        <dsp:cNvSpPr/>
      </dsp:nvSpPr>
      <dsp:spPr>
        <a:xfrm rot="5400000">
          <a:off x="5181804" y="-3137675"/>
          <a:ext cx="1528782" cy="9950768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9352" tIns="13335" rIns="13335" bIns="13335" numCol="1" spcCol="1270" anchor="ctr" anchorCtr="0">
          <a:noAutofit/>
        </a:bodyPr>
        <a:lstStyle/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100" b="1" kern="1200" dirty="0"/>
            <a:t>Three: </a:t>
          </a:r>
          <a:r>
            <a:rPr lang="en-GB" sz="2100" b="1" kern="1200" dirty="0"/>
            <a:t>Planning a Systematic/Evidence Review: </a:t>
          </a:r>
          <a:r>
            <a:rPr lang="en-GB" sz="1800" kern="1200" dirty="0"/>
            <a:t>Formulating a clear research question </a:t>
          </a:r>
        </a:p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100" b="1" kern="1200" dirty="0"/>
            <a:t>Four: </a:t>
          </a:r>
          <a:r>
            <a:rPr lang="en-GB" sz="2100" b="1" kern="1200" dirty="0"/>
            <a:t>Search Strategy &amp; Database Use : </a:t>
          </a:r>
          <a:r>
            <a:rPr lang="en-GB" kern="1200" dirty="0"/>
            <a:t>Identifying appropriate databases (PubMed, Scopus, Google Scholar, etc.) Using Boolean operators and keywords</a:t>
          </a:r>
          <a:endParaRPr lang="en-GB" sz="2100" kern="1200" dirty="0"/>
        </a:p>
      </dsp:txBody>
      <dsp:txXfrm rot="-5400000">
        <a:off x="970812" y="1147946"/>
        <a:ext cx="9876139" cy="1379524"/>
      </dsp:txXfrm>
    </dsp:sp>
    <dsp:sp modelId="{6B8C44BD-18BA-4387-BB04-8F8FDE5D3830}">
      <dsp:nvSpPr>
        <dsp:cNvPr id="0" name=""/>
        <dsp:cNvSpPr/>
      </dsp:nvSpPr>
      <dsp:spPr>
        <a:xfrm rot="5400000">
          <a:off x="-200828" y="3654614"/>
          <a:ext cx="1338858" cy="937201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kern="1200" dirty="0"/>
            <a:t>Five, Six and Seven</a:t>
          </a:r>
          <a:endParaRPr lang="en-GB" sz="1300" kern="1200" dirty="0"/>
        </a:p>
      </dsp:txBody>
      <dsp:txXfrm rot="-5400000">
        <a:off x="1" y="3922387"/>
        <a:ext cx="937201" cy="401657"/>
      </dsp:txXfrm>
    </dsp:sp>
    <dsp:sp modelId="{DC6DD317-0F5A-4CB2-98F0-5F17E7158250}">
      <dsp:nvSpPr>
        <dsp:cNvPr id="0" name=""/>
        <dsp:cNvSpPr/>
      </dsp:nvSpPr>
      <dsp:spPr>
        <a:xfrm rot="5400000">
          <a:off x="4786019" y="-1105119"/>
          <a:ext cx="2320352" cy="9925724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9352" tIns="13335" rIns="13335" bIns="13335" numCol="1" spcCol="1270" anchor="ctr" anchorCtr="0">
          <a:noAutofit/>
        </a:bodyPr>
        <a:lstStyle/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100" b="1" kern="1200" dirty="0"/>
            <a:t>Five: </a:t>
          </a:r>
          <a:r>
            <a:rPr lang="en-GB" sz="2100" b="1" kern="1200" dirty="0"/>
            <a:t>Screening &amp; Data Extraction: </a:t>
          </a:r>
          <a:r>
            <a:rPr lang="en-GB" sz="1800" kern="1200" dirty="0"/>
            <a:t>Title/abstract and full-text screening, Tools: Covidence, Rayyan, Excel</a:t>
          </a:r>
        </a:p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2100" b="1" kern="1200" dirty="0"/>
            <a:t>Six: Synthesising and Reporting: </a:t>
          </a:r>
          <a:r>
            <a:rPr lang="en-GB" kern="1200" dirty="0"/>
            <a:t>Descriptive vs. meta-analysis synthesis (briefly), Reporting guidelines: </a:t>
          </a:r>
          <a:r>
            <a:rPr lang="en-GB" b="1" kern="1200" dirty="0"/>
            <a:t>PRISMA</a:t>
          </a:r>
          <a:endParaRPr lang="en-GB" sz="1800" kern="1200" dirty="0"/>
        </a:p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2100" b="1" kern="1200" dirty="0"/>
            <a:t>Artificial Intelligence: </a:t>
          </a:r>
          <a:r>
            <a:rPr lang="en-US" sz="2100" b="0" kern="1200" dirty="0"/>
            <a:t>Using artificial intelligence for evidence synthesis</a:t>
          </a:r>
          <a:endParaRPr lang="en-GB" sz="1800" b="0" kern="1200" dirty="0"/>
        </a:p>
      </dsp:txBody>
      <dsp:txXfrm rot="-5400000">
        <a:off x="983333" y="2810837"/>
        <a:ext cx="9812454" cy="2093812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BDF0097-9998-47AC-B589-E7B8116FA7A0}">
      <dsp:nvSpPr>
        <dsp:cNvPr id="0" name=""/>
        <dsp:cNvSpPr/>
      </dsp:nvSpPr>
      <dsp:spPr>
        <a:xfrm>
          <a:off x="874758" y="0"/>
          <a:ext cx="9913935" cy="3607552"/>
        </a:xfrm>
        <a:prstGeom prst="rightArrow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B389CCC-5773-4C8F-88C0-ECD979B95285}">
      <dsp:nvSpPr>
        <dsp:cNvPr id="0" name=""/>
        <dsp:cNvSpPr/>
      </dsp:nvSpPr>
      <dsp:spPr>
        <a:xfrm>
          <a:off x="3203" y="1082265"/>
          <a:ext cx="1865127" cy="144302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ZA" sz="2000" kern="1200" dirty="0"/>
            <a:t>Defining the research question</a:t>
          </a:r>
        </a:p>
      </dsp:txBody>
      <dsp:txXfrm>
        <a:off x="73645" y="1152707"/>
        <a:ext cx="1724243" cy="1302136"/>
      </dsp:txXfrm>
    </dsp:sp>
    <dsp:sp modelId="{89C4A14C-029C-4490-A6A3-E049AFE12132}">
      <dsp:nvSpPr>
        <dsp:cNvPr id="0" name=""/>
        <dsp:cNvSpPr/>
      </dsp:nvSpPr>
      <dsp:spPr>
        <a:xfrm>
          <a:off x="1961587" y="1082265"/>
          <a:ext cx="1865127" cy="144302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ZA" sz="2000" kern="1200" dirty="0"/>
            <a:t>Searching the databases</a:t>
          </a:r>
        </a:p>
      </dsp:txBody>
      <dsp:txXfrm>
        <a:off x="2032029" y="1152707"/>
        <a:ext cx="1724243" cy="1302136"/>
      </dsp:txXfrm>
    </dsp:sp>
    <dsp:sp modelId="{1FE54E17-8635-4039-8E14-987FFD870402}">
      <dsp:nvSpPr>
        <dsp:cNvPr id="0" name=""/>
        <dsp:cNvSpPr/>
      </dsp:nvSpPr>
      <dsp:spPr>
        <a:xfrm>
          <a:off x="3919970" y="1082265"/>
          <a:ext cx="1865127" cy="144302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ZA" sz="2000" kern="1200" dirty="0"/>
            <a:t>Screening</a:t>
          </a:r>
        </a:p>
      </dsp:txBody>
      <dsp:txXfrm>
        <a:off x="3990412" y="1152707"/>
        <a:ext cx="1724243" cy="1302136"/>
      </dsp:txXfrm>
    </dsp:sp>
    <dsp:sp modelId="{2EFBF742-8A00-4058-BCC2-03F8110BBEA9}">
      <dsp:nvSpPr>
        <dsp:cNvPr id="0" name=""/>
        <dsp:cNvSpPr/>
      </dsp:nvSpPr>
      <dsp:spPr>
        <a:xfrm>
          <a:off x="5878354" y="1082265"/>
          <a:ext cx="1865127" cy="144302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ZA" sz="2000" kern="1200" dirty="0"/>
            <a:t>Data extraction</a:t>
          </a:r>
        </a:p>
      </dsp:txBody>
      <dsp:txXfrm>
        <a:off x="5948796" y="1152707"/>
        <a:ext cx="1724243" cy="1302136"/>
      </dsp:txXfrm>
    </dsp:sp>
    <dsp:sp modelId="{FBA6087A-33E5-452F-8DD4-C08A29622FC6}">
      <dsp:nvSpPr>
        <dsp:cNvPr id="0" name=""/>
        <dsp:cNvSpPr/>
      </dsp:nvSpPr>
      <dsp:spPr>
        <a:xfrm>
          <a:off x="7836738" y="1082265"/>
          <a:ext cx="1865127" cy="144302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ZA" sz="2000" kern="1200" dirty="0"/>
            <a:t>Data Synthesis/ presentation of findings</a:t>
          </a:r>
        </a:p>
      </dsp:txBody>
      <dsp:txXfrm>
        <a:off x="7907180" y="1152707"/>
        <a:ext cx="1724243" cy="1302136"/>
      </dsp:txXfrm>
    </dsp:sp>
    <dsp:sp modelId="{868E9FCF-E304-40BB-8711-6C01384A63BB}">
      <dsp:nvSpPr>
        <dsp:cNvPr id="0" name=""/>
        <dsp:cNvSpPr/>
      </dsp:nvSpPr>
      <dsp:spPr>
        <a:xfrm>
          <a:off x="9795122" y="1082265"/>
          <a:ext cx="1865127" cy="144302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ZA" sz="2000" kern="1200" dirty="0"/>
            <a:t>Report writing and dissemination</a:t>
          </a:r>
        </a:p>
      </dsp:txBody>
      <dsp:txXfrm>
        <a:off x="9865564" y="1152707"/>
        <a:ext cx="1724243" cy="1302136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8895B8E-138B-4A57-91B6-AA4A1C339F70}">
      <dsp:nvSpPr>
        <dsp:cNvPr id="0" name=""/>
        <dsp:cNvSpPr/>
      </dsp:nvSpPr>
      <dsp:spPr>
        <a:xfrm>
          <a:off x="0" y="0"/>
          <a:ext cx="6244709" cy="0"/>
        </a:xfrm>
        <a:prstGeom prst="line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FA0A6887-21DD-4E20-A0A2-506E26FC0463}">
      <dsp:nvSpPr>
        <dsp:cNvPr id="0" name=""/>
        <dsp:cNvSpPr/>
      </dsp:nvSpPr>
      <dsp:spPr>
        <a:xfrm>
          <a:off x="0" y="0"/>
          <a:ext cx="1248941" cy="364111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t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0" i="0" kern="1200" baseline="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Tips for Refining Search </a:t>
          </a:r>
          <a:endParaRPr lang="en-GB" sz="1800" kern="1200" dirty="0">
            <a:latin typeface="Open Sans" panose="020B0606030504020204" pitchFamily="34" charset="0"/>
            <a:ea typeface="Open Sans" panose="020B0606030504020204" pitchFamily="34" charset="0"/>
            <a:cs typeface="Open Sans" panose="020B0606030504020204" pitchFamily="34" charset="0"/>
          </a:endParaRPr>
        </a:p>
      </dsp:txBody>
      <dsp:txXfrm>
        <a:off x="0" y="0"/>
        <a:ext cx="1248941" cy="3641119"/>
      </dsp:txXfrm>
    </dsp:sp>
    <dsp:sp modelId="{2EBFB4A6-C1B8-4BB4-BC87-205BE800086B}">
      <dsp:nvSpPr>
        <dsp:cNvPr id="0" name=""/>
        <dsp:cNvSpPr/>
      </dsp:nvSpPr>
      <dsp:spPr>
        <a:xfrm>
          <a:off x="1342612" y="28668"/>
          <a:ext cx="4902096" cy="57336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t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b="0" i="0" kern="1200" baseline="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Apply </a:t>
          </a:r>
          <a:r>
            <a:rPr lang="en-US" sz="1400" b="1" i="0" kern="1200" baseline="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quotation marks </a:t>
          </a:r>
          <a:r>
            <a:rPr lang="en-US" sz="1400" b="0" i="0" kern="1200" baseline="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for exact phrases (e.g., "mental health")</a:t>
          </a:r>
          <a:endParaRPr lang="en-GB" sz="1400" kern="1200" dirty="0">
            <a:latin typeface="Open Sans" panose="020B0606030504020204" pitchFamily="34" charset="0"/>
            <a:ea typeface="Open Sans" panose="020B0606030504020204" pitchFamily="34" charset="0"/>
            <a:cs typeface="Open Sans" panose="020B0606030504020204" pitchFamily="34" charset="0"/>
          </a:endParaRPr>
        </a:p>
      </dsp:txBody>
      <dsp:txXfrm>
        <a:off x="1342612" y="28668"/>
        <a:ext cx="4902096" cy="573369"/>
      </dsp:txXfrm>
    </dsp:sp>
    <dsp:sp modelId="{692778CF-81C5-4E76-9F2A-D6C0E52EB86D}">
      <dsp:nvSpPr>
        <dsp:cNvPr id="0" name=""/>
        <dsp:cNvSpPr/>
      </dsp:nvSpPr>
      <dsp:spPr>
        <a:xfrm>
          <a:off x="1248941" y="602038"/>
          <a:ext cx="4995767" cy="0"/>
        </a:xfrm>
        <a:prstGeom prst="line">
          <a:avLst/>
        </a:prstGeom>
        <a:noFill/>
        <a:ln w="12700" cap="flat" cmpd="sng" algn="ctr">
          <a:solidFill>
            <a:schemeClr val="accent2">
              <a:tint val="5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1">
          <a:scrgbClr r="0" g="0" b="0"/>
        </a:effectRef>
        <a:fontRef idx="minor"/>
      </dsp:style>
    </dsp:sp>
    <dsp:sp modelId="{1FBD25C7-C075-4A0A-BBED-F93E915D692E}">
      <dsp:nvSpPr>
        <dsp:cNvPr id="0" name=""/>
        <dsp:cNvSpPr/>
      </dsp:nvSpPr>
      <dsp:spPr>
        <a:xfrm>
          <a:off x="1342612" y="630706"/>
          <a:ext cx="4902096" cy="57336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t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b="0" i="0" kern="1200" baseline="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Use </a:t>
          </a:r>
          <a:r>
            <a:rPr lang="en-US" sz="1400" b="1" i="0" kern="1200" baseline="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truncation symbols</a:t>
          </a:r>
          <a:r>
            <a:rPr lang="en-US" sz="1400" b="0" i="0" kern="1200" baseline="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 (e.g., </a:t>
          </a:r>
          <a:r>
            <a:rPr lang="en-US" sz="1400" b="0" i="1" kern="1200" baseline="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child</a:t>
          </a:r>
          <a:r>
            <a:rPr lang="en-US" sz="1400" b="0" i="0" kern="1200" baseline="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) to capture word variants (child, children, childhood)</a:t>
          </a:r>
          <a:endParaRPr lang="en-GB" sz="1400" kern="1200" dirty="0">
            <a:latin typeface="Open Sans" panose="020B0606030504020204" pitchFamily="34" charset="0"/>
            <a:ea typeface="Open Sans" panose="020B0606030504020204" pitchFamily="34" charset="0"/>
            <a:cs typeface="Open Sans" panose="020B0606030504020204" pitchFamily="34" charset="0"/>
          </a:endParaRPr>
        </a:p>
      </dsp:txBody>
      <dsp:txXfrm>
        <a:off x="1342612" y="630706"/>
        <a:ext cx="4902096" cy="573369"/>
      </dsp:txXfrm>
    </dsp:sp>
    <dsp:sp modelId="{2BB79CEC-9E47-45B6-94FB-7DA5D65564EB}">
      <dsp:nvSpPr>
        <dsp:cNvPr id="0" name=""/>
        <dsp:cNvSpPr/>
      </dsp:nvSpPr>
      <dsp:spPr>
        <a:xfrm>
          <a:off x="1248941" y="1204076"/>
          <a:ext cx="4995767" cy="0"/>
        </a:xfrm>
        <a:prstGeom prst="line">
          <a:avLst/>
        </a:prstGeom>
        <a:noFill/>
        <a:ln w="12700" cap="flat" cmpd="sng" algn="ctr">
          <a:solidFill>
            <a:schemeClr val="accent2">
              <a:tint val="5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1">
          <a:scrgbClr r="0" g="0" b="0"/>
        </a:effectRef>
        <a:fontRef idx="minor"/>
      </dsp:style>
    </dsp:sp>
    <dsp:sp modelId="{E7D55380-5446-4C15-BF5B-EB36CC0A1B29}">
      <dsp:nvSpPr>
        <dsp:cNvPr id="0" name=""/>
        <dsp:cNvSpPr/>
      </dsp:nvSpPr>
      <dsp:spPr>
        <a:xfrm>
          <a:off x="1342612" y="1232744"/>
          <a:ext cx="4902096" cy="57336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t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b="0" i="0" kern="1200" baseline="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Filter by </a:t>
          </a:r>
          <a:r>
            <a:rPr lang="en-US" sz="1400" b="1" i="0" kern="1200" baseline="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date range</a:t>
          </a:r>
          <a:r>
            <a:rPr lang="en-US" sz="1400" b="0" i="0" kern="1200" baseline="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, </a:t>
          </a:r>
          <a:r>
            <a:rPr lang="en-US" sz="1400" b="1" i="0" kern="1200" baseline="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study type</a:t>
          </a:r>
          <a:r>
            <a:rPr lang="en-US" sz="1400" b="0" i="0" kern="1200" baseline="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, or </a:t>
          </a:r>
          <a:r>
            <a:rPr lang="en-US" sz="1400" b="1" i="0" kern="1200" baseline="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language</a:t>
          </a:r>
          <a:r>
            <a:rPr lang="en-US" sz="1400" b="0" i="0" kern="1200" baseline="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 to increase relevance</a:t>
          </a:r>
          <a:endParaRPr lang="en-GB" sz="1400" kern="1200" dirty="0">
            <a:latin typeface="Open Sans" panose="020B0606030504020204" pitchFamily="34" charset="0"/>
            <a:ea typeface="Open Sans" panose="020B0606030504020204" pitchFamily="34" charset="0"/>
            <a:cs typeface="Open Sans" panose="020B0606030504020204" pitchFamily="34" charset="0"/>
          </a:endParaRPr>
        </a:p>
      </dsp:txBody>
      <dsp:txXfrm>
        <a:off x="1342612" y="1232744"/>
        <a:ext cx="4902096" cy="573369"/>
      </dsp:txXfrm>
    </dsp:sp>
    <dsp:sp modelId="{7597A92D-5CDF-432D-ADF1-7F7720C97F80}">
      <dsp:nvSpPr>
        <dsp:cNvPr id="0" name=""/>
        <dsp:cNvSpPr/>
      </dsp:nvSpPr>
      <dsp:spPr>
        <a:xfrm>
          <a:off x="1248941" y="1806114"/>
          <a:ext cx="4995767" cy="0"/>
        </a:xfrm>
        <a:prstGeom prst="line">
          <a:avLst/>
        </a:prstGeom>
        <a:noFill/>
        <a:ln w="12700" cap="flat" cmpd="sng" algn="ctr">
          <a:solidFill>
            <a:schemeClr val="accent2">
              <a:tint val="5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1">
          <a:scrgbClr r="0" g="0" b="0"/>
        </a:effectRef>
        <a:fontRef idx="minor"/>
      </dsp:style>
    </dsp:sp>
    <dsp:sp modelId="{61D3370C-AE6D-4664-9690-2FC5FD2182CB}">
      <dsp:nvSpPr>
        <dsp:cNvPr id="0" name=""/>
        <dsp:cNvSpPr/>
      </dsp:nvSpPr>
      <dsp:spPr>
        <a:xfrm>
          <a:off x="1342612" y="1834782"/>
          <a:ext cx="4902096" cy="57336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t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b="0" i="0" kern="1200" baseline="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Explore </a:t>
          </a:r>
          <a:r>
            <a:rPr lang="en-US" sz="1400" b="1" i="0" kern="1200" baseline="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controlled vocabularies</a:t>
          </a:r>
          <a:r>
            <a:rPr lang="en-US" sz="1400" b="0" i="0" kern="1200" baseline="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 like </a:t>
          </a:r>
          <a:r>
            <a:rPr lang="en-US" sz="1400" b="0" i="0" kern="1200" baseline="0" dirty="0" err="1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MeSH</a:t>
          </a:r>
          <a:r>
            <a:rPr lang="en-US" sz="1400" b="0" i="0" kern="1200" baseline="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 (PubMed) or </a:t>
          </a:r>
          <a:r>
            <a:rPr lang="en-US" sz="1400" b="0" i="0" kern="1200" baseline="0" dirty="0" err="1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Emtree</a:t>
          </a:r>
          <a:r>
            <a:rPr lang="en-US" sz="1400" b="0" i="0" kern="1200" baseline="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 (Embase)</a:t>
          </a:r>
          <a:endParaRPr lang="en-GB" sz="1400" kern="1200" dirty="0">
            <a:latin typeface="Open Sans" panose="020B0606030504020204" pitchFamily="34" charset="0"/>
            <a:ea typeface="Open Sans" panose="020B0606030504020204" pitchFamily="34" charset="0"/>
            <a:cs typeface="Open Sans" panose="020B0606030504020204" pitchFamily="34" charset="0"/>
          </a:endParaRPr>
        </a:p>
      </dsp:txBody>
      <dsp:txXfrm>
        <a:off x="1342612" y="1834782"/>
        <a:ext cx="4902096" cy="573369"/>
      </dsp:txXfrm>
    </dsp:sp>
    <dsp:sp modelId="{762D0FE9-0219-4600-8384-2513D67DBB5C}">
      <dsp:nvSpPr>
        <dsp:cNvPr id="0" name=""/>
        <dsp:cNvSpPr/>
      </dsp:nvSpPr>
      <dsp:spPr>
        <a:xfrm>
          <a:off x="1248941" y="2408152"/>
          <a:ext cx="4995767" cy="0"/>
        </a:xfrm>
        <a:prstGeom prst="line">
          <a:avLst/>
        </a:prstGeom>
        <a:noFill/>
        <a:ln w="12700" cap="flat" cmpd="sng" algn="ctr">
          <a:solidFill>
            <a:schemeClr val="accent2">
              <a:tint val="5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1">
          <a:scrgbClr r="0" g="0" b="0"/>
        </a:effectRef>
        <a:fontRef idx="minor"/>
      </dsp:style>
    </dsp:sp>
    <dsp:sp modelId="{B7FFF372-C9A3-4848-87C7-C73CE463D6EE}">
      <dsp:nvSpPr>
        <dsp:cNvPr id="0" name=""/>
        <dsp:cNvSpPr/>
      </dsp:nvSpPr>
      <dsp:spPr>
        <a:xfrm>
          <a:off x="1342612" y="2436820"/>
          <a:ext cx="4902096" cy="57336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t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b="1" i="0" kern="1200" baseline="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Test and revise</a:t>
          </a:r>
          <a:r>
            <a:rPr lang="en-US" sz="1400" b="0" i="0" kern="1200" baseline="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 your search string based on initial results</a:t>
          </a:r>
          <a:endParaRPr lang="en-GB" sz="1400" kern="1200" dirty="0">
            <a:latin typeface="Open Sans" panose="020B0606030504020204" pitchFamily="34" charset="0"/>
            <a:ea typeface="Open Sans" panose="020B0606030504020204" pitchFamily="34" charset="0"/>
            <a:cs typeface="Open Sans" panose="020B0606030504020204" pitchFamily="34" charset="0"/>
          </a:endParaRPr>
        </a:p>
      </dsp:txBody>
      <dsp:txXfrm>
        <a:off x="1342612" y="2436820"/>
        <a:ext cx="4902096" cy="573369"/>
      </dsp:txXfrm>
    </dsp:sp>
    <dsp:sp modelId="{92B96E75-5B8F-4090-8CED-FE515F482628}">
      <dsp:nvSpPr>
        <dsp:cNvPr id="0" name=""/>
        <dsp:cNvSpPr/>
      </dsp:nvSpPr>
      <dsp:spPr>
        <a:xfrm>
          <a:off x="1248941" y="3010190"/>
          <a:ext cx="4995767" cy="0"/>
        </a:xfrm>
        <a:prstGeom prst="line">
          <a:avLst/>
        </a:prstGeom>
        <a:noFill/>
        <a:ln w="12700" cap="flat" cmpd="sng" algn="ctr">
          <a:solidFill>
            <a:schemeClr val="accent2">
              <a:tint val="5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1">
          <a:scrgbClr r="0" g="0" b="0"/>
        </a:effectRef>
        <a:fontRef idx="minor"/>
      </dsp:style>
    </dsp:sp>
    <dsp:sp modelId="{34FED082-B2F9-4ED7-9C5E-DA2243396D82}">
      <dsp:nvSpPr>
        <dsp:cNvPr id="0" name=""/>
        <dsp:cNvSpPr/>
      </dsp:nvSpPr>
      <dsp:spPr>
        <a:xfrm>
          <a:off x="1342612" y="3038858"/>
          <a:ext cx="4902096" cy="57336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t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b="1" i="0" kern="1200" baseline="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Search multiple databases</a:t>
          </a:r>
          <a:r>
            <a:rPr lang="en-US" sz="1400" b="0" i="0" kern="1200" baseline="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 to compare coverage and minimize bias</a:t>
          </a:r>
          <a:endParaRPr lang="en-GB" sz="1400" kern="1200" dirty="0">
            <a:latin typeface="Open Sans" panose="020B0606030504020204" pitchFamily="34" charset="0"/>
            <a:ea typeface="Open Sans" panose="020B0606030504020204" pitchFamily="34" charset="0"/>
            <a:cs typeface="Open Sans" panose="020B0606030504020204" pitchFamily="34" charset="0"/>
          </a:endParaRPr>
        </a:p>
      </dsp:txBody>
      <dsp:txXfrm>
        <a:off x="1342612" y="3038858"/>
        <a:ext cx="4902096" cy="573369"/>
      </dsp:txXfrm>
    </dsp:sp>
    <dsp:sp modelId="{D6741480-A32E-4EE6-BF83-7A971D426603}">
      <dsp:nvSpPr>
        <dsp:cNvPr id="0" name=""/>
        <dsp:cNvSpPr/>
      </dsp:nvSpPr>
      <dsp:spPr>
        <a:xfrm>
          <a:off x="1248941" y="3612228"/>
          <a:ext cx="4995767" cy="0"/>
        </a:xfrm>
        <a:prstGeom prst="line">
          <a:avLst/>
        </a:prstGeom>
        <a:noFill/>
        <a:ln w="12700" cap="flat" cmpd="sng" algn="ctr">
          <a:solidFill>
            <a:schemeClr val="accent2">
              <a:tint val="5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1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ZA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23CE9DE-8275-47DC-B045-5E0F7CF66492}" type="datetimeFigureOut">
              <a:rPr lang="en-ZA" smtClean="0"/>
              <a:t>2026/07/28</a:t>
            </a:fld>
            <a:endParaRPr lang="en-ZA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ZA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Z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3C81F8-4925-4301-AE73-5657CF931438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09210025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482745A-B7FB-6526-C942-F8AB6124A6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7C249E8-A5DE-A09E-ACDB-928B9A9E5F1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D528C5F-56ED-5B5C-D304-FCBFE6141EE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4DBFF9D-1A0A-7570-640C-F9D7B356902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759777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E3C81F8-4925-4301-AE73-5657CF931438}" type="slidenum">
              <a:rPr lang="en-ZA" smtClean="0"/>
              <a:t>41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69023236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1122363"/>
            <a:ext cx="103632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347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4"/>
            <a:ext cx="2743200" cy="365125"/>
          </a:xfrm>
          <a:prstGeom prst="rect">
            <a:avLst/>
          </a:prstGeom>
        </p:spPr>
        <p:txBody>
          <a:bodyPr/>
          <a:lstStyle/>
          <a:p>
            <a:fld id="{A625BACB-F174-0548-B154-F9D7651A2042}" type="datetimeFigureOut">
              <a:rPr lang="en-US" smtClean="0"/>
              <a:t>7/28/2026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4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4"/>
            <a:ext cx="2743200" cy="365125"/>
          </a:xfrm>
          <a:prstGeom prst="rect">
            <a:avLst/>
          </a:prstGeom>
        </p:spPr>
        <p:txBody>
          <a:bodyPr/>
          <a:lstStyle/>
          <a:p>
            <a:fld id="{1E440E69-E459-3C42-A8CF-F182C37D93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99089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2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2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4"/>
            <a:ext cx="2743200" cy="365125"/>
          </a:xfrm>
          <a:prstGeom prst="rect">
            <a:avLst/>
          </a:prstGeom>
        </p:spPr>
        <p:txBody>
          <a:bodyPr/>
          <a:lstStyle/>
          <a:p>
            <a:fld id="{A625BACB-F174-0548-B154-F9D7651A2042}" type="datetimeFigureOut">
              <a:rPr lang="en-US" smtClean="0"/>
              <a:t>7/28/2026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4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4"/>
            <a:ext cx="2743200" cy="365125"/>
          </a:xfrm>
          <a:prstGeom prst="rect">
            <a:avLst/>
          </a:prstGeom>
        </p:spPr>
        <p:txBody>
          <a:bodyPr/>
          <a:lstStyle/>
          <a:p>
            <a:fld id="{1E440E69-E459-3C42-A8CF-F182C37D93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571324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Slide 8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4F0F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BFAFF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99346" y="6457950"/>
            <a:ext cx="1435504" cy="342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03332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4"/>
            <a:ext cx="2743200" cy="365125"/>
          </a:xfrm>
          <a:prstGeom prst="rect">
            <a:avLst/>
          </a:prstGeom>
        </p:spPr>
        <p:txBody>
          <a:bodyPr/>
          <a:lstStyle/>
          <a:p>
            <a:fld id="{A625BACB-F174-0548-B154-F9D7651A2042}" type="datetimeFigureOut">
              <a:rPr lang="en-US" smtClean="0"/>
              <a:t>7/28/2026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4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4"/>
            <a:ext cx="2743200" cy="365125"/>
          </a:xfrm>
          <a:prstGeom prst="rect">
            <a:avLst/>
          </a:prstGeom>
        </p:spPr>
        <p:txBody>
          <a:bodyPr/>
          <a:lstStyle/>
          <a:p>
            <a:fld id="{1E440E69-E459-3C42-A8CF-F182C37D93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62185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42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7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4"/>
            <a:ext cx="2743200" cy="365125"/>
          </a:xfrm>
          <a:prstGeom prst="rect">
            <a:avLst/>
          </a:prstGeom>
        </p:spPr>
        <p:txBody>
          <a:bodyPr/>
          <a:lstStyle/>
          <a:p>
            <a:fld id="{A625BACB-F174-0548-B154-F9D7651A2042}" type="datetimeFigureOut">
              <a:rPr lang="en-US" smtClean="0"/>
              <a:t>7/28/2026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4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4"/>
            <a:ext cx="2743200" cy="365125"/>
          </a:xfrm>
          <a:prstGeom prst="rect">
            <a:avLst/>
          </a:prstGeom>
        </p:spPr>
        <p:txBody>
          <a:bodyPr/>
          <a:lstStyle/>
          <a:p>
            <a:fld id="{1E440E69-E459-3C42-A8CF-F182C37D93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63362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4"/>
            <a:ext cx="2743200" cy="365125"/>
          </a:xfrm>
          <a:prstGeom prst="rect">
            <a:avLst/>
          </a:prstGeom>
        </p:spPr>
        <p:txBody>
          <a:bodyPr/>
          <a:lstStyle/>
          <a:p>
            <a:fld id="{A625BACB-F174-0548-B154-F9D7651A2042}" type="datetimeFigureOut">
              <a:rPr lang="en-US" smtClean="0"/>
              <a:t>7/28/2026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4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4"/>
            <a:ext cx="2743200" cy="365125"/>
          </a:xfrm>
          <a:prstGeom prst="rect">
            <a:avLst/>
          </a:prstGeom>
        </p:spPr>
        <p:txBody>
          <a:bodyPr/>
          <a:lstStyle/>
          <a:p>
            <a:fld id="{1E440E69-E459-3C42-A8CF-F182C37D93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56614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9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2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2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838200" y="6356354"/>
            <a:ext cx="2743200" cy="365125"/>
          </a:xfrm>
          <a:prstGeom prst="rect">
            <a:avLst/>
          </a:prstGeom>
        </p:spPr>
        <p:txBody>
          <a:bodyPr/>
          <a:lstStyle/>
          <a:p>
            <a:fld id="{A625BACB-F174-0548-B154-F9D7651A2042}" type="datetimeFigureOut">
              <a:rPr lang="en-US" smtClean="0"/>
              <a:t>7/28/2026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4038600" y="6356354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8610600" y="6356354"/>
            <a:ext cx="2743200" cy="365125"/>
          </a:xfrm>
          <a:prstGeom prst="rect">
            <a:avLst/>
          </a:prstGeom>
        </p:spPr>
        <p:txBody>
          <a:bodyPr/>
          <a:lstStyle/>
          <a:p>
            <a:fld id="{1E440E69-E459-3C42-A8CF-F182C37D93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04137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838200" y="6356354"/>
            <a:ext cx="2743200" cy="365125"/>
          </a:xfrm>
          <a:prstGeom prst="rect">
            <a:avLst/>
          </a:prstGeom>
        </p:spPr>
        <p:txBody>
          <a:bodyPr/>
          <a:lstStyle/>
          <a:p>
            <a:fld id="{A625BACB-F174-0548-B154-F9D7651A2042}" type="datetimeFigureOut">
              <a:rPr lang="en-US" smtClean="0"/>
              <a:t>7/28/2026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038600" y="6356354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610600" y="6356354"/>
            <a:ext cx="2743200" cy="365125"/>
          </a:xfrm>
          <a:prstGeom prst="rect">
            <a:avLst/>
          </a:prstGeom>
        </p:spPr>
        <p:txBody>
          <a:bodyPr/>
          <a:lstStyle/>
          <a:p>
            <a:fld id="{1E440E69-E459-3C42-A8CF-F182C37D93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79596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838200" y="6356354"/>
            <a:ext cx="2743200" cy="365125"/>
          </a:xfrm>
          <a:prstGeom prst="rect">
            <a:avLst/>
          </a:prstGeom>
        </p:spPr>
        <p:txBody>
          <a:bodyPr/>
          <a:lstStyle/>
          <a:p>
            <a:fld id="{A625BACB-F174-0548-B154-F9D7651A2042}" type="datetimeFigureOut">
              <a:rPr lang="en-US" smtClean="0"/>
              <a:t>7/28/2026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038600" y="6356354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610600" y="6356354"/>
            <a:ext cx="2743200" cy="365125"/>
          </a:xfrm>
          <a:prstGeom prst="rect">
            <a:avLst/>
          </a:prstGeom>
        </p:spPr>
        <p:txBody>
          <a:bodyPr/>
          <a:lstStyle/>
          <a:p>
            <a:fld id="{1E440E69-E459-3C42-A8CF-F182C37D93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02539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9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4"/>
            <a:ext cx="2743200" cy="365125"/>
          </a:xfrm>
          <a:prstGeom prst="rect">
            <a:avLst/>
          </a:prstGeom>
        </p:spPr>
        <p:txBody>
          <a:bodyPr/>
          <a:lstStyle/>
          <a:p>
            <a:fld id="{A625BACB-F174-0548-B154-F9D7651A2042}" type="datetimeFigureOut">
              <a:rPr lang="en-US" smtClean="0"/>
              <a:t>7/28/2026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4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4"/>
            <a:ext cx="2743200" cy="365125"/>
          </a:xfrm>
          <a:prstGeom prst="rect">
            <a:avLst/>
          </a:prstGeom>
        </p:spPr>
        <p:txBody>
          <a:bodyPr/>
          <a:lstStyle/>
          <a:p>
            <a:fld id="{1E440E69-E459-3C42-A8CF-F182C37D93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33168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9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4"/>
            <a:ext cx="2743200" cy="365125"/>
          </a:xfrm>
          <a:prstGeom prst="rect">
            <a:avLst/>
          </a:prstGeom>
        </p:spPr>
        <p:txBody>
          <a:bodyPr/>
          <a:lstStyle/>
          <a:p>
            <a:fld id="{A625BACB-F174-0548-B154-F9D7651A2042}" type="datetimeFigureOut">
              <a:rPr lang="en-US" smtClean="0"/>
              <a:t>7/28/2026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4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4"/>
            <a:ext cx="2743200" cy="365125"/>
          </a:xfrm>
          <a:prstGeom prst="rect">
            <a:avLst/>
          </a:prstGeom>
        </p:spPr>
        <p:txBody>
          <a:bodyPr/>
          <a:lstStyle/>
          <a:p>
            <a:fld id="{1E440E69-E459-3C42-A8CF-F182C37D93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13658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18" Type="http://schemas.openxmlformats.org/officeDocument/2006/relationships/image" Target="../media/image5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4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3.jp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9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pic>
        <p:nvPicPr>
          <p:cNvPr id="8" name="Picture 7" descr="A black and orange text&#10;&#10;AI-generated content may be incorrect.">
            <a:extLst>
              <a:ext uri="{FF2B5EF4-FFF2-40B4-BE49-F238E27FC236}">
                <a16:creationId xmlns:a16="http://schemas.microsoft.com/office/drawing/2014/main" id="{906E003A-2AB4-CAC8-877F-158222EB2DDB}"/>
              </a:ext>
            </a:extLst>
          </p:cNvPr>
          <p:cNvPicPr>
            <a:picLocks noChangeAspect="1"/>
          </p:cNvPicPr>
          <p:nvPr userDrawn="1"/>
        </p:nvPicPr>
        <p:blipFill>
          <a:blip r:embed="rId14"/>
          <a:stretch>
            <a:fillRect/>
          </a:stretch>
        </p:blipFill>
        <p:spPr>
          <a:xfrm>
            <a:off x="838202" y="6355416"/>
            <a:ext cx="1361764" cy="360466"/>
          </a:xfrm>
          <a:prstGeom prst="rect">
            <a:avLst/>
          </a:prstGeom>
        </p:spPr>
      </p:pic>
      <p:pic>
        <p:nvPicPr>
          <p:cNvPr id="10" name="Picture 9" descr="A blue and black logo&#10;&#10;AI-generated content may be incorrect.">
            <a:extLst>
              <a:ext uri="{FF2B5EF4-FFF2-40B4-BE49-F238E27FC236}">
                <a16:creationId xmlns:a16="http://schemas.microsoft.com/office/drawing/2014/main" id="{04CC003E-6D75-4A31-5BCB-9905C0C3935C}"/>
              </a:ext>
            </a:extLst>
          </p:cNvPr>
          <p:cNvPicPr>
            <a:picLocks noChangeAspect="1"/>
          </p:cNvPicPr>
          <p:nvPr userDrawn="1"/>
        </p:nvPicPr>
        <p:blipFill>
          <a:blip r:embed="rId15"/>
          <a:stretch>
            <a:fillRect/>
          </a:stretch>
        </p:blipFill>
        <p:spPr>
          <a:xfrm>
            <a:off x="3540210" y="6359660"/>
            <a:ext cx="1361764" cy="356222"/>
          </a:xfrm>
          <a:prstGeom prst="rect">
            <a:avLst/>
          </a:prstGeom>
        </p:spPr>
      </p:pic>
      <p:pic>
        <p:nvPicPr>
          <p:cNvPr id="9" name="Picture 8" descr="A logo for a university&#10;&#10;AI-generated content may be incorrect.">
            <a:extLst>
              <a:ext uri="{FF2B5EF4-FFF2-40B4-BE49-F238E27FC236}">
                <a16:creationId xmlns:a16="http://schemas.microsoft.com/office/drawing/2014/main" id="{EEC2DF82-5497-41D1-F8E7-9FEC037A8D1F}"/>
              </a:ext>
            </a:extLst>
          </p:cNvPr>
          <p:cNvPicPr>
            <a:picLocks noChangeAspect="1"/>
          </p:cNvPicPr>
          <p:nvPr userDrawn="1"/>
        </p:nvPicPr>
        <p:blipFill>
          <a:blip r:embed="rId16"/>
          <a:stretch>
            <a:fillRect/>
          </a:stretch>
        </p:blipFill>
        <p:spPr>
          <a:xfrm>
            <a:off x="6242218" y="6220962"/>
            <a:ext cx="849388" cy="637041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A923C092-3D36-89BF-7F78-F153EC03F190}"/>
              </a:ext>
            </a:extLst>
          </p:cNvPr>
          <p:cNvPicPr>
            <a:picLocks noChangeAspect="1"/>
          </p:cNvPicPr>
          <p:nvPr userDrawn="1"/>
        </p:nvPicPr>
        <p:blipFill>
          <a:blip r:embed="rId17"/>
          <a:srcRect l="7209" t="6357" r="9185" b="12243"/>
          <a:stretch>
            <a:fillRect/>
          </a:stretch>
        </p:blipFill>
        <p:spPr>
          <a:xfrm>
            <a:off x="8431850" y="6217332"/>
            <a:ext cx="789039" cy="576157"/>
          </a:xfrm>
          <a:prstGeom prst="rect">
            <a:avLst/>
          </a:prstGeom>
        </p:spPr>
      </p:pic>
      <p:pic>
        <p:nvPicPr>
          <p:cNvPr id="14" name="Picture 13" descr="A screen shot of a phone&#10;&#10;AI-generated content may be incorrect.">
            <a:extLst>
              <a:ext uri="{FF2B5EF4-FFF2-40B4-BE49-F238E27FC236}">
                <a16:creationId xmlns:a16="http://schemas.microsoft.com/office/drawing/2014/main" id="{7CF43D33-C2A5-F38C-0BF4-009965592E67}"/>
              </a:ext>
            </a:extLst>
          </p:cNvPr>
          <p:cNvPicPr>
            <a:picLocks noChangeAspect="1"/>
          </p:cNvPicPr>
          <p:nvPr userDrawn="1"/>
        </p:nvPicPr>
        <p:blipFill>
          <a:blip r:embed="rId18"/>
          <a:stretch>
            <a:fillRect/>
          </a:stretch>
        </p:blipFill>
        <p:spPr>
          <a:xfrm>
            <a:off x="10561130" y="6217332"/>
            <a:ext cx="565047" cy="5761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30438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3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7" Type="http://schemas.openxmlformats.org/officeDocument/2006/relationships/image" Target="../media/image7.png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7" Type="http://schemas.openxmlformats.org/officeDocument/2006/relationships/image" Target="../media/image7.png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7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hyperlink" Target="https://new.rayyan.ai/" TargetMode="Externa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png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eshackathon.org/software/PRISMA2020.html" TargetMode="External"/><Relationship Id="rId2" Type="http://schemas.openxmlformats.org/officeDocument/2006/relationships/hyperlink" Target="https://www.prisma-statement.org/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hyperlink" Target="https://doi.org/10.46658/JBIMES-20-02" TargetMode="External"/><Relationship Id="rId2" Type="http://schemas.openxmlformats.org/officeDocument/2006/relationships/hyperlink" Target="http://mixedmethodsappraisaltoolpublic.pbworks.com/w/file/fetch/84371689/MMAT%202011%20criteria%20and%20tutorial%202011-06-29updated2014.08.21.pdf" TargetMode="Externa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whatreviewisrightforyou.knowledgetranslation.net/" TargetMode="External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6C46361E-FEFC-F051-B646-99141B0D32EE}"/>
              </a:ext>
            </a:extLst>
          </p:cNvPr>
          <p:cNvSpPr/>
          <p:nvPr/>
        </p:nvSpPr>
        <p:spPr>
          <a:xfrm>
            <a:off x="1524000" y="4435436"/>
            <a:ext cx="2630384" cy="1680359"/>
          </a:xfrm>
          <a:prstGeom prst="rect">
            <a:avLst/>
          </a:prstGeom>
          <a:solidFill>
            <a:srgbClr val="D6961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CBAC08D1-E696-C051-CF4F-954DC1979735}"/>
              </a:ext>
            </a:extLst>
          </p:cNvPr>
          <p:cNvSpPr/>
          <p:nvPr/>
        </p:nvSpPr>
        <p:spPr>
          <a:xfrm>
            <a:off x="4154384" y="0"/>
            <a:ext cx="6513616" cy="6115792"/>
          </a:xfrm>
          <a:prstGeom prst="rect">
            <a:avLst/>
          </a:prstGeom>
          <a:solidFill>
            <a:srgbClr val="222B5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BE918271-1D95-1AD9-0F7B-40939DC15BD7}"/>
              </a:ext>
            </a:extLst>
          </p:cNvPr>
          <p:cNvSpPr/>
          <p:nvPr/>
        </p:nvSpPr>
        <p:spPr>
          <a:xfrm>
            <a:off x="1524000" y="3"/>
            <a:ext cx="2630384" cy="1680359"/>
          </a:xfrm>
          <a:prstGeom prst="rect">
            <a:avLst/>
          </a:prstGeom>
          <a:solidFill>
            <a:srgbClr val="D6961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28F2AFD-CBEC-CEF3-49D6-DC07F4D94075}"/>
              </a:ext>
            </a:extLst>
          </p:cNvPr>
          <p:cNvSpPr txBox="1"/>
          <p:nvPr/>
        </p:nvSpPr>
        <p:spPr>
          <a:xfrm>
            <a:off x="4154386" y="1680359"/>
            <a:ext cx="6513617" cy="42780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>
                <a:solidFill>
                  <a:srgbClr val="D69610"/>
                </a:solidFill>
              </a:rPr>
              <a:t>Conducting Systematic and Evidence Reviews</a:t>
            </a:r>
          </a:p>
          <a:p>
            <a:pPr algn="ctr"/>
            <a:endParaRPr lang="en-US" sz="4400" b="1" dirty="0">
              <a:solidFill>
                <a:srgbClr val="D69610"/>
              </a:solidFill>
            </a:endParaRPr>
          </a:p>
          <a:p>
            <a:endParaRPr lang="en-US" b="1" dirty="0">
              <a:solidFill>
                <a:srgbClr val="D69610"/>
              </a:solidFill>
            </a:endParaRPr>
          </a:p>
          <a:p>
            <a:r>
              <a:rPr lang="en-US" dirty="0">
                <a:solidFill>
                  <a:srgbClr val="D69610"/>
                </a:solidFill>
              </a:rPr>
              <a:t>Presenters: Mbuzeleni Hlongwa (HSRC), Trisha Ramraj (SAMRC)</a:t>
            </a:r>
            <a:endParaRPr lang="en-US" sz="2800" dirty="0">
              <a:solidFill>
                <a:srgbClr val="D69610"/>
              </a:solidFill>
            </a:endParaRPr>
          </a:p>
          <a:p>
            <a:r>
              <a:rPr lang="en-US" dirty="0">
                <a:solidFill>
                  <a:srgbClr val="D69610"/>
                </a:solidFill>
              </a:rPr>
              <a:t>Date: 28 July 2026</a:t>
            </a:r>
          </a:p>
          <a:p>
            <a:r>
              <a:rPr lang="en-US" dirty="0">
                <a:solidFill>
                  <a:srgbClr val="D69610"/>
                </a:solidFill>
              </a:rPr>
              <a:t>Time: 14:00 – 16:00</a:t>
            </a:r>
            <a:endParaRPr lang="en-US" sz="2800" dirty="0">
              <a:solidFill>
                <a:srgbClr val="D69610"/>
              </a:solidFill>
            </a:endParaRPr>
          </a:p>
          <a:p>
            <a:endParaRPr lang="en-US" sz="3200" dirty="0">
              <a:solidFill>
                <a:srgbClr val="D69610"/>
              </a:solidFill>
            </a:endParaRPr>
          </a:p>
          <a:p>
            <a:pPr algn="ctr"/>
            <a:endParaRPr lang="en-US" sz="3200" dirty="0">
              <a:solidFill>
                <a:schemeClr val="bg1"/>
              </a:solidFill>
            </a:endParaRPr>
          </a:p>
        </p:txBody>
      </p:sp>
      <p:pic>
        <p:nvPicPr>
          <p:cNvPr id="3" name="Picture 2" descr="A pencil and light bulb on a piece of paper&#10;&#10;AI-generated content may be incorrect.">
            <a:extLst>
              <a:ext uri="{FF2B5EF4-FFF2-40B4-BE49-F238E27FC236}">
                <a16:creationId xmlns:a16="http://schemas.microsoft.com/office/drawing/2014/main" id="{4034B374-E6A4-31D4-56BF-A5707FD8181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18069" y="1940448"/>
            <a:ext cx="1842244" cy="2316524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F0DC5F6B-8F8A-C508-BBCD-3C4A1966B351}"/>
              </a:ext>
            </a:extLst>
          </p:cNvPr>
          <p:cNvSpPr txBox="1"/>
          <p:nvPr/>
        </p:nvSpPr>
        <p:spPr>
          <a:xfrm>
            <a:off x="1524000" y="178462"/>
            <a:ext cx="2630384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1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7th Annual Emerging African Researcher Training Academy 2026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3CAC136C-34FA-850C-44FF-2F04F95FA5F5}"/>
              </a:ext>
            </a:extLst>
          </p:cNvPr>
          <p:cNvSpPr txBox="1"/>
          <p:nvPr/>
        </p:nvSpPr>
        <p:spPr>
          <a:xfrm>
            <a:off x="1524003" y="4820028"/>
            <a:ext cx="2630383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i="1" dirty="0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African Research Voices in the Age of Artificial Intelligence</a:t>
            </a:r>
          </a:p>
        </p:txBody>
      </p:sp>
    </p:spTree>
    <p:extLst>
      <p:ext uri="{BB962C8B-B14F-4D97-AF65-F5344CB8AC3E}">
        <p14:creationId xmlns:p14="http://schemas.microsoft.com/office/powerpoint/2010/main" val="248783743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3782DAF-BB2C-99C7-949C-58004AC497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946AFF-CBD8-403C-558B-CB2AE60FB3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89760" y="131624"/>
            <a:ext cx="8768994" cy="759079"/>
          </a:xfrm>
        </p:spPr>
        <p:txBody>
          <a:bodyPr/>
          <a:lstStyle/>
          <a:p>
            <a:pPr algn="ctr"/>
            <a:r>
              <a:rPr lang="en-US" sz="2800" b="1" dirty="0">
                <a:solidFill>
                  <a:srgbClr val="D69610"/>
                </a:solidFill>
              </a:rPr>
              <a:t>What type of review is right for you?</a:t>
            </a:r>
            <a:endParaRPr lang="en-ZA" sz="2800" b="1" dirty="0">
              <a:solidFill>
                <a:srgbClr val="D69610"/>
              </a:solidFill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CB1F0940-E056-8D80-683D-57603A73A2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10FCAD3-3772-4595-AFAB-FC21B74023F1}" type="slidenum">
              <a:rPr lang="es-ES" altLang="en-US" smtClean="0"/>
              <a:pPr>
                <a:defRPr/>
              </a:pPr>
              <a:t>10</a:t>
            </a:fld>
            <a:endParaRPr lang="es-ES" alt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ED475BD-DF6D-3E39-6E1B-9E0F1670CE57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508625" y="265950"/>
            <a:ext cx="806827" cy="667413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D7468DCB-76C2-74B8-A6A6-341B73EA8E55}"/>
              </a:ext>
            </a:extLst>
          </p:cNvPr>
          <p:cNvSpPr txBox="1"/>
          <p:nvPr/>
        </p:nvSpPr>
        <p:spPr>
          <a:xfrm>
            <a:off x="628650" y="1234440"/>
            <a:ext cx="110871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B871B0E-AC90-5468-C68C-C2872A5F2A5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33246" y="890703"/>
            <a:ext cx="8048846" cy="4860242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3754A087-1D64-C6E8-73D9-7CE35404F450}"/>
              </a:ext>
            </a:extLst>
          </p:cNvPr>
          <p:cNvSpPr txBox="1"/>
          <p:nvPr/>
        </p:nvSpPr>
        <p:spPr>
          <a:xfrm>
            <a:off x="7338059" y="5868983"/>
            <a:ext cx="4746307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 dirty="0"/>
              <a:t>https://whatreviewisrightforyou.knowledgetranslation.net/ </a:t>
            </a:r>
          </a:p>
        </p:txBody>
      </p:sp>
    </p:spTree>
    <p:extLst>
      <p:ext uri="{BB962C8B-B14F-4D97-AF65-F5344CB8AC3E}">
        <p14:creationId xmlns:p14="http://schemas.microsoft.com/office/powerpoint/2010/main" val="77046217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1232334-F07C-17D0-B2ED-6B2727CCAE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67E1C7-AD86-FEF2-6D16-2FE02898B0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89760" y="38135"/>
            <a:ext cx="8768994" cy="549616"/>
          </a:xfrm>
        </p:spPr>
        <p:txBody>
          <a:bodyPr/>
          <a:lstStyle/>
          <a:p>
            <a:pPr algn="ctr"/>
            <a:r>
              <a:rPr lang="en-US" sz="2800" b="1" dirty="0">
                <a:solidFill>
                  <a:srgbClr val="D69610"/>
                </a:solidFill>
              </a:rPr>
              <a:t>What type of review is right for you?</a:t>
            </a:r>
            <a:endParaRPr lang="en-ZA" sz="2800" b="1" dirty="0">
              <a:solidFill>
                <a:srgbClr val="D69610"/>
              </a:solidFill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9FEA8214-8392-9446-CFD4-13C40AA21D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10FCAD3-3772-4595-AFAB-FC21B74023F1}" type="slidenum">
              <a:rPr lang="es-ES" altLang="en-US" smtClean="0"/>
              <a:pPr>
                <a:defRPr/>
              </a:pPr>
              <a:t>11</a:t>
            </a:fld>
            <a:endParaRPr lang="es-ES" alt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92DAAEC-942B-8154-DAF9-235685280C36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131434" y="65392"/>
            <a:ext cx="806827" cy="667413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1520B1A8-3C7F-2851-CE9F-44255FCC8FE4}"/>
              </a:ext>
            </a:extLst>
          </p:cNvPr>
          <p:cNvSpPr txBox="1"/>
          <p:nvPr/>
        </p:nvSpPr>
        <p:spPr>
          <a:xfrm>
            <a:off x="628650" y="1234440"/>
            <a:ext cx="110871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9ED8A5E-2A0B-A538-C129-38ED732E7CC9}"/>
              </a:ext>
            </a:extLst>
          </p:cNvPr>
          <p:cNvSpPr txBox="1"/>
          <p:nvPr/>
        </p:nvSpPr>
        <p:spPr>
          <a:xfrm>
            <a:off x="7338059" y="5868983"/>
            <a:ext cx="4746307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 dirty="0"/>
              <a:t>https://whatreviewisrightforyou.knowledgetranslation.net/ 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00E9843C-8038-D842-EEEE-973ACA2E7AB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1443" y="1213541"/>
            <a:ext cx="5624557" cy="5035809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22ED8FEF-C269-1CF1-E1F4-861F2A645715}"/>
              </a:ext>
            </a:extLst>
          </p:cNvPr>
          <p:cNvSpPr txBox="1"/>
          <p:nvPr/>
        </p:nvSpPr>
        <p:spPr>
          <a:xfrm>
            <a:off x="328613" y="824013"/>
            <a:ext cx="11387137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200" b="1" dirty="0"/>
              <a:t>Right Review: Form (9 questions). For guidance on using this tool, please refer to the Explanation and Elaboration document and/or the tool tips icon  found beside each question.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16CF2DA6-C900-26C6-4F26-FA276B96465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96000" y="1234440"/>
            <a:ext cx="5397777" cy="46345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926625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FA6469-C86A-FB6C-F247-321D2274FA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49868" y="143991"/>
            <a:ext cx="9541042" cy="851186"/>
          </a:xfrm>
        </p:spPr>
        <p:txBody>
          <a:bodyPr>
            <a:normAutofit/>
          </a:bodyPr>
          <a:lstStyle/>
          <a:p>
            <a:pPr algn="ctr">
              <a:lnSpc>
                <a:spcPts val="4200"/>
              </a:lnSpc>
            </a:pPr>
            <a:r>
              <a:rPr lang="en-ZA" b="1" dirty="0">
                <a:solidFill>
                  <a:srgbClr val="D69610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Stages of the Review</a:t>
            </a:r>
            <a:endParaRPr lang="en-GB" dirty="0">
              <a:solidFill>
                <a:srgbClr val="D69610"/>
              </a:solidFill>
            </a:endParaRPr>
          </a:p>
        </p:txBody>
      </p:sp>
      <p:graphicFrame>
        <p:nvGraphicFramePr>
          <p:cNvPr id="3" name="Diagram 2">
            <a:extLst>
              <a:ext uri="{FF2B5EF4-FFF2-40B4-BE49-F238E27FC236}">
                <a16:creationId xmlns:a16="http://schemas.microsoft.com/office/drawing/2014/main" id="{52C48978-84BD-4021-8ED6-D74BE926620F}"/>
              </a:ext>
            </a:extLst>
          </p:cNvPr>
          <p:cNvGraphicFramePr/>
          <p:nvPr/>
        </p:nvGraphicFramePr>
        <p:xfrm>
          <a:off x="172375" y="1625224"/>
          <a:ext cx="11663453" cy="360755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7" name="Picture 6">
            <a:extLst>
              <a:ext uri="{FF2B5EF4-FFF2-40B4-BE49-F238E27FC236}">
                <a16:creationId xmlns:a16="http://schemas.microsoft.com/office/drawing/2014/main" id="{CC32AF4B-34C5-4D61-8ED2-743994066529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/>
          <a:stretch/>
        </p:blipFill>
        <p:spPr>
          <a:xfrm>
            <a:off x="161284" y="143991"/>
            <a:ext cx="676916" cy="8511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539424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E8BD02-283A-7EB1-5B0B-993847788A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4A9A0C61-C6C4-442C-7969-71464BFD0414}"/>
              </a:ext>
            </a:extLst>
          </p:cNvPr>
          <p:cNvSpPr/>
          <p:nvPr/>
        </p:nvSpPr>
        <p:spPr>
          <a:xfrm>
            <a:off x="1524000" y="4435436"/>
            <a:ext cx="2630384" cy="1680359"/>
          </a:xfrm>
          <a:prstGeom prst="rect">
            <a:avLst/>
          </a:prstGeom>
          <a:solidFill>
            <a:srgbClr val="D6961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6B1834AE-9319-9EF8-F5A3-8FDEB7937116}"/>
              </a:ext>
            </a:extLst>
          </p:cNvPr>
          <p:cNvSpPr/>
          <p:nvPr/>
        </p:nvSpPr>
        <p:spPr>
          <a:xfrm>
            <a:off x="4154384" y="0"/>
            <a:ext cx="6513616" cy="6115792"/>
          </a:xfrm>
          <a:prstGeom prst="rect">
            <a:avLst/>
          </a:prstGeom>
          <a:solidFill>
            <a:srgbClr val="222B5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34FAE02F-8F2C-A6BB-DDEF-84D96F77C6E8}"/>
              </a:ext>
            </a:extLst>
          </p:cNvPr>
          <p:cNvSpPr/>
          <p:nvPr/>
        </p:nvSpPr>
        <p:spPr>
          <a:xfrm>
            <a:off x="1524000" y="3"/>
            <a:ext cx="2630384" cy="1680359"/>
          </a:xfrm>
          <a:prstGeom prst="rect">
            <a:avLst/>
          </a:prstGeom>
          <a:solidFill>
            <a:srgbClr val="D6961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DDA1326-B404-E962-B5C5-4B3B48D3A569}"/>
              </a:ext>
            </a:extLst>
          </p:cNvPr>
          <p:cNvSpPr txBox="1"/>
          <p:nvPr/>
        </p:nvSpPr>
        <p:spPr>
          <a:xfrm>
            <a:off x="4154386" y="1680775"/>
            <a:ext cx="6513615" cy="2400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>
                <a:solidFill>
                  <a:srgbClr val="D69610"/>
                </a:solidFill>
              </a:rPr>
              <a:t>Conceptualizing the right research question for a review</a:t>
            </a:r>
          </a:p>
          <a:p>
            <a:endParaRPr lang="en-US" b="1" dirty="0">
              <a:solidFill>
                <a:srgbClr val="D69610"/>
              </a:solidFill>
            </a:endParaRPr>
          </a:p>
        </p:txBody>
      </p:sp>
      <p:pic>
        <p:nvPicPr>
          <p:cNvPr id="3" name="Picture 2" descr="A pencil and light bulb on a piece of paper&#10;&#10;AI-generated content may be incorrect.">
            <a:extLst>
              <a:ext uri="{FF2B5EF4-FFF2-40B4-BE49-F238E27FC236}">
                <a16:creationId xmlns:a16="http://schemas.microsoft.com/office/drawing/2014/main" id="{476F2A97-AAE6-D893-D633-A5DAB0DAE99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18069" y="1940448"/>
            <a:ext cx="1842244" cy="2316524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CEC8D28C-8641-BF4D-765D-E2E215B5345C}"/>
              </a:ext>
            </a:extLst>
          </p:cNvPr>
          <p:cNvSpPr txBox="1"/>
          <p:nvPr/>
        </p:nvSpPr>
        <p:spPr>
          <a:xfrm>
            <a:off x="1524000" y="178462"/>
            <a:ext cx="2630384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1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7th Annual Emerging African Researcher Training Academy 2026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5417597-5EED-01EB-4D54-1C7740366D3E}"/>
              </a:ext>
            </a:extLst>
          </p:cNvPr>
          <p:cNvSpPr txBox="1"/>
          <p:nvPr/>
        </p:nvSpPr>
        <p:spPr>
          <a:xfrm>
            <a:off x="1524003" y="4820028"/>
            <a:ext cx="2630383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i="1" dirty="0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African Research Voices in the Age of Artificial Intelligence</a:t>
            </a:r>
          </a:p>
        </p:txBody>
      </p:sp>
    </p:spTree>
    <p:extLst>
      <p:ext uri="{BB962C8B-B14F-4D97-AF65-F5344CB8AC3E}">
        <p14:creationId xmlns:p14="http://schemas.microsoft.com/office/powerpoint/2010/main" val="351908883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82BA41-0274-4C5D-BEAA-9887C2844C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81200" y="186376"/>
            <a:ext cx="8229600" cy="854242"/>
          </a:xfrm>
        </p:spPr>
        <p:txBody>
          <a:bodyPr/>
          <a:lstStyle/>
          <a:p>
            <a:pPr algn="ctr"/>
            <a:r>
              <a:rPr lang="en-US" sz="3200" b="1" dirty="0">
                <a:solidFill>
                  <a:srgbClr val="D69610"/>
                </a:solidFill>
              </a:rPr>
              <a:t>Why is the research question important?</a:t>
            </a:r>
            <a:endParaRPr lang="en-ZA" sz="3200" b="1" dirty="0">
              <a:solidFill>
                <a:srgbClr val="D69610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CB3A04F-8182-49DD-9DE3-B3AA059B7D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6281" y="1366463"/>
            <a:ext cx="10515600" cy="2975869"/>
          </a:xfrm>
        </p:spPr>
        <p:txBody>
          <a:bodyPr>
            <a:normAutofit fontScale="92500"/>
          </a:bodyPr>
          <a:lstStyle/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en-US" dirty="0"/>
              <a:t>A well-defined question </a:t>
            </a:r>
            <a:r>
              <a:rPr lang="en-US" b="1" dirty="0"/>
              <a:t>guides the entire review process</a:t>
            </a:r>
            <a:r>
              <a:rPr lang="en-US" dirty="0"/>
              <a:t> (search strategy, study selection, data extraction). 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en-US" dirty="0"/>
              <a:t>It ensures the review </a:t>
            </a:r>
            <a:r>
              <a:rPr lang="en-US" b="1" dirty="0"/>
              <a:t>addresses a meaningful gap</a:t>
            </a:r>
            <a:r>
              <a:rPr lang="en-US" dirty="0"/>
              <a:t> in the literature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en-US" dirty="0"/>
              <a:t>It helps in </a:t>
            </a:r>
            <a:r>
              <a:rPr lang="en-US" b="1" dirty="0"/>
              <a:t>identifying key concepts and structuring the scope</a:t>
            </a:r>
            <a:r>
              <a:rPr lang="en-US" dirty="0"/>
              <a:t> of the study.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endParaRPr lang="en-US" dirty="0"/>
          </a:p>
          <a:p>
            <a:endParaRPr lang="en-ZA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B6EC2F9-312C-411F-94C3-9F66177D56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10FCAD3-3772-4595-AFAB-FC21B74023F1}" type="slidenum">
              <a:rPr lang="es-ES" altLang="en-US" smtClean="0"/>
              <a:pPr>
                <a:defRPr/>
              </a:pPr>
              <a:t>14</a:t>
            </a:fld>
            <a:endParaRPr lang="es-ES" alt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E64DB63-F33A-4CC8-8A29-86F74368407B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170102" y="186376"/>
            <a:ext cx="676916" cy="8511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447006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A62940-11A8-4950-BC20-956AF777A6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20140" y="136521"/>
            <a:ext cx="10233660" cy="767013"/>
          </a:xfrm>
        </p:spPr>
        <p:txBody>
          <a:bodyPr>
            <a:normAutofit/>
          </a:bodyPr>
          <a:lstStyle/>
          <a:p>
            <a:pPr algn="ctr"/>
            <a:r>
              <a:rPr lang="en-US" sz="2800" b="1" dirty="0">
                <a:solidFill>
                  <a:srgbClr val="D69610"/>
                </a:solidFill>
              </a:rPr>
              <a:t>Differences between scoping &amp; systematic review questions (</a:t>
            </a:r>
            <a:r>
              <a:rPr lang="en-US" sz="2800" b="1" dirty="0" err="1">
                <a:solidFill>
                  <a:srgbClr val="D69610"/>
                </a:solidFill>
              </a:rPr>
              <a:t>i</a:t>
            </a:r>
            <a:r>
              <a:rPr lang="en-US" sz="2800" b="1" dirty="0">
                <a:solidFill>
                  <a:srgbClr val="D69610"/>
                </a:solidFill>
              </a:rPr>
              <a:t>)</a:t>
            </a:r>
            <a:endParaRPr lang="en-ZA" sz="2800" b="1" dirty="0">
              <a:solidFill>
                <a:srgbClr val="D69610"/>
              </a:solidFill>
            </a:endParaRPr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CF7FF8D6-6CD2-4221-96F1-459089A558E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05971010"/>
              </p:ext>
            </p:extLst>
          </p:nvPr>
        </p:nvGraphicFramePr>
        <p:xfrm>
          <a:off x="385011" y="1436871"/>
          <a:ext cx="11181347" cy="387216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21803">
                  <a:extLst>
                    <a:ext uri="{9D8B030D-6E8A-4147-A177-3AD203B41FA5}">
                      <a16:colId xmlns:a16="http://schemas.microsoft.com/office/drawing/2014/main" val="3177630750"/>
                    </a:ext>
                  </a:extLst>
                </a:gridCol>
                <a:gridCol w="4843854">
                  <a:extLst>
                    <a:ext uri="{9D8B030D-6E8A-4147-A177-3AD203B41FA5}">
                      <a16:colId xmlns:a16="http://schemas.microsoft.com/office/drawing/2014/main" val="226638137"/>
                    </a:ext>
                  </a:extLst>
                </a:gridCol>
                <a:gridCol w="4215690">
                  <a:extLst>
                    <a:ext uri="{9D8B030D-6E8A-4147-A177-3AD203B41FA5}">
                      <a16:colId xmlns:a16="http://schemas.microsoft.com/office/drawing/2014/main" val="3206356539"/>
                    </a:ext>
                  </a:extLst>
                </a:gridCol>
              </a:tblGrid>
              <a:tr h="428824">
                <a:tc>
                  <a:txBody>
                    <a:bodyPr/>
                    <a:lstStyle/>
                    <a:p>
                      <a:pPr algn="ctr"/>
                      <a:r>
                        <a:rPr lang="en-ZA" sz="2400" dirty="0">
                          <a:solidFill>
                            <a:schemeClr val="bg1"/>
                          </a:solidFill>
                        </a:rPr>
                        <a:t>Feature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2400" dirty="0">
                          <a:solidFill>
                            <a:schemeClr val="bg1"/>
                          </a:solidFill>
                        </a:rPr>
                        <a:t>Scoping Review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2400" dirty="0">
                          <a:solidFill>
                            <a:schemeClr val="bg1"/>
                          </a:solidFill>
                        </a:rPr>
                        <a:t>Systematic Review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64503212"/>
                  </a:ext>
                </a:extLst>
              </a:tr>
              <a:tr h="750444">
                <a:tc>
                  <a:txBody>
                    <a:bodyPr/>
                    <a:lstStyle/>
                    <a:p>
                      <a:r>
                        <a:rPr lang="en-ZA" sz="2400" b="1" dirty="0"/>
                        <a:t>Purpose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ZA" sz="2400" dirty="0"/>
                        <a:t>Broad exploration of literature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ZA" sz="2400" dirty="0"/>
                        <a:t>Specific and focused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27463923"/>
                  </a:ext>
                </a:extLst>
              </a:tr>
              <a:tr h="671625">
                <a:tc>
                  <a:txBody>
                    <a:bodyPr/>
                    <a:lstStyle/>
                    <a:p>
                      <a:r>
                        <a:rPr lang="en-ZA" sz="2400" b="1" dirty="0"/>
                        <a:t>Question type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ZA" sz="2400" dirty="0"/>
                        <a:t>Open-ended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ZA" sz="2400" dirty="0"/>
                        <a:t>Precise and narrow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4319899"/>
                  </a:ext>
                </a:extLst>
              </a:tr>
              <a:tr h="1992897">
                <a:tc>
                  <a:txBody>
                    <a:bodyPr/>
                    <a:lstStyle/>
                    <a:p>
                      <a:r>
                        <a:rPr lang="en-ZA" sz="2400" b="1" dirty="0"/>
                        <a:t>Example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ZA" sz="2400" b="1" i="1" dirty="0"/>
                        <a:t>What is known </a:t>
                      </a:r>
                      <a:r>
                        <a:rPr lang="en-ZA" sz="2400" i="1" dirty="0"/>
                        <a:t>about barriers to HIV PrEP uptake among men in sub-Saharan Africa?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ZA" sz="2400" i="1" dirty="0"/>
                        <a:t>What is the </a:t>
                      </a:r>
                      <a:r>
                        <a:rPr lang="en-ZA" sz="2400" b="1" i="1" dirty="0"/>
                        <a:t>effectiveness</a:t>
                      </a:r>
                      <a:r>
                        <a:rPr lang="en-ZA" sz="2400" i="1" dirty="0"/>
                        <a:t> of PrEP interventions in preventing HIV among men in sub-Saharan Africa?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42164094"/>
                  </a:ext>
                </a:extLst>
              </a:tr>
            </a:tbl>
          </a:graphicData>
        </a:graphic>
      </p:graphicFrame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B3D5005-9919-4EB2-A4BD-BD42E3586A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10FCAD3-3772-4595-AFAB-FC21B74023F1}" type="slidenum">
              <a:rPr lang="es-ES" altLang="en-US" smtClean="0"/>
              <a:pPr>
                <a:defRPr/>
              </a:pPr>
              <a:t>15</a:t>
            </a:fld>
            <a:endParaRPr lang="es-ES" alt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774C44E-1255-437D-A26A-7A4A6F3BC7F6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161284" y="160091"/>
            <a:ext cx="676916" cy="8511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572895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A62940-11A8-4950-BC20-956AF777A6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92968" y="171167"/>
            <a:ext cx="9784714" cy="851186"/>
          </a:xfrm>
        </p:spPr>
        <p:txBody>
          <a:bodyPr>
            <a:normAutofit/>
          </a:bodyPr>
          <a:lstStyle/>
          <a:p>
            <a:r>
              <a:rPr lang="en-US" sz="2800" b="1" dirty="0">
                <a:solidFill>
                  <a:srgbClr val="D69610"/>
                </a:solidFill>
              </a:rPr>
              <a:t>Differences between scoping &amp; systematic review questions (ii)</a:t>
            </a:r>
            <a:endParaRPr lang="en-ZA" sz="2800" b="1" dirty="0">
              <a:solidFill>
                <a:srgbClr val="D69610"/>
              </a:solidFill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097E908D-0FC0-46FB-A797-246AD7E60831}"/>
              </a:ext>
            </a:extLst>
          </p:cNvPr>
          <p:cNvSpPr/>
          <p:nvPr/>
        </p:nvSpPr>
        <p:spPr>
          <a:xfrm>
            <a:off x="604719" y="1131857"/>
            <a:ext cx="11163367" cy="41061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ZA" sz="2200" b="1" dirty="0"/>
              <a:t>Examples: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ZA" sz="2200" b="1" dirty="0"/>
              <a:t>Scoping Review:</a:t>
            </a:r>
          </a:p>
          <a:p>
            <a:pPr marL="800100" lvl="1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200" i="1" dirty="0"/>
              <a:t>What is known about digital interventions for HIV self-testing in Africa?</a:t>
            </a:r>
          </a:p>
          <a:p>
            <a:pPr marL="671513" lvl="1" indent="-214313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200" i="1" dirty="0"/>
              <a:t>What factors influence PrEP adherence among adolescent boys and young men?</a:t>
            </a:r>
          </a:p>
          <a:p>
            <a:pPr>
              <a:lnSpc>
                <a:spcPct val="150000"/>
              </a:lnSpc>
            </a:pPr>
            <a:endParaRPr lang="en-US" sz="2200" b="1" dirty="0"/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200" b="1" dirty="0"/>
              <a:t>Systematic Review:</a:t>
            </a:r>
          </a:p>
          <a:p>
            <a:pPr marL="800100" lvl="1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200" i="1" dirty="0"/>
              <a:t>Does mobile health messaging improve PrEP adherence?</a:t>
            </a:r>
          </a:p>
          <a:p>
            <a:pPr marL="800100" lvl="1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200" i="1" dirty="0"/>
              <a:t>What is the effectiveness of HIV self-testing in increasing ART initiation?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14DA99FB-9CED-4A4A-8F7A-64CC0F8FA1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10FCAD3-3772-4595-AFAB-FC21B74023F1}" type="slidenum">
              <a:rPr lang="es-ES" altLang="en-US" smtClean="0"/>
              <a:pPr>
                <a:defRPr/>
              </a:pPr>
              <a:t>16</a:t>
            </a:fld>
            <a:endParaRPr lang="es-ES" alt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C6652214-5D2A-477A-A613-FB7D06ABEAA4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175860" y="166086"/>
            <a:ext cx="676916" cy="8511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363924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0E3B8A-339A-4DCE-8528-2ED16BF037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72640" y="176389"/>
            <a:ext cx="8229600" cy="723073"/>
          </a:xfrm>
        </p:spPr>
        <p:txBody>
          <a:bodyPr/>
          <a:lstStyle/>
          <a:p>
            <a:r>
              <a:rPr lang="en-US" sz="2800" b="1" dirty="0">
                <a:solidFill>
                  <a:srgbClr val="D69610"/>
                </a:solidFill>
              </a:rPr>
              <a:t>Frameworks for developing a review question (i)</a:t>
            </a:r>
            <a:endParaRPr lang="en-ZA" sz="2800" dirty="0">
              <a:solidFill>
                <a:srgbClr val="D69610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996D1CD-DEA6-41F7-A7E5-51C1FD4B1E9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4530" y="952899"/>
            <a:ext cx="11075542" cy="4800629"/>
          </a:xfrm>
        </p:spPr>
        <p:txBody>
          <a:bodyPr>
            <a:normAutofit/>
          </a:bodyPr>
          <a:lstStyle/>
          <a:p>
            <a:r>
              <a:rPr lang="en-US" sz="2000" dirty="0"/>
              <a:t>The PICO framework is the most commonly used model for structuring questions because it captures each key element required for a focused question</a:t>
            </a:r>
            <a:endParaRPr lang="en-ZA" sz="20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11225F0-1F53-49CF-8AB1-D68B587B75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625A18-BFA1-454A-8F0C-9C760A33C9CC}" type="slidenum">
              <a:rPr lang="en-US" smtClean="0"/>
              <a:t>17</a:t>
            </a:fld>
            <a:endParaRPr lang="en-US"/>
          </a:p>
        </p:txBody>
      </p:sp>
      <p:graphicFrame>
        <p:nvGraphicFramePr>
          <p:cNvPr id="5" name="Content Placeholder 4">
            <a:extLst>
              <a:ext uri="{FF2B5EF4-FFF2-40B4-BE49-F238E27FC236}">
                <a16:creationId xmlns:a16="http://schemas.microsoft.com/office/drawing/2014/main" id="{5055A9A0-E698-473D-836B-49CD3750AD55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00824594"/>
              </p:ext>
            </p:extLst>
          </p:nvPr>
        </p:nvGraphicFramePr>
        <p:xfrm>
          <a:off x="705853" y="1804689"/>
          <a:ext cx="11075541" cy="41004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91901">
                  <a:extLst>
                    <a:ext uri="{9D8B030D-6E8A-4147-A177-3AD203B41FA5}">
                      <a16:colId xmlns:a16="http://schemas.microsoft.com/office/drawing/2014/main" val="2142477796"/>
                    </a:ext>
                  </a:extLst>
                </a:gridCol>
                <a:gridCol w="3945566">
                  <a:extLst>
                    <a:ext uri="{9D8B030D-6E8A-4147-A177-3AD203B41FA5}">
                      <a16:colId xmlns:a16="http://schemas.microsoft.com/office/drawing/2014/main" val="3119557883"/>
                    </a:ext>
                  </a:extLst>
                </a:gridCol>
                <a:gridCol w="6638074">
                  <a:extLst>
                    <a:ext uri="{9D8B030D-6E8A-4147-A177-3AD203B41FA5}">
                      <a16:colId xmlns:a16="http://schemas.microsoft.com/office/drawing/2014/main" val="494456908"/>
                    </a:ext>
                  </a:extLst>
                </a:gridCol>
              </a:tblGrid>
              <a:tr h="433147">
                <a:tc>
                  <a:txBody>
                    <a:bodyPr/>
                    <a:lstStyle/>
                    <a:p>
                      <a:endParaRPr lang="en-US" sz="2000" dirty="0"/>
                    </a:p>
                  </a:txBody>
                  <a:tcPr marL="66067" marR="66067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solidFill>
                            <a:schemeClr val="bg1"/>
                          </a:solidFill>
                        </a:rPr>
                        <a:t>Focus</a:t>
                      </a:r>
                    </a:p>
                  </a:txBody>
                  <a:tcPr marL="66067" marR="66067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solidFill>
                            <a:schemeClr val="bg1"/>
                          </a:solidFill>
                        </a:rPr>
                        <a:t>Questions to ask</a:t>
                      </a:r>
                    </a:p>
                  </a:txBody>
                  <a:tcPr marL="66067" marR="66067" marT="34290" marB="34290"/>
                </a:tc>
                <a:extLst>
                  <a:ext uri="{0D108BD9-81ED-4DB2-BD59-A6C34878D82A}">
                    <a16:rowId xmlns:a16="http://schemas.microsoft.com/office/drawing/2014/main" val="2197269771"/>
                  </a:ext>
                </a:extLst>
              </a:tr>
              <a:tr h="622031"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/>
                        <a:t>P</a:t>
                      </a:r>
                    </a:p>
                  </a:txBody>
                  <a:tcPr marL="66067" marR="66067" marT="34290" marB="34290"/>
                </a:tc>
                <a:tc>
                  <a:txBody>
                    <a:bodyPr/>
                    <a:lstStyle/>
                    <a:p>
                      <a:r>
                        <a:rPr lang="en-US" sz="2000" b="1" dirty="0"/>
                        <a:t>Population</a:t>
                      </a:r>
                      <a:r>
                        <a:rPr lang="en-US" sz="2000" dirty="0"/>
                        <a:t>, </a:t>
                      </a:r>
                      <a:r>
                        <a:rPr lang="en-US" sz="2000" b="0" dirty="0"/>
                        <a:t>Patient</a:t>
                      </a:r>
                      <a:r>
                        <a:rPr lang="en-US" sz="2000" dirty="0"/>
                        <a:t> or Problem</a:t>
                      </a:r>
                    </a:p>
                  </a:txBody>
                  <a:tcPr marL="66067" marR="66067" marT="34290" marB="34290"/>
                </a:tc>
                <a:tc>
                  <a:txBody>
                    <a:bodyPr/>
                    <a:lstStyle/>
                    <a:p>
                      <a:r>
                        <a:rPr lang="en-US" sz="2000" i="1" dirty="0"/>
                        <a:t>How would I describe a group of patients similar to mine?</a:t>
                      </a:r>
                    </a:p>
                  </a:txBody>
                  <a:tcPr marL="66067" marR="66067" marT="34290" marB="34290"/>
                </a:tc>
                <a:extLst>
                  <a:ext uri="{0D108BD9-81ED-4DB2-BD59-A6C34878D82A}">
                    <a16:rowId xmlns:a16="http://schemas.microsoft.com/office/drawing/2014/main" val="2648017579"/>
                  </a:ext>
                </a:extLst>
              </a:tr>
              <a:tr h="622031"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/>
                        <a:t>I</a:t>
                      </a:r>
                    </a:p>
                  </a:txBody>
                  <a:tcPr marL="66067" marR="66067" marT="34290" marB="34290"/>
                </a:tc>
                <a:tc>
                  <a:txBody>
                    <a:bodyPr/>
                    <a:lstStyle/>
                    <a:p>
                      <a:r>
                        <a:rPr lang="en-US" sz="2000" b="1" dirty="0"/>
                        <a:t>Intervention</a:t>
                      </a:r>
                      <a:r>
                        <a:rPr lang="en-US" sz="2000" dirty="0"/>
                        <a:t>, Exposure</a:t>
                      </a:r>
                    </a:p>
                  </a:txBody>
                  <a:tcPr marL="66067" marR="66067" marT="34290" marB="34290"/>
                </a:tc>
                <a:tc>
                  <a:txBody>
                    <a:bodyPr/>
                    <a:lstStyle/>
                    <a:p>
                      <a:r>
                        <a:rPr lang="en-US" sz="2000" i="1" dirty="0"/>
                        <a:t>Which main intervention, or exposure am I considering?</a:t>
                      </a:r>
                    </a:p>
                  </a:txBody>
                  <a:tcPr marL="66067" marR="66067" marT="34290" marB="34290"/>
                </a:tc>
                <a:extLst>
                  <a:ext uri="{0D108BD9-81ED-4DB2-BD59-A6C34878D82A}">
                    <a16:rowId xmlns:a16="http://schemas.microsoft.com/office/drawing/2014/main" val="1905926495"/>
                  </a:ext>
                </a:extLst>
              </a:tr>
              <a:tr h="898489"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/>
                        <a:t>C</a:t>
                      </a:r>
                    </a:p>
                  </a:txBody>
                  <a:tcPr marL="66067" marR="66067" marT="34290" marB="34290"/>
                </a:tc>
                <a:tc>
                  <a:txBody>
                    <a:bodyPr/>
                    <a:lstStyle/>
                    <a:p>
                      <a:r>
                        <a:rPr lang="en-US" sz="2000" b="1" dirty="0"/>
                        <a:t>Comparison</a:t>
                      </a:r>
                      <a:r>
                        <a:rPr lang="en-US" sz="2000" dirty="0"/>
                        <a:t> or Intervention (if appropriate)</a:t>
                      </a:r>
                    </a:p>
                  </a:txBody>
                  <a:tcPr marL="66067" marR="66067" marT="34290" marB="34290"/>
                </a:tc>
                <a:tc>
                  <a:txBody>
                    <a:bodyPr/>
                    <a:lstStyle/>
                    <a:p>
                      <a:r>
                        <a:rPr lang="en-US" sz="2000" b="0" i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What is the main alternative to compare with the intervention?</a:t>
                      </a:r>
                      <a:endParaRPr lang="en-US" sz="2000" i="1" dirty="0"/>
                    </a:p>
                  </a:txBody>
                  <a:tcPr marL="66067" marR="66067" marT="34290" marB="34290"/>
                </a:tc>
                <a:extLst>
                  <a:ext uri="{0D108BD9-81ED-4DB2-BD59-A6C34878D82A}">
                    <a16:rowId xmlns:a16="http://schemas.microsoft.com/office/drawing/2014/main" val="1587876222"/>
                  </a:ext>
                </a:extLst>
              </a:tr>
              <a:tr h="762357"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/>
                        <a:t>O</a:t>
                      </a:r>
                    </a:p>
                  </a:txBody>
                  <a:tcPr marL="66067" marR="66067" marT="34290" marB="34290"/>
                </a:tc>
                <a:tc>
                  <a:txBody>
                    <a:bodyPr/>
                    <a:lstStyle/>
                    <a:p>
                      <a:r>
                        <a:rPr lang="en-US" sz="2000" b="1" dirty="0"/>
                        <a:t>Outcome</a:t>
                      </a:r>
                      <a:r>
                        <a:rPr lang="en-US" sz="2000" dirty="0"/>
                        <a:t> you would like to measure or achieve</a:t>
                      </a:r>
                    </a:p>
                  </a:txBody>
                  <a:tcPr marL="66067" marR="66067" marT="34290" marB="34290"/>
                </a:tc>
                <a:tc>
                  <a:txBody>
                    <a:bodyPr/>
                    <a:lstStyle/>
                    <a:p>
                      <a:r>
                        <a:rPr lang="en-US" sz="2000" b="0" i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What can I hope to accomplish, measure, improve, or affect?</a:t>
                      </a:r>
                      <a:endParaRPr lang="en-US" sz="2000" i="1" dirty="0"/>
                    </a:p>
                  </a:txBody>
                  <a:tcPr marL="66067" marR="66067" marT="34290" marB="34290"/>
                </a:tc>
                <a:extLst>
                  <a:ext uri="{0D108BD9-81ED-4DB2-BD59-A6C34878D82A}">
                    <a16:rowId xmlns:a16="http://schemas.microsoft.com/office/drawing/2014/main" val="3432121649"/>
                  </a:ext>
                </a:extLst>
              </a:tr>
              <a:tr h="762357"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/>
                        <a:t>S</a:t>
                      </a:r>
                    </a:p>
                  </a:txBody>
                  <a:tcPr marL="66067" marR="66067" marT="34290" marB="34290"/>
                </a:tc>
                <a:tc>
                  <a:txBody>
                    <a:bodyPr/>
                    <a:lstStyle/>
                    <a:p>
                      <a:r>
                        <a:rPr lang="en-US" sz="2000" b="1" dirty="0"/>
                        <a:t>Study </a:t>
                      </a:r>
                      <a:r>
                        <a:rPr lang="en-US" sz="2000" b="0" dirty="0"/>
                        <a:t>design</a:t>
                      </a:r>
                    </a:p>
                  </a:txBody>
                  <a:tcPr marL="66067" marR="66067" marT="34290" marB="34290"/>
                </a:tc>
                <a:tc>
                  <a:txBody>
                    <a:bodyPr/>
                    <a:lstStyle/>
                    <a:p>
                      <a:r>
                        <a:rPr lang="en-US" sz="2000" i="1" dirty="0"/>
                        <a:t>What study designs will help answer the research question?</a:t>
                      </a:r>
                    </a:p>
                  </a:txBody>
                  <a:tcPr marL="66067" marR="66067" marT="34290" marB="34290"/>
                </a:tc>
                <a:extLst>
                  <a:ext uri="{0D108BD9-81ED-4DB2-BD59-A6C34878D82A}">
                    <a16:rowId xmlns:a16="http://schemas.microsoft.com/office/drawing/2014/main" val="1080746338"/>
                  </a:ext>
                </a:extLst>
              </a:tr>
            </a:tbl>
          </a:graphicData>
        </a:graphic>
      </p:graphicFrame>
      <p:pic>
        <p:nvPicPr>
          <p:cNvPr id="6" name="Picture 5">
            <a:extLst>
              <a:ext uri="{FF2B5EF4-FFF2-40B4-BE49-F238E27FC236}">
                <a16:creationId xmlns:a16="http://schemas.microsoft.com/office/drawing/2014/main" id="{FC9E6704-1634-48A1-A028-B425FB318DC1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28937" y="101713"/>
            <a:ext cx="676916" cy="8511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459091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EA75EE-0E0B-42BF-AC3A-5C1129C1DD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32246" y="174194"/>
            <a:ext cx="8727507" cy="533761"/>
          </a:xfrm>
        </p:spPr>
        <p:txBody>
          <a:bodyPr/>
          <a:lstStyle/>
          <a:p>
            <a:pPr algn="ctr"/>
            <a:r>
              <a:rPr lang="en-US" sz="2800" b="1" dirty="0">
                <a:solidFill>
                  <a:srgbClr val="D69610"/>
                </a:solidFill>
              </a:rPr>
              <a:t>Frameworks for developing a review question (ii)</a:t>
            </a:r>
            <a:endParaRPr lang="en-ZA" sz="2800" b="1" dirty="0">
              <a:solidFill>
                <a:srgbClr val="D69610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4B7B4F1-D2A1-4ED1-BEB4-5C3FC17EE3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1300" y="1025380"/>
            <a:ext cx="11260476" cy="4918220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en-US" sz="2000" dirty="0"/>
              <a:t>To ensure </a:t>
            </a:r>
            <a:r>
              <a:rPr lang="en-US" sz="2000" b="1" dirty="0"/>
              <a:t>clarity and comprehensiveness</a:t>
            </a:r>
            <a:r>
              <a:rPr lang="en-US" sz="2000" dirty="0"/>
              <a:t>, frameworks help structure the research question.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en-US" sz="2000" b="1" dirty="0"/>
              <a:t>PCC (Population, Concept, Context)</a:t>
            </a:r>
            <a:r>
              <a:rPr lang="en-US" sz="2000" dirty="0"/>
              <a:t> is the recommended approach for scoping reviews.</a:t>
            </a:r>
          </a:p>
          <a:p>
            <a:pPr lvl="1">
              <a:lnSpc>
                <a:spcPct val="150000"/>
              </a:lnSpc>
              <a:spcBef>
                <a:spcPts val="0"/>
              </a:spcBef>
            </a:pPr>
            <a:r>
              <a:rPr lang="en-US" sz="2000" b="1" dirty="0"/>
              <a:t>Population</a:t>
            </a:r>
            <a:r>
              <a:rPr lang="en-US" sz="2000" dirty="0"/>
              <a:t> – Who or what is the focus? (e.g., adolescents, healthcare workers, men at high risk of HIV).</a:t>
            </a:r>
          </a:p>
          <a:p>
            <a:pPr lvl="1">
              <a:lnSpc>
                <a:spcPct val="150000"/>
              </a:lnSpc>
              <a:spcBef>
                <a:spcPts val="0"/>
              </a:spcBef>
            </a:pPr>
            <a:r>
              <a:rPr lang="en-US" sz="2000" b="1" dirty="0"/>
              <a:t>Concept</a:t>
            </a:r>
            <a:r>
              <a:rPr lang="en-US" sz="2000" dirty="0"/>
              <a:t> – What is being studied? (e.g., interventions, experiences, barriers, facilitators).</a:t>
            </a:r>
          </a:p>
          <a:p>
            <a:pPr lvl="1">
              <a:lnSpc>
                <a:spcPct val="150000"/>
              </a:lnSpc>
              <a:spcBef>
                <a:spcPts val="0"/>
              </a:spcBef>
            </a:pPr>
            <a:r>
              <a:rPr lang="en-US" sz="2000" b="1" dirty="0"/>
              <a:t>Context</a:t>
            </a:r>
            <a:r>
              <a:rPr lang="en-US" sz="2000" dirty="0"/>
              <a:t> – Where or in what setting? (e.g., South Africa, low-resource settings, healthcare facilities).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en-US" sz="2000" b="1" dirty="0"/>
              <a:t>Example:</a:t>
            </a:r>
            <a:br>
              <a:rPr lang="en-US" sz="2000" dirty="0"/>
            </a:br>
            <a:r>
              <a:rPr lang="en-US" sz="2000" i="1" dirty="0"/>
              <a:t>"What are the barriers and facilitators to PrEP uptake (Concept) among adolescent boys and young men (Population) in sub-Saharan Africa (Context)?"</a:t>
            </a:r>
            <a:endParaRPr lang="en-US" sz="20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436894C-88D6-4F7E-BC8E-657629292C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10FCAD3-3772-4595-AFAB-FC21B74023F1}" type="slidenum">
              <a:rPr lang="es-ES" altLang="en-US" smtClean="0"/>
              <a:pPr>
                <a:defRPr/>
              </a:pPr>
              <a:t>18</a:t>
            </a:fld>
            <a:endParaRPr lang="es-ES" alt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463028F-1334-4CAD-8FF9-ED5A27A76217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137817" y="174194"/>
            <a:ext cx="676916" cy="8511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807392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AA26FC-8A78-4465-8951-E4BCF7F9B6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34351" y="136521"/>
            <a:ext cx="6175409" cy="676703"/>
          </a:xfrm>
        </p:spPr>
        <p:txBody>
          <a:bodyPr/>
          <a:lstStyle/>
          <a:p>
            <a:pPr algn="ctr"/>
            <a:r>
              <a:rPr lang="en-ZA" sz="3600" b="1" dirty="0">
                <a:solidFill>
                  <a:srgbClr val="D69610"/>
                </a:solidFill>
              </a:rPr>
              <a:t>Other frameworks (</a:t>
            </a:r>
            <a:r>
              <a:rPr lang="en-ZA" sz="3600" b="1" dirty="0" err="1">
                <a:solidFill>
                  <a:srgbClr val="D69610"/>
                </a:solidFill>
              </a:rPr>
              <a:t>i</a:t>
            </a:r>
            <a:r>
              <a:rPr lang="en-ZA" sz="3600" b="1" dirty="0">
                <a:solidFill>
                  <a:srgbClr val="D69610"/>
                </a:solidFill>
              </a:rPr>
              <a:t>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2CEFFF0-5F74-4960-80EF-DDE1223C7E2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9220" y="1160245"/>
            <a:ext cx="11301573" cy="4346168"/>
          </a:xfrm>
        </p:spPr>
        <p:txBody>
          <a:bodyPr>
            <a:normAutofit fontScale="77500" lnSpcReduction="20000"/>
          </a:bodyPr>
          <a:lstStyle/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en-US" sz="2400" b="1" dirty="0"/>
              <a:t>SPIDER </a:t>
            </a:r>
            <a:r>
              <a:rPr lang="en-US" sz="2400" dirty="0"/>
              <a:t>(for Qualitative &amp; Mixed-Methods Research) </a:t>
            </a:r>
          </a:p>
          <a:p>
            <a:pPr lvl="1">
              <a:lnSpc>
                <a:spcPct val="150000"/>
              </a:lnSpc>
              <a:spcBef>
                <a:spcPts val="0"/>
              </a:spcBef>
            </a:pPr>
            <a:r>
              <a:rPr lang="en-ZA" b="1" dirty="0"/>
              <a:t>Sample</a:t>
            </a:r>
            <a:r>
              <a:rPr lang="en-ZA" dirty="0"/>
              <a:t> - Who is involved? </a:t>
            </a:r>
          </a:p>
          <a:p>
            <a:pPr lvl="1">
              <a:lnSpc>
                <a:spcPct val="150000"/>
              </a:lnSpc>
              <a:spcBef>
                <a:spcPts val="0"/>
              </a:spcBef>
            </a:pPr>
            <a:r>
              <a:rPr lang="en-US" b="1" dirty="0"/>
              <a:t>Phenomenon of Interest</a:t>
            </a:r>
            <a:r>
              <a:rPr lang="en-US" dirty="0"/>
              <a:t> - What is being explored? </a:t>
            </a:r>
          </a:p>
          <a:p>
            <a:pPr lvl="1">
              <a:lnSpc>
                <a:spcPct val="150000"/>
              </a:lnSpc>
              <a:spcBef>
                <a:spcPts val="0"/>
              </a:spcBef>
            </a:pPr>
            <a:r>
              <a:rPr lang="en-US" b="1" dirty="0"/>
              <a:t>Design</a:t>
            </a:r>
            <a:r>
              <a:rPr lang="en-US" dirty="0"/>
              <a:t> - Type of study (e.g., interviews, focus groups). </a:t>
            </a:r>
          </a:p>
          <a:p>
            <a:pPr lvl="1">
              <a:lnSpc>
                <a:spcPct val="150000"/>
              </a:lnSpc>
              <a:spcBef>
                <a:spcPts val="0"/>
              </a:spcBef>
            </a:pPr>
            <a:r>
              <a:rPr lang="en-US" b="1" dirty="0"/>
              <a:t>Evaluation</a:t>
            </a:r>
            <a:r>
              <a:rPr lang="en-US" dirty="0"/>
              <a:t> - Outcomes or themes explored </a:t>
            </a:r>
          </a:p>
          <a:p>
            <a:pPr lvl="1">
              <a:lnSpc>
                <a:spcPct val="150000"/>
              </a:lnSpc>
              <a:spcBef>
                <a:spcPts val="0"/>
              </a:spcBef>
            </a:pPr>
            <a:r>
              <a:rPr lang="en-US" b="1" dirty="0"/>
              <a:t>Research type</a:t>
            </a:r>
            <a:r>
              <a:rPr lang="en-US" dirty="0"/>
              <a:t> - Qualitative or mixed methods.</a:t>
            </a:r>
            <a:endParaRPr lang="en-US" b="1" dirty="0"/>
          </a:p>
          <a:p>
            <a:pPr>
              <a:lnSpc>
                <a:spcPct val="150000"/>
              </a:lnSpc>
              <a:spcBef>
                <a:spcPts val="0"/>
              </a:spcBef>
            </a:pPr>
            <a:endParaRPr lang="en-US" sz="2400" b="1" dirty="0"/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en-ZA" sz="2400" b="1" dirty="0"/>
              <a:t>PEO</a:t>
            </a:r>
            <a:r>
              <a:rPr lang="en-ZA" sz="2400" dirty="0"/>
              <a:t> (For Qualitative Reviews)</a:t>
            </a:r>
          </a:p>
          <a:p>
            <a:pPr lvl="1">
              <a:lnSpc>
                <a:spcPct val="150000"/>
              </a:lnSpc>
              <a:spcBef>
                <a:spcPts val="0"/>
              </a:spcBef>
            </a:pPr>
            <a:r>
              <a:rPr lang="en-US" b="1" dirty="0"/>
              <a:t>Population</a:t>
            </a:r>
            <a:r>
              <a:rPr lang="en-US" dirty="0"/>
              <a:t> - Who is the target group?</a:t>
            </a:r>
          </a:p>
          <a:p>
            <a:pPr lvl="1">
              <a:lnSpc>
                <a:spcPct val="150000"/>
              </a:lnSpc>
              <a:spcBef>
                <a:spcPts val="0"/>
              </a:spcBef>
            </a:pPr>
            <a:r>
              <a:rPr lang="en-US" b="1" dirty="0"/>
              <a:t>Exposure</a:t>
            </a:r>
            <a:r>
              <a:rPr lang="en-US" dirty="0"/>
              <a:t> - What experiences or interventions are being studied?</a:t>
            </a:r>
          </a:p>
          <a:p>
            <a:pPr lvl="1">
              <a:lnSpc>
                <a:spcPct val="150000"/>
              </a:lnSpc>
              <a:spcBef>
                <a:spcPts val="0"/>
              </a:spcBef>
            </a:pPr>
            <a:r>
              <a:rPr lang="en-US" b="1" dirty="0"/>
              <a:t>Outcome</a:t>
            </a:r>
            <a:r>
              <a:rPr lang="en-US" dirty="0"/>
              <a:t> - What is being measured?</a:t>
            </a:r>
            <a:endParaRPr lang="en-US" b="1" dirty="0"/>
          </a:p>
          <a:p>
            <a:pPr lvl="1">
              <a:lnSpc>
                <a:spcPct val="150000"/>
              </a:lnSpc>
              <a:spcBef>
                <a:spcPts val="0"/>
              </a:spcBef>
            </a:pPr>
            <a:endParaRPr lang="en-US" b="1" dirty="0"/>
          </a:p>
          <a:p>
            <a:pPr lvl="1">
              <a:lnSpc>
                <a:spcPct val="150000"/>
              </a:lnSpc>
              <a:spcBef>
                <a:spcPts val="0"/>
              </a:spcBef>
            </a:pPr>
            <a:endParaRPr lang="en-US" b="1" dirty="0"/>
          </a:p>
          <a:p>
            <a:pPr lvl="1"/>
            <a:endParaRPr lang="en-US" sz="2200" b="1" dirty="0"/>
          </a:p>
          <a:p>
            <a:pPr lvl="1"/>
            <a:endParaRPr lang="en-US" sz="2200" b="1" dirty="0"/>
          </a:p>
          <a:p>
            <a:endParaRPr lang="en-US" sz="2200" b="1" dirty="0"/>
          </a:p>
          <a:p>
            <a:endParaRPr lang="en-ZA" sz="22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2786643-A879-4C83-AD32-EA04B09825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10FCAD3-3772-4595-AFAB-FC21B74023F1}" type="slidenum">
              <a:rPr lang="es-ES" altLang="en-US" smtClean="0"/>
              <a:pPr>
                <a:defRPr/>
              </a:pPr>
              <a:t>19</a:t>
            </a:fld>
            <a:endParaRPr lang="es-ES" alt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1BF5229-3BD7-4884-B75E-1FB807BADA0A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319220" y="123516"/>
            <a:ext cx="676916" cy="8511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060993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71F8E5-DDD4-7120-E8E9-BBB5F9430F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34363" y="94162"/>
            <a:ext cx="9319437" cy="902200"/>
          </a:xfrm>
        </p:spPr>
        <p:txBody>
          <a:bodyPr/>
          <a:lstStyle/>
          <a:p>
            <a:pPr algn="ctr"/>
            <a:r>
              <a:rPr lang="en-ZA" b="1" dirty="0">
                <a:solidFill>
                  <a:srgbClr val="D69610"/>
                </a:solidFill>
              </a:rPr>
              <a:t>Session Learning objectives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B236850-ECB9-B1F6-2339-828A285AC94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55323"/>
            <a:ext cx="10515600" cy="378295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ZA" sz="2000" b="1" dirty="0">
                <a:latin typeface="Arial" panose="020B0604020202020204" pitchFamily="34" charset="0"/>
                <a:cs typeface="Arial" panose="020B0604020202020204" pitchFamily="34" charset="0"/>
              </a:rPr>
              <a:t>At the end of this module, you should:</a:t>
            </a:r>
          </a:p>
          <a:p>
            <a:r>
              <a:rPr lang="en-ZA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000" dirty="0"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Understand the purpose and value of systematic and evidence reviews in research</a:t>
            </a:r>
          </a:p>
          <a:p>
            <a:r>
              <a:rPr lang="en-GB" sz="2000" dirty="0"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Distinguish between different types of reviews (e.g., systematic, scoping, narrative, evidence).</a:t>
            </a:r>
          </a:p>
          <a:p>
            <a:r>
              <a:rPr lang="en-GB" sz="2000" dirty="0"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Follow the key steps in planning and conducting a systematic/evidence review</a:t>
            </a:r>
          </a:p>
          <a:p>
            <a:r>
              <a:rPr lang="en-GB" sz="2000" dirty="0"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Use tools like the PRISMA flowchart for reporting.</a:t>
            </a:r>
          </a:p>
          <a:p>
            <a:r>
              <a:rPr lang="en-GB" sz="2000" dirty="0"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Identify appropriate databases and develop search strategies.</a:t>
            </a:r>
          </a:p>
          <a:p>
            <a:r>
              <a:rPr lang="en-GB" sz="2000" dirty="0"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Identify key steps for synthesizing evidence</a:t>
            </a:r>
          </a:p>
          <a:p>
            <a:r>
              <a:rPr lang="en-GB" sz="2000" dirty="0"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Identify artificial intelligence tools to explore for evidence synthesis</a:t>
            </a:r>
            <a:endParaRPr lang="en-GB" sz="36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endParaRPr lang="en-US" sz="36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endParaRPr lang="en-ZA" sz="3200" dirty="0"/>
          </a:p>
          <a:p>
            <a:pPr marL="0" indent="0">
              <a:buNone/>
            </a:pPr>
            <a:endParaRPr lang="en-ZA" sz="3200" dirty="0"/>
          </a:p>
          <a:p>
            <a:pPr marL="0" indent="0">
              <a:buNone/>
            </a:pPr>
            <a:endParaRPr lang="en-ZA" sz="3200" dirty="0"/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79413F44-8149-4BE2-87B2-E6350FCECDAD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161284" y="145176"/>
            <a:ext cx="676916" cy="8511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858027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AA26FC-8A78-4465-8951-E4BCF7F9B6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98782" y="136521"/>
            <a:ext cx="8847221" cy="806116"/>
          </a:xfrm>
        </p:spPr>
        <p:txBody>
          <a:bodyPr/>
          <a:lstStyle/>
          <a:p>
            <a:pPr algn="ctr"/>
            <a:r>
              <a:rPr lang="en-ZA" sz="3600" b="1" dirty="0">
                <a:solidFill>
                  <a:srgbClr val="D69610"/>
                </a:solidFill>
              </a:rPr>
              <a:t>Other frameworks (ii)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2CEFFF0-5F74-4960-80EF-DDE1223C7E2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5213" y="1160931"/>
            <a:ext cx="11301573" cy="4536138"/>
          </a:xfrm>
        </p:spPr>
        <p:txBody>
          <a:bodyPr>
            <a:normAutofit fontScale="92500" lnSpcReduction="10000"/>
          </a:bodyPr>
          <a:lstStyle/>
          <a:p>
            <a:r>
              <a:rPr lang="en-US" sz="2200" b="1" dirty="0"/>
              <a:t>SPICE </a:t>
            </a:r>
            <a:r>
              <a:rPr lang="en-US" sz="2200" dirty="0"/>
              <a:t>(for health and social research questions) </a:t>
            </a:r>
          </a:p>
          <a:p>
            <a:pPr lvl="1"/>
            <a:r>
              <a:rPr lang="en-ZA" sz="2200" b="1" dirty="0"/>
              <a:t>Setting </a:t>
            </a:r>
            <a:r>
              <a:rPr lang="en-ZA" sz="2200" dirty="0"/>
              <a:t>-</a:t>
            </a:r>
            <a:r>
              <a:rPr lang="en-ZA" sz="2200" b="1" dirty="0"/>
              <a:t> </a:t>
            </a:r>
            <a:r>
              <a:rPr lang="en-ZA" sz="2200" dirty="0"/>
              <a:t>Where?</a:t>
            </a:r>
          </a:p>
          <a:p>
            <a:pPr lvl="1"/>
            <a:r>
              <a:rPr lang="en-US" sz="2200" b="1" dirty="0"/>
              <a:t>Perspective </a:t>
            </a:r>
            <a:r>
              <a:rPr lang="en-US" sz="2200" dirty="0"/>
              <a:t>-</a:t>
            </a:r>
            <a:r>
              <a:rPr lang="en-US" sz="2200" b="1" dirty="0"/>
              <a:t> </a:t>
            </a:r>
            <a:r>
              <a:rPr lang="en-US" sz="2200" dirty="0"/>
              <a:t>For whom? (Population or stakeholders)</a:t>
            </a:r>
          </a:p>
          <a:p>
            <a:pPr lvl="1"/>
            <a:r>
              <a:rPr lang="en-US" sz="2200" b="1" dirty="0"/>
              <a:t>Intervention </a:t>
            </a:r>
            <a:r>
              <a:rPr lang="en-US" sz="2200" dirty="0"/>
              <a:t>- What? (Service, policy, or practice)</a:t>
            </a:r>
          </a:p>
          <a:p>
            <a:pPr lvl="1"/>
            <a:r>
              <a:rPr lang="en-US" sz="2200" b="1" dirty="0"/>
              <a:t>Comparison </a:t>
            </a:r>
            <a:r>
              <a:rPr lang="en-US" sz="2200" dirty="0"/>
              <a:t>- Compared to what?</a:t>
            </a:r>
          </a:p>
          <a:p>
            <a:pPr lvl="1"/>
            <a:r>
              <a:rPr lang="en-US" sz="2200" b="1" dirty="0"/>
              <a:t>Evaluation </a:t>
            </a:r>
            <a:r>
              <a:rPr lang="en-US" sz="2200" dirty="0"/>
              <a:t>- What result or outcome is being measured?</a:t>
            </a:r>
          </a:p>
          <a:p>
            <a:pPr lvl="1"/>
            <a:endParaRPr lang="en-US" sz="2200" dirty="0"/>
          </a:p>
          <a:p>
            <a:r>
              <a:rPr lang="en-US" sz="2200" b="1" dirty="0"/>
              <a:t>ECLIPSE </a:t>
            </a:r>
            <a:r>
              <a:rPr lang="en-US" sz="2200" dirty="0"/>
              <a:t>(for health policy/service evaluation)</a:t>
            </a:r>
          </a:p>
          <a:p>
            <a:pPr lvl="1"/>
            <a:r>
              <a:rPr lang="en-US" sz="2200" b="1" dirty="0"/>
              <a:t>Expectation </a:t>
            </a:r>
            <a:r>
              <a:rPr lang="en-US" sz="2200" dirty="0"/>
              <a:t>-</a:t>
            </a:r>
            <a:r>
              <a:rPr lang="en-US" sz="2200" b="1" dirty="0"/>
              <a:t> </a:t>
            </a:r>
            <a:r>
              <a:rPr lang="en-US" sz="2200" dirty="0"/>
              <a:t>What do you want to learn or improve?</a:t>
            </a:r>
          </a:p>
          <a:p>
            <a:pPr lvl="1"/>
            <a:r>
              <a:rPr lang="en-US" sz="2200" b="1" dirty="0"/>
              <a:t>Client group </a:t>
            </a:r>
            <a:r>
              <a:rPr lang="en-US" sz="2200" dirty="0"/>
              <a:t>-</a:t>
            </a:r>
            <a:r>
              <a:rPr lang="en-US" sz="2200" b="1" dirty="0"/>
              <a:t> </a:t>
            </a:r>
            <a:r>
              <a:rPr lang="en-US" sz="2200" dirty="0"/>
              <a:t>Who is the service for?</a:t>
            </a:r>
          </a:p>
          <a:p>
            <a:pPr lvl="1"/>
            <a:r>
              <a:rPr lang="en-US" sz="2200" b="1" dirty="0"/>
              <a:t>Location </a:t>
            </a:r>
            <a:r>
              <a:rPr lang="en-US" sz="2200" dirty="0"/>
              <a:t>-</a:t>
            </a:r>
            <a:r>
              <a:rPr lang="en-US" sz="2200" b="1" dirty="0"/>
              <a:t> </a:t>
            </a:r>
            <a:r>
              <a:rPr lang="en-US" sz="2200" dirty="0"/>
              <a:t>Where is the service located?</a:t>
            </a:r>
          </a:p>
          <a:p>
            <a:pPr lvl="1"/>
            <a:r>
              <a:rPr lang="en-US" sz="2200" b="1" dirty="0"/>
              <a:t>Impact </a:t>
            </a:r>
            <a:r>
              <a:rPr lang="en-US" sz="2200" dirty="0"/>
              <a:t>- What change or outcome is expected?</a:t>
            </a:r>
          </a:p>
          <a:p>
            <a:pPr lvl="1"/>
            <a:r>
              <a:rPr lang="en-US" sz="2200" b="1" dirty="0"/>
              <a:t>Professionals </a:t>
            </a:r>
            <a:r>
              <a:rPr lang="en-US" sz="2200" dirty="0"/>
              <a:t>- Who is involved in delivering the service?</a:t>
            </a:r>
          </a:p>
          <a:p>
            <a:pPr lvl="1"/>
            <a:r>
              <a:rPr lang="en-US" sz="2200" b="1" dirty="0"/>
              <a:t>Service </a:t>
            </a:r>
            <a:r>
              <a:rPr lang="en-US" sz="2200" dirty="0"/>
              <a:t>- What is the service or intervention?</a:t>
            </a:r>
          </a:p>
          <a:p>
            <a:pPr lvl="1"/>
            <a:endParaRPr lang="en-US" sz="2200" b="1" dirty="0"/>
          </a:p>
          <a:p>
            <a:pPr lvl="1"/>
            <a:endParaRPr lang="en-US" sz="2200" b="1" dirty="0"/>
          </a:p>
          <a:p>
            <a:pPr lvl="1"/>
            <a:endParaRPr lang="en-US" sz="2200" b="1" dirty="0"/>
          </a:p>
          <a:p>
            <a:endParaRPr lang="en-US" sz="2200" b="1" dirty="0"/>
          </a:p>
          <a:p>
            <a:endParaRPr lang="en-ZA" sz="22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2786643-A879-4C83-AD32-EA04B09825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10FCAD3-3772-4595-AFAB-FC21B74023F1}" type="slidenum">
              <a:rPr lang="es-ES" altLang="en-US" smtClean="0"/>
              <a:pPr>
                <a:defRPr/>
              </a:pPr>
              <a:t>20</a:t>
            </a:fld>
            <a:endParaRPr lang="es-ES" alt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09B7B3E-E46B-4C4A-B511-7CBD0BCC4534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106755" y="147005"/>
            <a:ext cx="676916" cy="8511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039111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AA26FC-8A78-4465-8951-E4BCF7F9B6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98782" y="136521"/>
            <a:ext cx="8847221" cy="806116"/>
          </a:xfrm>
        </p:spPr>
        <p:txBody>
          <a:bodyPr/>
          <a:lstStyle/>
          <a:p>
            <a:pPr algn="ctr"/>
            <a:r>
              <a:rPr lang="en-ZA" sz="3600" b="1" dirty="0">
                <a:solidFill>
                  <a:srgbClr val="D69610"/>
                </a:solidFill>
              </a:rPr>
              <a:t>Other frameworks (ii)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2CEFFF0-5F74-4960-80EF-DDE1223C7E2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5213" y="1160931"/>
            <a:ext cx="11301573" cy="4536138"/>
          </a:xfrm>
        </p:spPr>
        <p:txBody>
          <a:bodyPr>
            <a:normAutofit fontScale="92500" lnSpcReduction="10000"/>
          </a:bodyPr>
          <a:lstStyle/>
          <a:p>
            <a:r>
              <a:rPr lang="en-US" sz="2200" b="1" dirty="0"/>
              <a:t>SPICE </a:t>
            </a:r>
            <a:r>
              <a:rPr lang="en-US" sz="2200" dirty="0"/>
              <a:t>(for health and social research questions) </a:t>
            </a:r>
          </a:p>
          <a:p>
            <a:pPr lvl="1"/>
            <a:r>
              <a:rPr lang="en-ZA" sz="2200" b="1" dirty="0"/>
              <a:t>Setting </a:t>
            </a:r>
            <a:r>
              <a:rPr lang="en-ZA" sz="2200" dirty="0"/>
              <a:t>-</a:t>
            </a:r>
            <a:r>
              <a:rPr lang="en-ZA" sz="2200" b="1" dirty="0"/>
              <a:t> </a:t>
            </a:r>
            <a:r>
              <a:rPr lang="en-ZA" sz="2200" dirty="0"/>
              <a:t>Where?</a:t>
            </a:r>
          </a:p>
          <a:p>
            <a:pPr lvl="1"/>
            <a:r>
              <a:rPr lang="en-US" sz="2200" b="1" dirty="0"/>
              <a:t>Perspective </a:t>
            </a:r>
            <a:r>
              <a:rPr lang="en-US" sz="2200" dirty="0"/>
              <a:t>-</a:t>
            </a:r>
            <a:r>
              <a:rPr lang="en-US" sz="2200" b="1" dirty="0"/>
              <a:t> </a:t>
            </a:r>
            <a:r>
              <a:rPr lang="en-US" sz="2200" dirty="0"/>
              <a:t>For whom? (Population or stakeholders)</a:t>
            </a:r>
          </a:p>
          <a:p>
            <a:pPr lvl="1"/>
            <a:r>
              <a:rPr lang="en-US" sz="2200" b="1" dirty="0"/>
              <a:t>Intervention </a:t>
            </a:r>
            <a:r>
              <a:rPr lang="en-US" sz="2200" dirty="0"/>
              <a:t>- What? (Service, policy, or practice)</a:t>
            </a:r>
          </a:p>
          <a:p>
            <a:pPr lvl="1"/>
            <a:r>
              <a:rPr lang="en-US" sz="2200" b="1" dirty="0"/>
              <a:t>Comparison </a:t>
            </a:r>
            <a:r>
              <a:rPr lang="en-US" sz="2200" dirty="0"/>
              <a:t>- Compared to what?</a:t>
            </a:r>
          </a:p>
          <a:p>
            <a:pPr lvl="1"/>
            <a:r>
              <a:rPr lang="en-US" sz="2200" b="1" dirty="0"/>
              <a:t>Evaluation </a:t>
            </a:r>
            <a:r>
              <a:rPr lang="en-US" sz="2200" dirty="0"/>
              <a:t>- What result or outcome is being measured?</a:t>
            </a:r>
          </a:p>
          <a:p>
            <a:pPr lvl="1"/>
            <a:endParaRPr lang="en-US" sz="2200" dirty="0"/>
          </a:p>
          <a:p>
            <a:r>
              <a:rPr lang="en-US" sz="2200" b="1" dirty="0"/>
              <a:t>ECLIPSE </a:t>
            </a:r>
            <a:r>
              <a:rPr lang="en-US" sz="2200" dirty="0"/>
              <a:t>(for health policy/service evaluation)</a:t>
            </a:r>
          </a:p>
          <a:p>
            <a:pPr lvl="1"/>
            <a:r>
              <a:rPr lang="en-US" sz="2200" b="1" dirty="0"/>
              <a:t>Expectation </a:t>
            </a:r>
            <a:r>
              <a:rPr lang="en-US" sz="2200" dirty="0"/>
              <a:t>-</a:t>
            </a:r>
            <a:r>
              <a:rPr lang="en-US" sz="2200" b="1" dirty="0"/>
              <a:t> </a:t>
            </a:r>
            <a:r>
              <a:rPr lang="en-US" sz="2200" dirty="0"/>
              <a:t>What do you want to learn or improve?</a:t>
            </a:r>
          </a:p>
          <a:p>
            <a:pPr lvl="1"/>
            <a:r>
              <a:rPr lang="en-US" sz="2200" b="1" dirty="0"/>
              <a:t>Client group </a:t>
            </a:r>
            <a:r>
              <a:rPr lang="en-US" sz="2200" dirty="0"/>
              <a:t>-</a:t>
            </a:r>
            <a:r>
              <a:rPr lang="en-US" sz="2200" b="1" dirty="0"/>
              <a:t> </a:t>
            </a:r>
            <a:r>
              <a:rPr lang="en-US" sz="2200" dirty="0"/>
              <a:t>Who is the service for?</a:t>
            </a:r>
          </a:p>
          <a:p>
            <a:pPr lvl="1"/>
            <a:r>
              <a:rPr lang="en-US" sz="2200" b="1" dirty="0"/>
              <a:t>Location </a:t>
            </a:r>
            <a:r>
              <a:rPr lang="en-US" sz="2200" dirty="0"/>
              <a:t>-</a:t>
            </a:r>
            <a:r>
              <a:rPr lang="en-US" sz="2200" b="1" dirty="0"/>
              <a:t> </a:t>
            </a:r>
            <a:r>
              <a:rPr lang="en-US" sz="2200" dirty="0"/>
              <a:t>Where is the service located?</a:t>
            </a:r>
          </a:p>
          <a:p>
            <a:pPr lvl="1"/>
            <a:r>
              <a:rPr lang="en-US" sz="2200" b="1" dirty="0"/>
              <a:t>Impact </a:t>
            </a:r>
            <a:r>
              <a:rPr lang="en-US" sz="2200" dirty="0"/>
              <a:t>- What change or outcome is expected?</a:t>
            </a:r>
          </a:p>
          <a:p>
            <a:pPr lvl="1"/>
            <a:r>
              <a:rPr lang="en-US" sz="2200" b="1" dirty="0"/>
              <a:t>Professionals </a:t>
            </a:r>
            <a:r>
              <a:rPr lang="en-US" sz="2200" dirty="0"/>
              <a:t>- Who is involved in delivering the service?</a:t>
            </a:r>
          </a:p>
          <a:p>
            <a:pPr lvl="1"/>
            <a:r>
              <a:rPr lang="en-US" sz="2200" b="1" dirty="0"/>
              <a:t>Service </a:t>
            </a:r>
            <a:r>
              <a:rPr lang="en-US" sz="2200" dirty="0"/>
              <a:t>- What is the service or intervention?</a:t>
            </a:r>
          </a:p>
          <a:p>
            <a:pPr lvl="1"/>
            <a:endParaRPr lang="en-US" sz="2200" b="1" dirty="0"/>
          </a:p>
          <a:p>
            <a:pPr lvl="1"/>
            <a:endParaRPr lang="en-US" sz="2200" b="1" dirty="0"/>
          </a:p>
          <a:p>
            <a:pPr lvl="1"/>
            <a:endParaRPr lang="en-US" sz="2200" b="1" dirty="0"/>
          </a:p>
          <a:p>
            <a:endParaRPr lang="en-US" sz="2200" b="1" dirty="0"/>
          </a:p>
          <a:p>
            <a:endParaRPr lang="en-ZA" sz="22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2786643-A879-4C83-AD32-EA04B09825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10FCAD3-3772-4595-AFAB-FC21B74023F1}" type="slidenum">
              <a:rPr lang="es-ES" altLang="en-US" smtClean="0"/>
              <a:pPr>
                <a:defRPr/>
              </a:pPr>
              <a:t>21</a:t>
            </a:fld>
            <a:endParaRPr lang="es-ES" alt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09B7B3E-E46B-4C4A-B511-7CBD0BCC4534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106755" y="147005"/>
            <a:ext cx="676916" cy="8511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802535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E8BD02-283A-7EB1-5B0B-993847788A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4A9A0C61-C6C4-442C-7969-71464BFD0414}"/>
              </a:ext>
            </a:extLst>
          </p:cNvPr>
          <p:cNvSpPr/>
          <p:nvPr/>
        </p:nvSpPr>
        <p:spPr>
          <a:xfrm>
            <a:off x="1524000" y="4435436"/>
            <a:ext cx="2630384" cy="1680359"/>
          </a:xfrm>
          <a:prstGeom prst="rect">
            <a:avLst/>
          </a:prstGeom>
          <a:solidFill>
            <a:srgbClr val="D6961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6B1834AE-9319-9EF8-F5A3-8FDEB7937116}"/>
              </a:ext>
            </a:extLst>
          </p:cNvPr>
          <p:cNvSpPr/>
          <p:nvPr/>
        </p:nvSpPr>
        <p:spPr>
          <a:xfrm>
            <a:off x="4154384" y="0"/>
            <a:ext cx="6513616" cy="6115792"/>
          </a:xfrm>
          <a:prstGeom prst="rect">
            <a:avLst/>
          </a:prstGeom>
          <a:solidFill>
            <a:srgbClr val="222B5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34FAE02F-8F2C-A6BB-DDEF-84D96F77C6E8}"/>
              </a:ext>
            </a:extLst>
          </p:cNvPr>
          <p:cNvSpPr/>
          <p:nvPr/>
        </p:nvSpPr>
        <p:spPr>
          <a:xfrm>
            <a:off x="1524000" y="3"/>
            <a:ext cx="2630384" cy="1680359"/>
          </a:xfrm>
          <a:prstGeom prst="rect">
            <a:avLst/>
          </a:prstGeom>
          <a:solidFill>
            <a:srgbClr val="D6961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DDA1326-B404-E962-B5C5-4B3B48D3A569}"/>
              </a:ext>
            </a:extLst>
          </p:cNvPr>
          <p:cNvSpPr txBox="1"/>
          <p:nvPr/>
        </p:nvSpPr>
        <p:spPr>
          <a:xfrm>
            <a:off x="4154386" y="1680775"/>
            <a:ext cx="6513615" cy="2400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>
                <a:solidFill>
                  <a:srgbClr val="D69610"/>
                </a:solidFill>
              </a:rPr>
              <a:t>Search strategy and database use – Hands on practical</a:t>
            </a:r>
          </a:p>
          <a:p>
            <a:endParaRPr lang="en-US" b="1" dirty="0">
              <a:solidFill>
                <a:srgbClr val="D69610"/>
              </a:solidFill>
            </a:endParaRPr>
          </a:p>
        </p:txBody>
      </p:sp>
      <p:pic>
        <p:nvPicPr>
          <p:cNvPr id="3" name="Picture 2" descr="A pencil and light bulb on a piece of paper&#10;&#10;AI-generated content may be incorrect.">
            <a:extLst>
              <a:ext uri="{FF2B5EF4-FFF2-40B4-BE49-F238E27FC236}">
                <a16:creationId xmlns:a16="http://schemas.microsoft.com/office/drawing/2014/main" id="{476F2A97-AAE6-D893-D633-A5DAB0DAE99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18069" y="1940448"/>
            <a:ext cx="1842244" cy="2316524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CEC8D28C-8641-BF4D-765D-E2E215B5345C}"/>
              </a:ext>
            </a:extLst>
          </p:cNvPr>
          <p:cNvSpPr txBox="1"/>
          <p:nvPr/>
        </p:nvSpPr>
        <p:spPr>
          <a:xfrm>
            <a:off x="1524000" y="178462"/>
            <a:ext cx="2630384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1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7th Annual Emerging African Researcher Training Academy 2026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5417597-5EED-01EB-4D54-1C7740366D3E}"/>
              </a:ext>
            </a:extLst>
          </p:cNvPr>
          <p:cNvSpPr txBox="1"/>
          <p:nvPr/>
        </p:nvSpPr>
        <p:spPr>
          <a:xfrm>
            <a:off x="1524003" y="4820028"/>
            <a:ext cx="2630383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i="1" dirty="0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African Research Voices in the Age of Artificial Intelligence</a:t>
            </a:r>
          </a:p>
        </p:txBody>
      </p:sp>
    </p:spTree>
    <p:extLst>
      <p:ext uri="{BB962C8B-B14F-4D97-AF65-F5344CB8AC3E}">
        <p14:creationId xmlns:p14="http://schemas.microsoft.com/office/powerpoint/2010/main" val="311484881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61492" y="1181051"/>
            <a:ext cx="6673354" cy="5906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4625"/>
              </a:lnSpc>
            </a:pPr>
            <a:endParaRPr lang="en-US" sz="4000" b="1" dirty="0"/>
          </a:p>
        </p:txBody>
      </p:sp>
      <p:sp>
        <p:nvSpPr>
          <p:cNvPr id="3" name="Text 1"/>
          <p:cNvSpPr/>
          <p:nvPr/>
        </p:nvSpPr>
        <p:spPr>
          <a:xfrm>
            <a:off x="661492" y="1735448"/>
            <a:ext cx="11125696" cy="60483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2375"/>
              </a:lnSpc>
            </a:pPr>
            <a:r>
              <a:rPr lang="en-US" sz="2000" dirty="0">
                <a:solidFill>
                  <a:srgbClr val="49495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Multiple databases are essential for comprehensive search, they can include the following:</a:t>
            </a:r>
            <a:endParaRPr lang="en-US" sz="2000" dirty="0"/>
          </a:p>
        </p:txBody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1492" y="3262511"/>
            <a:ext cx="472480" cy="472480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1370211" y="3374728"/>
            <a:ext cx="2362696" cy="29527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292"/>
              </a:lnSpc>
            </a:pPr>
            <a:r>
              <a:rPr lang="en-US" sz="2333" b="1" dirty="0">
                <a:solidFill>
                  <a:srgbClr val="49495A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Biomedical</a:t>
            </a:r>
            <a:endParaRPr lang="en-US" sz="2333" b="1" dirty="0"/>
          </a:p>
        </p:txBody>
      </p:sp>
      <p:sp>
        <p:nvSpPr>
          <p:cNvPr id="6" name="Text 3"/>
          <p:cNvSpPr/>
          <p:nvPr/>
        </p:nvSpPr>
        <p:spPr>
          <a:xfrm>
            <a:off x="1370211" y="3783410"/>
            <a:ext cx="4607619" cy="30241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375"/>
              </a:lnSpc>
            </a:pPr>
            <a:r>
              <a:rPr lang="en-US" sz="1667" dirty="0">
                <a:solidFill>
                  <a:srgbClr val="49495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PubMed/MEDLINE, Embase, CINAHL.</a:t>
            </a:r>
            <a:endParaRPr lang="en-US" sz="1667" dirty="0"/>
          </a:p>
        </p:txBody>
      </p:sp>
      <p:pic>
        <p:nvPicPr>
          <p:cNvPr id="7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14070" y="3262511"/>
            <a:ext cx="472480" cy="472480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6922790" y="3374728"/>
            <a:ext cx="2362696" cy="29527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292"/>
              </a:lnSpc>
            </a:pPr>
            <a:r>
              <a:rPr lang="en-US" sz="2333" b="1" dirty="0">
                <a:solidFill>
                  <a:srgbClr val="49495A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Multidisciplinary</a:t>
            </a:r>
            <a:endParaRPr lang="en-US" sz="2333" b="1" dirty="0"/>
          </a:p>
        </p:txBody>
      </p:sp>
      <p:sp>
        <p:nvSpPr>
          <p:cNvPr id="9" name="Text 5"/>
          <p:cNvSpPr/>
          <p:nvPr/>
        </p:nvSpPr>
        <p:spPr>
          <a:xfrm>
            <a:off x="6922791" y="3783410"/>
            <a:ext cx="4607719" cy="30241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375"/>
              </a:lnSpc>
            </a:pPr>
            <a:r>
              <a:rPr lang="en-US" sz="1667" dirty="0">
                <a:solidFill>
                  <a:srgbClr val="49495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Scopus, Web of Science, Google Scholar.</a:t>
            </a:r>
            <a:endParaRPr lang="en-US" sz="1667" dirty="0"/>
          </a:p>
        </p:txBody>
      </p:sp>
      <p:pic>
        <p:nvPicPr>
          <p:cNvPr id="10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61492" y="4558308"/>
            <a:ext cx="472480" cy="472480"/>
          </a:xfrm>
          <a:prstGeom prst="rect">
            <a:avLst/>
          </a:prstGeom>
        </p:spPr>
      </p:pic>
      <p:sp>
        <p:nvSpPr>
          <p:cNvPr id="11" name="Text 6"/>
          <p:cNvSpPr/>
          <p:nvPr/>
        </p:nvSpPr>
        <p:spPr>
          <a:xfrm>
            <a:off x="1370211" y="4670524"/>
            <a:ext cx="2362696" cy="29527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292"/>
              </a:lnSpc>
            </a:pPr>
            <a:r>
              <a:rPr lang="en-US" sz="2333" b="1" dirty="0">
                <a:solidFill>
                  <a:srgbClr val="49495A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Specialized</a:t>
            </a:r>
            <a:endParaRPr lang="en-US" sz="2333" b="1" dirty="0"/>
          </a:p>
        </p:txBody>
      </p:sp>
      <p:sp>
        <p:nvSpPr>
          <p:cNvPr id="12" name="Text 7"/>
          <p:cNvSpPr/>
          <p:nvPr/>
        </p:nvSpPr>
        <p:spPr>
          <a:xfrm>
            <a:off x="1370211" y="5079207"/>
            <a:ext cx="4607619" cy="30241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375"/>
              </a:lnSpc>
            </a:pPr>
            <a:r>
              <a:rPr lang="en-US" sz="1667" dirty="0">
                <a:solidFill>
                  <a:srgbClr val="49495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OpenGrey, BASE, Indigenous databases.</a:t>
            </a:r>
            <a:endParaRPr lang="en-US" sz="1667" dirty="0"/>
          </a:p>
        </p:txBody>
      </p:sp>
      <p:pic>
        <p:nvPicPr>
          <p:cNvPr id="13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214070" y="4558308"/>
            <a:ext cx="472480" cy="472480"/>
          </a:xfrm>
          <a:prstGeom prst="rect">
            <a:avLst/>
          </a:prstGeom>
        </p:spPr>
      </p:pic>
      <p:sp>
        <p:nvSpPr>
          <p:cNvPr id="14" name="Text 8"/>
          <p:cNvSpPr/>
          <p:nvPr/>
        </p:nvSpPr>
        <p:spPr>
          <a:xfrm>
            <a:off x="6922790" y="4670524"/>
            <a:ext cx="2362696" cy="29527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292"/>
              </a:lnSpc>
            </a:pPr>
            <a:r>
              <a:rPr lang="en-US" sz="2333" b="1" dirty="0">
                <a:solidFill>
                  <a:srgbClr val="49495A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Regional</a:t>
            </a:r>
            <a:endParaRPr lang="en-US" sz="2333" b="1" dirty="0"/>
          </a:p>
        </p:txBody>
      </p:sp>
      <p:sp>
        <p:nvSpPr>
          <p:cNvPr id="15" name="Text 9"/>
          <p:cNvSpPr/>
          <p:nvPr/>
        </p:nvSpPr>
        <p:spPr>
          <a:xfrm>
            <a:off x="6922791" y="5079207"/>
            <a:ext cx="4607719" cy="30241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375"/>
              </a:lnSpc>
            </a:pPr>
            <a:r>
              <a:rPr lang="en-US" sz="1667" dirty="0">
                <a:solidFill>
                  <a:srgbClr val="49495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Global South and non-English sources.</a:t>
            </a:r>
            <a:endParaRPr lang="en-US" sz="1667" dirty="0"/>
          </a:p>
        </p:txBody>
      </p:sp>
      <p:sp>
        <p:nvSpPr>
          <p:cNvPr id="18" name="Title 5">
            <a:extLst>
              <a:ext uri="{FF2B5EF4-FFF2-40B4-BE49-F238E27FC236}">
                <a16:creationId xmlns:a16="http://schemas.microsoft.com/office/drawing/2014/main" id="{49D676D0-4C8D-4F59-8251-06FFC95493C8}"/>
              </a:ext>
            </a:extLst>
          </p:cNvPr>
          <p:cNvSpPr txBox="1">
            <a:spLocks/>
          </p:cNvSpPr>
          <p:nvPr/>
        </p:nvSpPr>
        <p:spPr>
          <a:xfrm>
            <a:off x="1515116" y="62409"/>
            <a:ext cx="10515600" cy="590649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ZA" sz="3600" b="1" dirty="0">
                <a:solidFill>
                  <a:srgbClr val="D69610"/>
                </a:solidFill>
              </a:rPr>
              <a:t>Search strategy and Database Use</a:t>
            </a: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EAF39F12-222D-4267-9519-04FD58EE6711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/>
          <a:stretch/>
        </p:blipFill>
        <p:spPr>
          <a:xfrm>
            <a:off x="161284" y="65869"/>
            <a:ext cx="676916" cy="851186"/>
          </a:xfrm>
          <a:prstGeom prst="rect">
            <a:avLst/>
          </a:prstGeom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1A3D726-A490-7B2D-2FA8-1BFBFC0C59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Diagram 2">
            <a:extLst>
              <a:ext uri="{FF2B5EF4-FFF2-40B4-BE49-F238E27FC236}">
                <a16:creationId xmlns:a16="http://schemas.microsoft.com/office/drawing/2014/main" id="{CB74D1AE-D9E2-E486-749D-F40525C1E63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013632174"/>
              </p:ext>
            </p:extLst>
          </p:nvPr>
        </p:nvGraphicFramePr>
        <p:xfrm>
          <a:off x="186723" y="2262376"/>
          <a:ext cx="6244709" cy="364111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TextBox 3">
            <a:extLst>
              <a:ext uri="{FF2B5EF4-FFF2-40B4-BE49-F238E27FC236}">
                <a16:creationId xmlns:a16="http://schemas.microsoft.com/office/drawing/2014/main" id="{E98B322E-0A42-B0A7-F1DA-79581213793E}"/>
              </a:ext>
            </a:extLst>
          </p:cNvPr>
          <p:cNvSpPr txBox="1"/>
          <p:nvPr/>
        </p:nvSpPr>
        <p:spPr>
          <a:xfrm>
            <a:off x="703779" y="1062163"/>
            <a:ext cx="11108521" cy="670633"/>
          </a:xfrm>
          <a:prstGeom prst="rect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lvl="0" algn="just">
              <a:lnSpc>
                <a:spcPct val="107000"/>
              </a:lnSpc>
              <a:spcAft>
                <a:spcPts val="800"/>
              </a:spcAft>
              <a:tabLst>
                <a:tab pos="457200" algn="l"/>
              </a:tabLst>
            </a:pPr>
            <a:r>
              <a:rPr lang="en-GB" kern="100" dirty="0"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Advanced search strategies enhance precision in literature retrieval. Mastering Boolean logic is essential for effective database querying. This process improves relevance and reduces retrieval bias</a:t>
            </a:r>
          </a:p>
        </p:txBody>
      </p:sp>
      <p:sp>
        <p:nvSpPr>
          <p:cNvPr id="5" name="Text 2">
            <a:extLst>
              <a:ext uri="{FF2B5EF4-FFF2-40B4-BE49-F238E27FC236}">
                <a16:creationId xmlns:a16="http://schemas.microsoft.com/office/drawing/2014/main" id="{F2A9AF3D-21A7-20B7-7CBE-6C3471AC774C}"/>
              </a:ext>
            </a:extLst>
          </p:cNvPr>
          <p:cNvSpPr/>
          <p:nvPr/>
        </p:nvSpPr>
        <p:spPr>
          <a:xfrm>
            <a:off x="7747277" y="2281651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800" b="1" dirty="0">
                <a:solidFill>
                  <a:srgbClr val="403CC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Use Boolean Logic</a:t>
            </a:r>
            <a:endParaRPr lang="en-US" sz="2800" b="1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7" name="Text 3">
            <a:extLst>
              <a:ext uri="{FF2B5EF4-FFF2-40B4-BE49-F238E27FC236}">
                <a16:creationId xmlns:a16="http://schemas.microsoft.com/office/drawing/2014/main" id="{91D49E5F-206C-4315-60F5-7F3C8BDE4C49}"/>
              </a:ext>
            </a:extLst>
          </p:cNvPr>
          <p:cNvSpPr/>
          <p:nvPr/>
        </p:nvSpPr>
        <p:spPr>
          <a:xfrm>
            <a:off x="7374432" y="2878527"/>
            <a:ext cx="6244709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2850"/>
              </a:lnSpc>
              <a:buSzPct val="100000"/>
              <a:buChar char="•"/>
            </a:pPr>
            <a:r>
              <a:rPr lang="en-US" sz="2000" b="1" dirty="0">
                <a:solidFill>
                  <a:srgbClr val="49495A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AND:</a:t>
            </a:r>
            <a:r>
              <a:rPr lang="en-US" sz="2000" dirty="0">
                <a:solidFill>
                  <a:srgbClr val="49495A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Narrows (intersection)</a:t>
            </a:r>
            <a:endParaRPr lang="en-US" sz="20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8" name="Text 6">
            <a:extLst>
              <a:ext uri="{FF2B5EF4-FFF2-40B4-BE49-F238E27FC236}">
                <a16:creationId xmlns:a16="http://schemas.microsoft.com/office/drawing/2014/main" id="{5B494B81-E6CB-8B07-3B90-FD81650B6FA3}"/>
              </a:ext>
            </a:extLst>
          </p:cNvPr>
          <p:cNvSpPr/>
          <p:nvPr/>
        </p:nvSpPr>
        <p:spPr>
          <a:xfrm>
            <a:off x="7331570" y="3460186"/>
            <a:ext cx="6244709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2850"/>
              </a:lnSpc>
              <a:buSzPct val="100000"/>
              <a:buChar char="•"/>
            </a:pPr>
            <a:r>
              <a:rPr lang="en-US" sz="2000" b="1" dirty="0">
                <a:solidFill>
                  <a:srgbClr val="49495A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NEAR/n:</a:t>
            </a:r>
            <a:r>
              <a:rPr lang="en-US" sz="2000" dirty="0">
                <a:solidFill>
                  <a:srgbClr val="49495A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Proximity searching</a:t>
            </a:r>
            <a:endParaRPr lang="en-US" sz="20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9" name="Text 5">
            <a:extLst>
              <a:ext uri="{FF2B5EF4-FFF2-40B4-BE49-F238E27FC236}">
                <a16:creationId xmlns:a16="http://schemas.microsoft.com/office/drawing/2014/main" id="{C8A99DDD-FEBE-C8A5-3319-B5879D82FD8B}"/>
              </a:ext>
            </a:extLst>
          </p:cNvPr>
          <p:cNvSpPr/>
          <p:nvPr/>
        </p:nvSpPr>
        <p:spPr>
          <a:xfrm>
            <a:off x="7317282" y="3986210"/>
            <a:ext cx="6244709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2850"/>
              </a:lnSpc>
              <a:buSzPct val="100000"/>
              <a:buChar char="•"/>
            </a:pPr>
            <a:r>
              <a:rPr lang="en-US" sz="2000" b="1" dirty="0">
                <a:solidFill>
                  <a:srgbClr val="49495A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NOT:</a:t>
            </a:r>
            <a:r>
              <a:rPr lang="en-US" sz="2000" dirty="0">
                <a:solidFill>
                  <a:srgbClr val="49495A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Excludes (subtraction)</a:t>
            </a:r>
            <a:endParaRPr lang="en-US" sz="20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1" name="Text 7">
            <a:extLst>
              <a:ext uri="{FF2B5EF4-FFF2-40B4-BE49-F238E27FC236}">
                <a16:creationId xmlns:a16="http://schemas.microsoft.com/office/drawing/2014/main" id="{255C61C3-D4B1-012A-E292-6F9708B69835}"/>
              </a:ext>
            </a:extLst>
          </p:cNvPr>
          <p:cNvSpPr/>
          <p:nvPr/>
        </p:nvSpPr>
        <p:spPr>
          <a:xfrm>
            <a:off x="7317282" y="4565010"/>
            <a:ext cx="6244709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2850"/>
              </a:lnSpc>
              <a:buSzPct val="100000"/>
              <a:buChar char="•"/>
            </a:pPr>
            <a:r>
              <a:rPr lang="en-US" sz="2000" b="1" dirty="0">
                <a:solidFill>
                  <a:srgbClr val="49495A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ADJ/n:</a:t>
            </a:r>
            <a:r>
              <a:rPr lang="en-US" sz="2000" dirty="0">
                <a:solidFill>
                  <a:srgbClr val="49495A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Adjacent terms</a:t>
            </a:r>
            <a:endParaRPr lang="en-US" sz="20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ACF10FAF-CBA3-4873-AC80-964024F459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00240" y="33659"/>
            <a:ext cx="10515600" cy="812607"/>
          </a:xfrm>
        </p:spPr>
        <p:txBody>
          <a:bodyPr>
            <a:normAutofit/>
          </a:bodyPr>
          <a:lstStyle/>
          <a:p>
            <a:pPr algn="ctr"/>
            <a:r>
              <a:rPr lang="en-ZA" sz="3600" b="1" dirty="0">
                <a:solidFill>
                  <a:srgbClr val="D69610"/>
                </a:solidFill>
              </a:rPr>
              <a:t>Search strategy and Database Use 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8BB238B2-A2DF-4567-84BA-0DD24456DD70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/>
          <a:stretch/>
        </p:blipFill>
        <p:spPr>
          <a:xfrm>
            <a:off x="0" y="365129"/>
            <a:ext cx="676916" cy="8511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771321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25A8AF-DB23-0E69-FBD5-08260021E6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>
            <a:extLst>
              <a:ext uri="{FF2B5EF4-FFF2-40B4-BE49-F238E27FC236}">
                <a16:creationId xmlns:a16="http://schemas.microsoft.com/office/drawing/2014/main" id="{D24FA174-B690-514D-B351-91314070D90C}"/>
              </a:ext>
            </a:extLst>
          </p:cNvPr>
          <p:cNvSpPr/>
          <p:nvPr/>
        </p:nvSpPr>
        <p:spPr>
          <a:xfrm>
            <a:off x="661492" y="1181051"/>
            <a:ext cx="6673354" cy="5906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4625"/>
              </a:lnSpc>
            </a:pPr>
            <a:endParaRPr lang="en-US" sz="4000" b="1" dirty="0"/>
          </a:p>
        </p:txBody>
      </p:sp>
      <p:sp>
        <p:nvSpPr>
          <p:cNvPr id="18" name="Title 5">
            <a:extLst>
              <a:ext uri="{FF2B5EF4-FFF2-40B4-BE49-F238E27FC236}">
                <a16:creationId xmlns:a16="http://schemas.microsoft.com/office/drawing/2014/main" id="{BBE8117E-2890-908C-E5A1-9EF770E0C045}"/>
              </a:ext>
            </a:extLst>
          </p:cNvPr>
          <p:cNvSpPr txBox="1">
            <a:spLocks/>
          </p:cNvSpPr>
          <p:nvPr/>
        </p:nvSpPr>
        <p:spPr>
          <a:xfrm>
            <a:off x="1515116" y="62409"/>
            <a:ext cx="10515600" cy="590649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ZA" sz="3600" b="1" dirty="0">
                <a:solidFill>
                  <a:srgbClr val="D69610"/>
                </a:solidFill>
              </a:rPr>
              <a:t>Search strategy and Database Use: using AI</a:t>
            </a: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483C5C7B-BB34-983E-5423-0F8C9B71782A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61284" y="186872"/>
            <a:ext cx="676916" cy="851186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DFAEBBE3-A4A1-A722-7368-2775B830ED23}"/>
              </a:ext>
            </a:extLst>
          </p:cNvPr>
          <p:cNvSpPr txBox="1"/>
          <p:nvPr/>
        </p:nvSpPr>
        <p:spPr>
          <a:xfrm>
            <a:off x="838200" y="591532"/>
            <a:ext cx="1135380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en-US" sz="1600" dirty="0"/>
              <a:t>AI can be a valuable assistant when developing a search strategy for a scoping review, but it should </a:t>
            </a:r>
            <a:r>
              <a:rPr lang="en-US" sz="1600" b="1" dirty="0"/>
              <a:t>support—not replace—researcher expertise</a:t>
            </a:r>
            <a:r>
              <a:rPr lang="en-US" sz="1600" dirty="0"/>
              <a:t>. The researcher remains responsible for ensuring that the search is comprehensive, transparent, and reproducible.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C041C0BF-A8F0-1E31-7E46-DC3A586DDE7D}"/>
              </a:ext>
            </a:extLst>
          </p:cNvPr>
          <p:cNvSpPr txBox="1"/>
          <p:nvPr/>
        </p:nvSpPr>
        <p:spPr>
          <a:xfrm>
            <a:off x="180350" y="1293506"/>
            <a:ext cx="1165479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en-US" sz="1800" dirty="0"/>
              <a:t>The table below illustrates practical ways AI can be used throughout the search strategy development process.</a:t>
            </a:r>
          </a:p>
        </p:txBody>
      </p:sp>
      <p:graphicFrame>
        <p:nvGraphicFramePr>
          <p:cNvPr id="22" name="Table 21">
            <a:extLst>
              <a:ext uri="{FF2B5EF4-FFF2-40B4-BE49-F238E27FC236}">
                <a16:creationId xmlns:a16="http://schemas.microsoft.com/office/drawing/2014/main" id="{EA458557-AB32-AC37-CFEA-F55AE515739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40055754"/>
              </p:ext>
            </p:extLst>
          </p:nvPr>
        </p:nvGraphicFramePr>
        <p:xfrm>
          <a:off x="375926" y="1660236"/>
          <a:ext cx="11459214" cy="4651629"/>
        </p:xfrm>
        <a:graphic>
          <a:graphicData uri="http://schemas.openxmlformats.org/drawingml/2006/table">
            <a:tbl>
              <a:tblPr>
                <a:tableStyleId>{2D5ABB26-0587-4C30-8999-92F81FD0307C}</a:tableStyleId>
              </a:tblPr>
              <a:tblGrid>
                <a:gridCol w="2915914">
                  <a:extLst>
                    <a:ext uri="{9D8B030D-6E8A-4147-A177-3AD203B41FA5}">
                      <a16:colId xmlns:a16="http://schemas.microsoft.com/office/drawing/2014/main" val="836997877"/>
                    </a:ext>
                  </a:extLst>
                </a:gridCol>
                <a:gridCol w="4723562">
                  <a:extLst>
                    <a:ext uri="{9D8B030D-6E8A-4147-A177-3AD203B41FA5}">
                      <a16:colId xmlns:a16="http://schemas.microsoft.com/office/drawing/2014/main" val="3602375743"/>
                    </a:ext>
                  </a:extLst>
                </a:gridCol>
                <a:gridCol w="3819738">
                  <a:extLst>
                    <a:ext uri="{9D8B030D-6E8A-4147-A177-3AD203B41FA5}">
                      <a16:colId xmlns:a16="http://schemas.microsoft.com/office/drawing/2014/main" val="3294923165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1400" b="1" dirty="0"/>
                        <a:t>Stage</a:t>
                      </a:r>
                      <a:endParaRPr lang="en-US" sz="1400" dirty="0"/>
                    </a:p>
                  </a:txBody>
                  <a:tcPr marL="45804" marR="45804" marT="22902" marB="2290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1400" b="1" dirty="0"/>
                        <a:t>How AI Can Help</a:t>
                      </a:r>
                      <a:endParaRPr lang="en-US" sz="1400" dirty="0"/>
                    </a:p>
                  </a:txBody>
                  <a:tcPr marL="45804" marR="45804" marT="22902" marB="2290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1400" b="1" dirty="0"/>
                        <a:t>Researcher's Role</a:t>
                      </a:r>
                      <a:endParaRPr lang="en-US" sz="1400" dirty="0"/>
                    </a:p>
                  </a:txBody>
                  <a:tcPr marL="45804" marR="45804" marT="22902" marB="2290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1753536"/>
                  </a:ext>
                </a:extLst>
              </a:tr>
              <a:tr h="595446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400" dirty="0"/>
                        <a:t>Define the research question</a:t>
                      </a:r>
                    </a:p>
                  </a:txBody>
                  <a:tcPr marL="45804" marR="45804" marT="22902" marB="2290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400" dirty="0"/>
                        <a:t>Refine a broad topic into a clear research question using frameworks such as PCC (Population, Concept, Context).</a:t>
                      </a:r>
                    </a:p>
                  </a:txBody>
                  <a:tcPr marL="45804" marR="45804" marT="22902" marB="2290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400"/>
                        <a:t>Ensure the question aligns with the review objectives.</a:t>
                      </a:r>
                    </a:p>
                  </a:txBody>
                  <a:tcPr marL="45804" marR="45804" marT="22902" marB="2290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09753138"/>
                  </a:ext>
                </a:extLst>
              </a:tr>
              <a:tr h="320625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400" dirty="0"/>
                        <a:t>Identify key concepts</a:t>
                      </a:r>
                    </a:p>
                  </a:txBody>
                  <a:tcPr marL="45804" marR="45804" marT="22902" marB="2290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400" dirty="0"/>
                        <a:t>Extract the main concepts from the research question.</a:t>
                      </a:r>
                    </a:p>
                  </a:txBody>
                  <a:tcPr marL="45804" marR="45804" marT="22902" marB="2290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400"/>
                        <a:t>Confirm that all relevant concepts are included.</a:t>
                      </a:r>
                    </a:p>
                  </a:txBody>
                  <a:tcPr marL="45804" marR="45804" marT="22902" marB="2290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45962065"/>
                  </a:ext>
                </a:extLst>
              </a:tr>
              <a:tr h="458036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400"/>
                        <a:t>Generate keywords</a:t>
                      </a:r>
                    </a:p>
                  </a:txBody>
                  <a:tcPr marL="45804" marR="45804" marT="22902" marB="2290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400" dirty="0"/>
                        <a:t>Suggest synonyms, abbreviations, spelling variations, and related terminology.</a:t>
                      </a:r>
                    </a:p>
                  </a:txBody>
                  <a:tcPr marL="45804" marR="45804" marT="22902" marB="2290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400"/>
                        <a:t>Verify relevance and remove inappropriate terms.</a:t>
                      </a:r>
                    </a:p>
                  </a:txBody>
                  <a:tcPr marL="45804" marR="45804" marT="22902" marB="2290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01952357"/>
                  </a:ext>
                </a:extLst>
              </a:tr>
              <a:tr h="458036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400"/>
                        <a:t>Identify controlled vocabulary</a:t>
                      </a:r>
                    </a:p>
                  </a:txBody>
                  <a:tcPr marL="45804" marR="45804" marT="22902" marB="2290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400"/>
                        <a:t>Suggest MeSH terms (PubMed), Emtree terms (Embase), and other subject headings.</a:t>
                      </a:r>
                    </a:p>
                  </a:txBody>
                  <a:tcPr marL="45804" marR="45804" marT="22902" marB="2290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400" dirty="0"/>
                        <a:t>Confirm terms within each database.</a:t>
                      </a:r>
                    </a:p>
                  </a:txBody>
                  <a:tcPr marL="45804" marR="45804" marT="22902" marB="2290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08465814"/>
                  </a:ext>
                </a:extLst>
              </a:tr>
              <a:tr h="320625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400"/>
                        <a:t>Build Boolean search strings</a:t>
                      </a:r>
                    </a:p>
                  </a:txBody>
                  <a:tcPr marL="45804" marR="45804" marT="22902" marB="2290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400" dirty="0"/>
                        <a:t>Combine keywords using </a:t>
                      </a:r>
                      <a:r>
                        <a:rPr lang="en-US" sz="1400" b="1" dirty="0"/>
                        <a:t>AND</a:t>
                      </a:r>
                      <a:r>
                        <a:rPr lang="en-US" sz="1400" dirty="0"/>
                        <a:t>, </a:t>
                      </a:r>
                      <a:r>
                        <a:rPr lang="en-US" sz="1400" b="1" dirty="0"/>
                        <a:t>OR</a:t>
                      </a:r>
                      <a:r>
                        <a:rPr lang="en-US" sz="1400" dirty="0"/>
                        <a:t>, and </a:t>
                      </a:r>
                      <a:r>
                        <a:rPr lang="en-US" sz="1400" b="1" dirty="0"/>
                        <a:t>NOT</a:t>
                      </a:r>
                      <a:r>
                        <a:rPr lang="en-US" sz="1400" dirty="0"/>
                        <a:t>.</a:t>
                      </a:r>
                    </a:p>
                  </a:txBody>
                  <a:tcPr marL="45804" marR="45804" marT="22902" marB="2290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400" dirty="0"/>
                        <a:t>Check the logic and completeness of the search.</a:t>
                      </a:r>
                    </a:p>
                  </a:txBody>
                  <a:tcPr marL="45804" marR="45804" marT="22902" marB="2290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78917375"/>
                  </a:ext>
                </a:extLst>
              </a:tr>
              <a:tr h="458036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400"/>
                        <a:t>Adapt searches for different databases</a:t>
                      </a:r>
                    </a:p>
                  </a:txBody>
                  <a:tcPr marL="45804" marR="45804" marT="22902" marB="2290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400" dirty="0"/>
                        <a:t>Rewrite searches for PubMed, Scopus, Web of Science, CINAHL, etc.</a:t>
                      </a:r>
                    </a:p>
                  </a:txBody>
                  <a:tcPr marL="45804" marR="45804" marT="22902" marB="2290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400" dirty="0"/>
                        <a:t>Test and refine syntax for each database.</a:t>
                      </a:r>
                    </a:p>
                  </a:txBody>
                  <a:tcPr marL="45804" marR="45804" marT="22902" marB="2290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59461226"/>
                  </a:ext>
                </a:extLst>
              </a:tr>
              <a:tr h="458036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400"/>
                        <a:t>Improve sensitivity</a:t>
                      </a:r>
                    </a:p>
                  </a:txBody>
                  <a:tcPr marL="45804" marR="45804" marT="22902" marB="2290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400"/>
                        <a:t>Suggest additional synonyms or broader concepts to retrieve more studies.</a:t>
                      </a:r>
                    </a:p>
                  </a:txBody>
                  <a:tcPr marL="45804" marR="45804" marT="22902" marB="2290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400" dirty="0"/>
                        <a:t>Balance comprehensiveness with precision.</a:t>
                      </a:r>
                    </a:p>
                  </a:txBody>
                  <a:tcPr marL="45804" marR="45804" marT="22902" marB="2290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106338"/>
                  </a:ext>
                </a:extLst>
              </a:tr>
              <a:tr h="458036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400"/>
                        <a:t>Improve specificity</a:t>
                      </a:r>
                    </a:p>
                  </a:txBody>
                  <a:tcPr marL="45804" marR="45804" marT="22902" marB="2290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400"/>
                        <a:t>Recommend additional limits or concepts to reduce irrelevant results.</a:t>
                      </a:r>
                    </a:p>
                  </a:txBody>
                  <a:tcPr marL="45804" marR="45804" marT="22902" marB="2290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400" dirty="0"/>
                        <a:t>Decide whether narrowing the search is appropriate.</a:t>
                      </a:r>
                    </a:p>
                  </a:txBody>
                  <a:tcPr marL="45804" marR="45804" marT="22902" marB="2290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57022492"/>
                  </a:ext>
                </a:extLst>
              </a:tr>
              <a:tr h="320625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400"/>
                        <a:t>Translate searches</a:t>
                      </a:r>
                    </a:p>
                  </a:txBody>
                  <a:tcPr marL="45804" marR="45804" marT="22902" marB="2290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400"/>
                        <a:t>Convert a search strategy from one database format to another.</a:t>
                      </a:r>
                    </a:p>
                  </a:txBody>
                  <a:tcPr marL="45804" marR="45804" marT="22902" marB="2290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400" dirty="0"/>
                        <a:t>Validate the translated search.</a:t>
                      </a:r>
                    </a:p>
                  </a:txBody>
                  <a:tcPr marL="45804" marR="45804" marT="22902" marB="2290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19977005"/>
                  </a:ext>
                </a:extLst>
              </a:tr>
              <a:tr h="320625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400"/>
                        <a:t>Documentation</a:t>
                      </a:r>
                    </a:p>
                  </a:txBody>
                  <a:tcPr marL="45804" marR="45804" marT="22902" marB="2290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400"/>
                        <a:t>Draft search methods and search strategy tables for reporting.</a:t>
                      </a:r>
                    </a:p>
                  </a:txBody>
                  <a:tcPr marL="45804" marR="45804" marT="22902" marB="2290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400" dirty="0"/>
                        <a:t>Ensure reporting complies with PRISMA-</a:t>
                      </a:r>
                      <a:r>
                        <a:rPr lang="en-US" sz="1400" dirty="0" err="1"/>
                        <a:t>ScR</a:t>
                      </a:r>
                      <a:r>
                        <a:rPr lang="en-US" sz="1400" dirty="0"/>
                        <a:t> or JBI guidance.</a:t>
                      </a:r>
                    </a:p>
                  </a:txBody>
                  <a:tcPr marL="45804" marR="45804" marT="22902" marB="2290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7427133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1401502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AD624564-C8FF-C3AB-A996-950584BE75B3}"/>
              </a:ext>
            </a:extLst>
          </p:cNvPr>
          <p:cNvSpPr txBox="1"/>
          <p:nvPr/>
        </p:nvSpPr>
        <p:spPr>
          <a:xfrm>
            <a:off x="583561" y="700920"/>
            <a:ext cx="10347959" cy="7753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  <a:buNone/>
            </a:pPr>
            <a:r>
              <a:rPr lang="en-US" b="1" kern="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Research question</a:t>
            </a:r>
            <a:endParaRPr lang="en-US" kern="100" dirty="0">
              <a:effectLst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  <a:buNone/>
            </a:pPr>
            <a:r>
              <a:rPr lang="en-US" kern="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What digital health interventions improve HIV prevention among adolescents in sub-Saharan Africa?</a:t>
            </a:r>
            <a:endParaRPr lang="en-US" kern="100" dirty="0">
              <a:effectLst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3ED996EA-C6D2-FD23-7BAE-922EE48D88D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93383846"/>
              </p:ext>
            </p:extLst>
          </p:nvPr>
        </p:nvGraphicFramePr>
        <p:xfrm>
          <a:off x="583561" y="1564715"/>
          <a:ext cx="11024876" cy="448856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52212">
                  <a:extLst>
                    <a:ext uri="{9D8B030D-6E8A-4147-A177-3AD203B41FA5}">
                      <a16:colId xmlns:a16="http://schemas.microsoft.com/office/drawing/2014/main" val="2419668202"/>
                    </a:ext>
                  </a:extLst>
                </a:gridCol>
                <a:gridCol w="2790888">
                  <a:extLst>
                    <a:ext uri="{9D8B030D-6E8A-4147-A177-3AD203B41FA5}">
                      <a16:colId xmlns:a16="http://schemas.microsoft.com/office/drawing/2014/main" val="936221672"/>
                    </a:ext>
                  </a:extLst>
                </a:gridCol>
                <a:gridCol w="2790888">
                  <a:extLst>
                    <a:ext uri="{9D8B030D-6E8A-4147-A177-3AD203B41FA5}">
                      <a16:colId xmlns:a16="http://schemas.microsoft.com/office/drawing/2014/main" val="1315792489"/>
                    </a:ext>
                  </a:extLst>
                </a:gridCol>
                <a:gridCol w="2790888">
                  <a:extLst>
                    <a:ext uri="{9D8B030D-6E8A-4147-A177-3AD203B41FA5}">
                      <a16:colId xmlns:a16="http://schemas.microsoft.com/office/drawing/2014/main" val="373308432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600"/>
                        </a:spcAft>
                      </a:pPr>
                      <a:endParaRPr lang="en-US" sz="14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600"/>
                        </a:spcAft>
                      </a:pPr>
                      <a:r>
                        <a:rPr lang="en-US" sz="1400" dirty="0">
                          <a:latin typeface="+mn-lt"/>
                        </a:rPr>
                        <a:t>Population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600"/>
                        </a:spcAft>
                      </a:pPr>
                      <a:r>
                        <a:rPr lang="en-US" sz="1400" dirty="0">
                          <a:latin typeface="+mn-lt"/>
                        </a:rPr>
                        <a:t>Concept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600"/>
                        </a:spcAft>
                      </a:pPr>
                      <a:r>
                        <a:rPr lang="en-US" sz="1400" dirty="0">
                          <a:latin typeface="+mn-lt"/>
                        </a:rPr>
                        <a:t>Context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1275741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1" kern="0" dirty="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AI identifies the PCC</a:t>
                      </a:r>
                      <a:endParaRPr lang="en-US" sz="14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kern="0" dirty="0">
                          <a:effectLst/>
                          <a:latin typeface="+mn-lt"/>
                        </a:rPr>
                        <a:t>Adolescents, young people, youth, young adults</a:t>
                      </a:r>
                      <a:endParaRPr lang="en-US" sz="1400" kern="100" dirty="0">
                        <a:effectLst/>
                        <a:latin typeface="+mn-lt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600"/>
                        </a:spcAft>
                      </a:pPr>
                      <a:endParaRPr lang="en-US" sz="14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kern="0" dirty="0">
                          <a:effectLst/>
                          <a:latin typeface="+mn-lt"/>
                        </a:rPr>
                        <a:t>Digital health, mHealth, eHealth, mobile apps, SMS, telemedicine, WhatsApp</a:t>
                      </a:r>
                      <a:endParaRPr lang="en-US" sz="1400" kern="100" dirty="0">
                        <a:effectLst/>
                        <a:latin typeface="+mn-lt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kern="0" dirty="0">
                          <a:effectLst/>
                          <a:latin typeface="+mn-lt"/>
                        </a:rPr>
                        <a:t>Sub-Saharan Africa, South Africa, Kenya, Uganda, Nigeria, Zimbabwe</a:t>
                      </a:r>
                      <a:endParaRPr lang="en-US" sz="1400" kern="100" dirty="0">
                        <a:effectLst/>
                        <a:latin typeface="+mn-lt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600"/>
                        </a:spcAft>
                        <a:buNone/>
                      </a:pPr>
                      <a:endParaRPr lang="en-US" sz="1400" kern="100" dirty="0">
                        <a:effectLst/>
                        <a:latin typeface="+mn-lt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873537800"/>
                  </a:ext>
                </a:extLst>
              </a:tr>
              <a:tr h="93068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600"/>
                        </a:spcAft>
                      </a:pPr>
                      <a:r>
                        <a:rPr lang="en-US" sz="1400" b="1" kern="0" dirty="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AI suggests synonyms</a:t>
                      </a:r>
                      <a:endParaRPr lang="en-US" sz="14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lvl="0" indent="0">
                        <a:lnSpc>
                          <a:spcPct val="100000"/>
                        </a:lnSpc>
                        <a:spcAft>
                          <a:spcPts val="600"/>
                        </a:spcAft>
                        <a:buSzPts val="1000"/>
                        <a:buFont typeface="Symbol" panose="05050102010706020507" pitchFamily="18" charset="2"/>
                        <a:buNone/>
                        <a:tabLst>
                          <a:tab pos="457200" algn="l"/>
                        </a:tabLst>
                      </a:pPr>
                      <a:r>
                        <a:rPr lang="en-US" sz="1400" kern="0" dirty="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adolescent* , youth young people, young adult*, teenager* </a:t>
                      </a:r>
                      <a:endParaRPr lang="en-US" sz="1400" kern="100" dirty="0">
                        <a:effectLst/>
                        <a:latin typeface="+mn-lt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600"/>
                        </a:spcAft>
                      </a:pPr>
                      <a:endParaRPr lang="en-US" sz="14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lvl="0" indent="0">
                        <a:lnSpc>
                          <a:spcPct val="100000"/>
                        </a:lnSpc>
                        <a:spcAft>
                          <a:spcPts val="600"/>
                        </a:spcAft>
                        <a:buSzPts val="1000"/>
                        <a:buFont typeface="Symbol" panose="05050102010706020507" pitchFamily="18" charset="2"/>
                        <a:buNone/>
                        <a:tabLst>
                          <a:tab pos="457200" algn="l"/>
                        </a:tabLst>
                      </a:pPr>
                      <a:r>
                        <a:rPr lang="en-US" sz="1400" kern="0" dirty="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digital health, mHealth, eHealth,</a:t>
                      </a:r>
                      <a:endParaRPr lang="en-US" sz="1400" kern="100" dirty="0">
                        <a:effectLst/>
                        <a:latin typeface="+mn-lt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lvl="0" indent="0">
                        <a:lnSpc>
                          <a:spcPct val="100000"/>
                        </a:lnSpc>
                        <a:spcAft>
                          <a:spcPts val="600"/>
                        </a:spcAft>
                        <a:buSzPts val="1000"/>
                        <a:buFont typeface="Symbol" panose="05050102010706020507" pitchFamily="18" charset="2"/>
                        <a:buNone/>
                        <a:tabLst>
                          <a:tab pos="457200" algn="l"/>
                        </a:tabLst>
                      </a:pPr>
                      <a:r>
                        <a:rPr lang="en-US" sz="1400" kern="0" dirty="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mobile health, smartphone, SMS, mobile application* telemedicine, WhatsApp </a:t>
                      </a:r>
                      <a:endParaRPr lang="en-US" sz="14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lvl="0" indent="0">
                        <a:lnSpc>
                          <a:spcPct val="100000"/>
                        </a:lnSpc>
                        <a:spcAft>
                          <a:spcPts val="600"/>
                        </a:spcAft>
                        <a:buSzPts val="1000"/>
                        <a:buFont typeface="Symbol" panose="05050102010706020507" pitchFamily="18" charset="2"/>
                        <a:buNone/>
                        <a:tabLst>
                          <a:tab pos="457200" algn="l"/>
                        </a:tabLst>
                      </a:pPr>
                      <a:r>
                        <a:rPr lang="en-US" sz="1400" kern="0" dirty="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sub-Saharan Africa, Africa South of the Sahara, South Africa, Kenya, Uganda, Nigeria Zimbabwe </a:t>
                      </a:r>
                      <a:endParaRPr lang="en-US" sz="1400" kern="100" dirty="0">
                        <a:effectLst/>
                        <a:latin typeface="+mn-lt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3495747720"/>
                  </a:ext>
                </a:extLst>
              </a:tr>
              <a:tr h="25900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600"/>
                        </a:spcAft>
                      </a:pPr>
                      <a:r>
                        <a:rPr lang="en-US" sz="1400" b="1" kern="0" dirty="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AI builds a draft search</a:t>
                      </a:r>
                      <a:endParaRPr lang="en-US" sz="1400" dirty="0">
                        <a:latin typeface="+mn-lt"/>
                      </a:endParaRPr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  <a:tabLst>
                          <a:tab pos="581660" algn="l"/>
                          <a:tab pos="1163320" algn="l"/>
                          <a:tab pos="1744980" algn="l"/>
                          <a:tab pos="2326640" algn="l"/>
                          <a:tab pos="2908300" algn="l"/>
                          <a:tab pos="3489960" algn="l"/>
                          <a:tab pos="4071620" algn="l"/>
                          <a:tab pos="4653280" algn="l"/>
                          <a:tab pos="5234940" algn="l"/>
                          <a:tab pos="5816600" algn="l"/>
                          <a:tab pos="6398260" algn="l"/>
                          <a:tab pos="6979920" algn="l"/>
                          <a:tab pos="7561580" algn="l"/>
                          <a:tab pos="8143240" algn="l"/>
                          <a:tab pos="8724900" algn="l"/>
                          <a:tab pos="9306560" algn="l"/>
                        </a:tabLst>
                      </a:pPr>
                      <a:r>
                        <a:rPr lang="en-US" sz="1400" kern="0" dirty="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(adolescent* OR youth OR "young people" OR "young adult*")</a:t>
                      </a:r>
                      <a:endParaRPr lang="en-US" sz="1400" kern="100" dirty="0">
                        <a:effectLst/>
                        <a:latin typeface="+mn-lt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  <a:tabLst>
                          <a:tab pos="581660" algn="l"/>
                          <a:tab pos="1163320" algn="l"/>
                          <a:tab pos="1744980" algn="l"/>
                          <a:tab pos="2326640" algn="l"/>
                          <a:tab pos="2908300" algn="l"/>
                          <a:tab pos="3489960" algn="l"/>
                          <a:tab pos="4071620" algn="l"/>
                          <a:tab pos="4653280" algn="l"/>
                          <a:tab pos="5234940" algn="l"/>
                          <a:tab pos="5816600" algn="l"/>
                          <a:tab pos="6398260" algn="l"/>
                          <a:tab pos="6979920" algn="l"/>
                          <a:tab pos="7561580" algn="l"/>
                          <a:tab pos="8143240" algn="l"/>
                          <a:tab pos="8724900" algn="l"/>
                          <a:tab pos="9306560" algn="l"/>
                        </a:tabLst>
                      </a:pPr>
                      <a:r>
                        <a:rPr lang="en-US" sz="1400" kern="0" dirty="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AND</a:t>
                      </a:r>
                      <a:endParaRPr lang="en-US" sz="1400" kern="100" dirty="0">
                        <a:effectLst/>
                        <a:latin typeface="+mn-lt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  <a:tabLst>
                          <a:tab pos="581660" algn="l"/>
                          <a:tab pos="1163320" algn="l"/>
                          <a:tab pos="1744980" algn="l"/>
                          <a:tab pos="2326640" algn="l"/>
                          <a:tab pos="2908300" algn="l"/>
                          <a:tab pos="3489960" algn="l"/>
                          <a:tab pos="4071620" algn="l"/>
                          <a:tab pos="4653280" algn="l"/>
                          <a:tab pos="5234940" algn="l"/>
                          <a:tab pos="5816600" algn="l"/>
                          <a:tab pos="6398260" algn="l"/>
                          <a:tab pos="6979920" algn="l"/>
                          <a:tab pos="7561580" algn="l"/>
                          <a:tab pos="8143240" algn="l"/>
                          <a:tab pos="8724900" algn="l"/>
                          <a:tab pos="9306560" algn="l"/>
                        </a:tabLst>
                      </a:pPr>
                      <a:r>
                        <a:rPr lang="en-US" sz="1400" kern="0" dirty="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("digital health" OR mHealth OR eHealth OR smartphone OR SMS OR telemedicine OR WhatsApp)</a:t>
                      </a:r>
                      <a:endParaRPr lang="en-US" sz="1400" kern="100" dirty="0">
                        <a:effectLst/>
                        <a:latin typeface="+mn-lt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  <a:tabLst>
                          <a:tab pos="581660" algn="l"/>
                          <a:tab pos="1163320" algn="l"/>
                          <a:tab pos="1744980" algn="l"/>
                          <a:tab pos="2326640" algn="l"/>
                          <a:tab pos="2908300" algn="l"/>
                          <a:tab pos="3489960" algn="l"/>
                          <a:tab pos="4071620" algn="l"/>
                          <a:tab pos="4653280" algn="l"/>
                          <a:tab pos="5234940" algn="l"/>
                          <a:tab pos="5816600" algn="l"/>
                          <a:tab pos="6398260" algn="l"/>
                          <a:tab pos="6979920" algn="l"/>
                          <a:tab pos="7561580" algn="l"/>
                          <a:tab pos="8143240" algn="l"/>
                          <a:tab pos="8724900" algn="l"/>
                          <a:tab pos="9306560" algn="l"/>
                        </a:tabLst>
                      </a:pPr>
                      <a:r>
                        <a:rPr lang="en-US" sz="1400" kern="0" dirty="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AND</a:t>
                      </a:r>
                      <a:endParaRPr lang="en-US" sz="1400" kern="100" dirty="0">
                        <a:effectLst/>
                        <a:latin typeface="+mn-lt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  <a:tabLst>
                          <a:tab pos="581660" algn="l"/>
                          <a:tab pos="1163320" algn="l"/>
                          <a:tab pos="1744980" algn="l"/>
                          <a:tab pos="2326640" algn="l"/>
                          <a:tab pos="2908300" algn="l"/>
                          <a:tab pos="3489960" algn="l"/>
                          <a:tab pos="4071620" algn="l"/>
                          <a:tab pos="4653280" algn="l"/>
                          <a:tab pos="5234940" algn="l"/>
                          <a:tab pos="5816600" algn="l"/>
                          <a:tab pos="6398260" algn="l"/>
                          <a:tab pos="6979920" algn="l"/>
                          <a:tab pos="7561580" algn="l"/>
                          <a:tab pos="8143240" algn="l"/>
                          <a:tab pos="8724900" algn="l"/>
                          <a:tab pos="9306560" algn="l"/>
                        </a:tabLst>
                      </a:pPr>
                      <a:r>
                        <a:rPr lang="en-US" sz="1400" kern="0" dirty="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(HIV OR AIDS)</a:t>
                      </a:r>
                      <a:endParaRPr lang="en-US" sz="1400" kern="100" dirty="0">
                        <a:effectLst/>
                        <a:latin typeface="+mn-lt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  <a:tabLst>
                          <a:tab pos="581660" algn="l"/>
                          <a:tab pos="1163320" algn="l"/>
                          <a:tab pos="1744980" algn="l"/>
                          <a:tab pos="2326640" algn="l"/>
                          <a:tab pos="2908300" algn="l"/>
                          <a:tab pos="3489960" algn="l"/>
                          <a:tab pos="4071620" algn="l"/>
                          <a:tab pos="4653280" algn="l"/>
                          <a:tab pos="5234940" algn="l"/>
                          <a:tab pos="5816600" algn="l"/>
                          <a:tab pos="6398260" algn="l"/>
                          <a:tab pos="6979920" algn="l"/>
                          <a:tab pos="7561580" algn="l"/>
                          <a:tab pos="8143240" algn="l"/>
                          <a:tab pos="8724900" algn="l"/>
                          <a:tab pos="9306560" algn="l"/>
                        </a:tabLst>
                      </a:pPr>
                      <a:r>
                        <a:rPr lang="en-US" sz="1400" kern="0" dirty="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AND</a:t>
                      </a:r>
                      <a:endParaRPr lang="en-US" sz="1400" kern="100" dirty="0">
                        <a:effectLst/>
                        <a:latin typeface="+mn-lt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  <a:tabLst>
                          <a:tab pos="581660" algn="l"/>
                          <a:tab pos="1163320" algn="l"/>
                          <a:tab pos="1744980" algn="l"/>
                          <a:tab pos="2326640" algn="l"/>
                          <a:tab pos="2908300" algn="l"/>
                          <a:tab pos="3489960" algn="l"/>
                          <a:tab pos="4071620" algn="l"/>
                          <a:tab pos="4653280" algn="l"/>
                          <a:tab pos="5234940" algn="l"/>
                          <a:tab pos="5816600" algn="l"/>
                          <a:tab pos="6398260" algn="l"/>
                          <a:tab pos="6979920" algn="l"/>
                          <a:tab pos="7561580" algn="l"/>
                          <a:tab pos="8143240" algn="l"/>
                          <a:tab pos="8724900" algn="l"/>
                          <a:tab pos="9306560" algn="l"/>
                        </a:tabLst>
                      </a:pPr>
                      <a:r>
                        <a:rPr lang="en-US" sz="1400" kern="0" dirty="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("sub-Saharan Africa" OR "Africa South of the Sahara" OR "South Africa" OR Kenya OR Uganda OR Nigeria)</a:t>
                      </a:r>
                      <a:endParaRPr lang="en-US" sz="1400" kern="100" dirty="0">
                        <a:effectLst/>
                        <a:latin typeface="+mn-lt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0" lvl="0" indent="0">
                        <a:lnSpc>
                          <a:spcPct val="100000"/>
                        </a:lnSpc>
                        <a:spcAft>
                          <a:spcPts val="600"/>
                        </a:spcAft>
                        <a:buSzPts val="1000"/>
                        <a:buFont typeface="Symbol" panose="05050102010706020507" pitchFamily="18" charset="2"/>
                        <a:buNone/>
                        <a:tabLst>
                          <a:tab pos="457200" algn="l"/>
                        </a:tabLst>
                      </a:pPr>
                      <a:endParaRPr lang="en-US" sz="1400" dirty="0">
                        <a:latin typeface="+mn-lt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0" lvl="0" indent="0">
                        <a:lnSpc>
                          <a:spcPct val="100000"/>
                        </a:lnSpc>
                        <a:spcAft>
                          <a:spcPts val="600"/>
                        </a:spcAft>
                        <a:buSzPts val="1000"/>
                        <a:buFont typeface="Symbol" panose="05050102010706020507" pitchFamily="18" charset="2"/>
                        <a:buNone/>
                        <a:tabLst>
                          <a:tab pos="457200" algn="l"/>
                        </a:tabLst>
                      </a:pPr>
                      <a:endParaRPr lang="en-US" sz="1400" kern="100" dirty="0">
                        <a:effectLst/>
                        <a:latin typeface="+mn-lt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3999311238"/>
                  </a:ext>
                </a:extLst>
              </a:tr>
            </a:tbl>
          </a:graphicData>
        </a:graphic>
      </p:graphicFrame>
      <p:sp>
        <p:nvSpPr>
          <p:cNvPr id="7" name="Title 5">
            <a:extLst>
              <a:ext uri="{FF2B5EF4-FFF2-40B4-BE49-F238E27FC236}">
                <a16:creationId xmlns:a16="http://schemas.microsoft.com/office/drawing/2014/main" id="{068A901D-57AE-98EF-0A87-90822F475176}"/>
              </a:ext>
            </a:extLst>
          </p:cNvPr>
          <p:cNvSpPr txBox="1">
            <a:spLocks/>
          </p:cNvSpPr>
          <p:nvPr/>
        </p:nvSpPr>
        <p:spPr>
          <a:xfrm>
            <a:off x="1005840" y="214075"/>
            <a:ext cx="11024876" cy="590649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ZA" sz="3200" b="1" dirty="0">
                <a:solidFill>
                  <a:srgbClr val="D69610"/>
                </a:solidFill>
              </a:rPr>
              <a:t>Search strategy and Database Use: using AI - example</a:t>
            </a:r>
          </a:p>
        </p:txBody>
      </p:sp>
    </p:spTree>
    <p:extLst>
      <p:ext uri="{BB962C8B-B14F-4D97-AF65-F5344CB8AC3E}">
        <p14:creationId xmlns:p14="http://schemas.microsoft.com/office/powerpoint/2010/main" val="114872740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D8020CF-F5CA-A1DB-DB2B-E201B8025D3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5">
            <a:extLst>
              <a:ext uri="{FF2B5EF4-FFF2-40B4-BE49-F238E27FC236}">
                <a16:creationId xmlns:a16="http://schemas.microsoft.com/office/drawing/2014/main" id="{DAA18340-16E8-B60B-7617-139DF88F793A}"/>
              </a:ext>
            </a:extLst>
          </p:cNvPr>
          <p:cNvSpPr txBox="1">
            <a:spLocks/>
          </p:cNvSpPr>
          <p:nvPr/>
        </p:nvSpPr>
        <p:spPr>
          <a:xfrm>
            <a:off x="1005840" y="21816"/>
            <a:ext cx="11024876" cy="590649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ZA" sz="3200" b="1" dirty="0">
                <a:solidFill>
                  <a:srgbClr val="D69610"/>
                </a:solidFill>
              </a:rPr>
              <a:t>Search strategy and Database Use: using AI - example</a:t>
            </a:r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E0A07FAE-111A-3741-2165-B18EFEA803C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26173043"/>
              </p:ext>
            </p:extLst>
          </p:nvPr>
        </p:nvGraphicFramePr>
        <p:xfrm>
          <a:off x="425452" y="1235899"/>
          <a:ext cx="11341096" cy="438620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334506">
                  <a:extLst>
                    <a:ext uri="{9D8B030D-6E8A-4147-A177-3AD203B41FA5}">
                      <a16:colId xmlns:a16="http://schemas.microsoft.com/office/drawing/2014/main" val="4088938301"/>
                    </a:ext>
                  </a:extLst>
                </a:gridCol>
                <a:gridCol w="7006590">
                  <a:extLst>
                    <a:ext uri="{9D8B030D-6E8A-4147-A177-3AD203B41FA5}">
                      <a16:colId xmlns:a16="http://schemas.microsoft.com/office/drawing/2014/main" val="4176253668"/>
                    </a:ext>
                  </a:extLst>
                </a:gridCol>
              </a:tblGrid>
              <a:tr h="552364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400" kern="0" dirty="0">
                          <a:effectLst/>
                        </a:rPr>
                        <a:t>Tool</a:t>
                      </a:r>
                      <a:endParaRPr lang="en-US" sz="20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400" kern="0" dirty="0">
                          <a:effectLst/>
                        </a:rPr>
                        <a:t>Use</a:t>
                      </a:r>
                      <a:endParaRPr lang="en-US" sz="20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3689505976"/>
                  </a:ext>
                </a:extLst>
              </a:tr>
              <a:tr h="1072018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800" kern="0" dirty="0">
                          <a:effectLst/>
                        </a:rPr>
                        <a:t>ChatGPT</a:t>
                      </a:r>
                      <a:endParaRPr lang="en-US" sz="16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800" kern="0" dirty="0">
                          <a:effectLst/>
                        </a:rPr>
                        <a:t>Brainstorm research questions, identify keywords, generate Boolean searches, adapt search strategies, and explain methodology.</a:t>
                      </a:r>
                      <a:endParaRPr lang="en-US" sz="16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2372065695"/>
                  </a:ext>
                </a:extLst>
              </a:tr>
              <a:tr h="552364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800" kern="0" dirty="0">
                          <a:effectLst/>
                        </a:rPr>
                        <a:t>PubMed </a:t>
                      </a:r>
                      <a:r>
                        <a:rPr lang="en-US" sz="1800" kern="0" dirty="0" err="1">
                          <a:effectLst/>
                        </a:rPr>
                        <a:t>MeSH</a:t>
                      </a:r>
                      <a:r>
                        <a:rPr lang="en-US" sz="1800" kern="0" dirty="0">
                          <a:effectLst/>
                        </a:rPr>
                        <a:t> Database</a:t>
                      </a:r>
                      <a:endParaRPr lang="en-US" sz="16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800" kern="0" dirty="0">
                          <a:effectLst/>
                        </a:rPr>
                        <a:t>Identify controlled vocabulary (not AI, but essential).</a:t>
                      </a:r>
                      <a:endParaRPr lang="en-US" sz="16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2696891995"/>
                  </a:ext>
                </a:extLst>
              </a:tr>
              <a:tr h="552364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800" kern="0" dirty="0">
                          <a:effectLst/>
                        </a:rPr>
                        <a:t>Elicit</a:t>
                      </a:r>
                      <a:endParaRPr lang="en-US" sz="16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800" kern="0" dirty="0">
                          <a:effectLst/>
                        </a:rPr>
                        <a:t>Find relevant papers, extract key concepts, and identify related terms.</a:t>
                      </a:r>
                      <a:endParaRPr lang="en-US" sz="16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1814141551"/>
                  </a:ext>
                </a:extLst>
              </a:tr>
              <a:tr h="552364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800" kern="0" dirty="0">
                          <a:effectLst/>
                        </a:rPr>
                        <a:t>Semantic Scholar</a:t>
                      </a:r>
                      <a:endParaRPr lang="en-US" sz="16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800" kern="0" dirty="0">
                          <a:effectLst/>
                        </a:rPr>
                        <a:t>Discover related studies and citation networks.</a:t>
                      </a:r>
                      <a:endParaRPr lang="en-US" sz="16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1569667433"/>
                  </a:ext>
                </a:extLst>
              </a:tr>
              <a:tr h="552364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800" kern="0" dirty="0">
                          <a:effectLst/>
                        </a:rPr>
                        <a:t>Scopus AI (where available)</a:t>
                      </a:r>
                      <a:endParaRPr lang="en-US" sz="16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800" kern="0" dirty="0">
                          <a:effectLst/>
                        </a:rPr>
                        <a:t>Explore topics and identify key terminology from the literature.</a:t>
                      </a:r>
                      <a:endParaRPr lang="en-US" sz="16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1690549453"/>
                  </a:ext>
                </a:extLst>
              </a:tr>
              <a:tr h="552364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800" kern="0" dirty="0">
                          <a:effectLst/>
                        </a:rPr>
                        <a:t>Consensus</a:t>
                      </a:r>
                      <a:endParaRPr lang="en-US" sz="16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800" kern="0" dirty="0">
                          <a:effectLst/>
                        </a:rPr>
                        <a:t>Summarize evidence and identify commonly used terminology.</a:t>
                      </a:r>
                      <a:endParaRPr lang="en-US" sz="16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1789003171"/>
                  </a:ext>
                </a:extLst>
              </a:tr>
            </a:tbl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id="{74EA7C1F-9D9B-7F4A-3BAB-43168CEB8D5A}"/>
              </a:ext>
            </a:extLst>
          </p:cNvPr>
          <p:cNvSpPr txBox="1"/>
          <p:nvPr/>
        </p:nvSpPr>
        <p:spPr>
          <a:xfrm>
            <a:off x="420374" y="698316"/>
            <a:ext cx="6097904" cy="53758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  <a:buNone/>
            </a:pPr>
            <a:r>
              <a:rPr lang="en-US" sz="2800" b="1" kern="0" dirty="0">
                <a:solidFill>
                  <a:srgbClr val="D6961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AI tools that can assist</a:t>
            </a:r>
            <a:endParaRPr lang="en-US" sz="2000" kern="100" dirty="0">
              <a:solidFill>
                <a:srgbClr val="D69610"/>
              </a:solidFill>
              <a:effectLst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5613279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E8BD02-283A-7EB1-5B0B-993847788A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4A9A0C61-C6C4-442C-7969-71464BFD0414}"/>
              </a:ext>
            </a:extLst>
          </p:cNvPr>
          <p:cNvSpPr/>
          <p:nvPr/>
        </p:nvSpPr>
        <p:spPr>
          <a:xfrm>
            <a:off x="1524000" y="4435436"/>
            <a:ext cx="2630384" cy="1680359"/>
          </a:xfrm>
          <a:prstGeom prst="rect">
            <a:avLst/>
          </a:prstGeom>
          <a:solidFill>
            <a:srgbClr val="D6961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6B1834AE-9319-9EF8-F5A3-8FDEB7937116}"/>
              </a:ext>
            </a:extLst>
          </p:cNvPr>
          <p:cNvSpPr/>
          <p:nvPr/>
        </p:nvSpPr>
        <p:spPr>
          <a:xfrm>
            <a:off x="4154384" y="0"/>
            <a:ext cx="6513616" cy="6115792"/>
          </a:xfrm>
          <a:prstGeom prst="rect">
            <a:avLst/>
          </a:prstGeom>
          <a:solidFill>
            <a:srgbClr val="222B5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34FAE02F-8F2C-A6BB-DDEF-84D96F77C6E8}"/>
              </a:ext>
            </a:extLst>
          </p:cNvPr>
          <p:cNvSpPr/>
          <p:nvPr/>
        </p:nvSpPr>
        <p:spPr>
          <a:xfrm>
            <a:off x="1524000" y="3"/>
            <a:ext cx="2630384" cy="1680359"/>
          </a:xfrm>
          <a:prstGeom prst="rect">
            <a:avLst/>
          </a:prstGeom>
          <a:solidFill>
            <a:srgbClr val="D6961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DDA1326-B404-E962-B5C5-4B3B48D3A569}"/>
              </a:ext>
            </a:extLst>
          </p:cNvPr>
          <p:cNvSpPr txBox="1"/>
          <p:nvPr/>
        </p:nvSpPr>
        <p:spPr>
          <a:xfrm>
            <a:off x="4154386" y="1680775"/>
            <a:ext cx="6513615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rgbClr val="D69610"/>
                </a:solidFill>
              </a:rPr>
              <a:t>AI for Systematic Review Recommended  Tools</a:t>
            </a:r>
          </a:p>
          <a:p>
            <a:endParaRPr lang="en-US" b="1" dirty="0">
              <a:solidFill>
                <a:srgbClr val="D69610"/>
              </a:solidFill>
            </a:endParaRPr>
          </a:p>
        </p:txBody>
      </p:sp>
      <p:pic>
        <p:nvPicPr>
          <p:cNvPr id="3" name="Picture 2" descr="A pencil and light bulb on a piece of paper&#10;&#10;AI-generated content may be incorrect.">
            <a:extLst>
              <a:ext uri="{FF2B5EF4-FFF2-40B4-BE49-F238E27FC236}">
                <a16:creationId xmlns:a16="http://schemas.microsoft.com/office/drawing/2014/main" id="{476F2A97-AAE6-D893-D633-A5DAB0DAE99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18069" y="1940448"/>
            <a:ext cx="1842244" cy="2316524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CEC8D28C-8641-BF4D-765D-E2E215B5345C}"/>
              </a:ext>
            </a:extLst>
          </p:cNvPr>
          <p:cNvSpPr txBox="1"/>
          <p:nvPr/>
        </p:nvSpPr>
        <p:spPr>
          <a:xfrm>
            <a:off x="1524000" y="178462"/>
            <a:ext cx="2630384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1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7th Annual Emerging African Researcher Training Academy 2026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5417597-5EED-01EB-4D54-1C7740366D3E}"/>
              </a:ext>
            </a:extLst>
          </p:cNvPr>
          <p:cNvSpPr txBox="1"/>
          <p:nvPr/>
        </p:nvSpPr>
        <p:spPr>
          <a:xfrm>
            <a:off x="1524003" y="4820028"/>
            <a:ext cx="2630383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i="1" dirty="0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African Research Voices in the Age of Artificial Intelligence</a:t>
            </a:r>
          </a:p>
        </p:txBody>
      </p:sp>
    </p:spTree>
    <p:extLst>
      <p:ext uri="{BB962C8B-B14F-4D97-AF65-F5344CB8AC3E}">
        <p14:creationId xmlns:p14="http://schemas.microsoft.com/office/powerpoint/2010/main" val="321623739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24A0A0AF-A0A8-3E3F-6B76-338D9894965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45263594"/>
              </p:ext>
            </p:extLst>
          </p:nvPr>
        </p:nvGraphicFramePr>
        <p:xfrm>
          <a:off x="177795" y="325304"/>
          <a:ext cx="11836410" cy="5630754"/>
        </p:xfrm>
        <a:graphic>
          <a:graphicData uri="http://schemas.openxmlformats.org/drawingml/2006/table">
            <a:tbl>
              <a:tblPr/>
              <a:tblGrid>
                <a:gridCol w="1458618">
                  <a:extLst>
                    <a:ext uri="{9D8B030D-6E8A-4147-A177-3AD203B41FA5}">
                      <a16:colId xmlns:a16="http://schemas.microsoft.com/office/drawing/2014/main" val="388412739"/>
                    </a:ext>
                  </a:extLst>
                </a:gridCol>
                <a:gridCol w="1751807">
                  <a:extLst>
                    <a:ext uri="{9D8B030D-6E8A-4147-A177-3AD203B41FA5}">
                      <a16:colId xmlns:a16="http://schemas.microsoft.com/office/drawing/2014/main" val="1247929243"/>
                    </a:ext>
                  </a:extLst>
                </a:gridCol>
                <a:gridCol w="2361613">
                  <a:extLst>
                    <a:ext uri="{9D8B030D-6E8A-4147-A177-3AD203B41FA5}">
                      <a16:colId xmlns:a16="http://schemas.microsoft.com/office/drawing/2014/main" val="2167319277"/>
                    </a:ext>
                  </a:extLst>
                </a:gridCol>
                <a:gridCol w="2318902">
                  <a:extLst>
                    <a:ext uri="{9D8B030D-6E8A-4147-A177-3AD203B41FA5}">
                      <a16:colId xmlns:a16="http://schemas.microsoft.com/office/drawing/2014/main" val="2173996835"/>
                    </a:ext>
                  </a:extLst>
                </a:gridCol>
                <a:gridCol w="1972735">
                  <a:extLst>
                    <a:ext uri="{9D8B030D-6E8A-4147-A177-3AD203B41FA5}">
                      <a16:colId xmlns:a16="http://schemas.microsoft.com/office/drawing/2014/main" val="4246844271"/>
                    </a:ext>
                  </a:extLst>
                </a:gridCol>
                <a:gridCol w="1972735">
                  <a:extLst>
                    <a:ext uri="{9D8B030D-6E8A-4147-A177-3AD203B41FA5}">
                      <a16:colId xmlns:a16="http://schemas.microsoft.com/office/drawing/2014/main" val="2407523948"/>
                    </a:ext>
                  </a:extLst>
                </a:gridCol>
              </a:tblGrid>
              <a:tr h="144357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1200" b="1" dirty="0">
                          <a:solidFill>
                            <a:schemeClr val="accent1"/>
                          </a:solidFill>
                        </a:rPr>
                        <a:t>Tool</a:t>
                      </a:r>
                      <a:endParaRPr lang="en-US" sz="1200" dirty="0">
                        <a:solidFill>
                          <a:schemeClr val="accent1"/>
                        </a:solidFill>
                      </a:endParaRPr>
                    </a:p>
                  </a:txBody>
                  <a:tcPr marL="20622" marR="20622" marT="10311" marB="1031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1200" b="1" dirty="0">
                          <a:solidFill>
                            <a:schemeClr val="accent1"/>
                          </a:solidFill>
                        </a:rPr>
                        <a:t>Primary Function</a:t>
                      </a:r>
                      <a:endParaRPr lang="en-US" sz="1200" dirty="0">
                        <a:solidFill>
                          <a:schemeClr val="accent1"/>
                        </a:solidFill>
                      </a:endParaRPr>
                    </a:p>
                  </a:txBody>
                  <a:tcPr marL="20622" marR="20622" marT="10311" marB="1031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1200" b="1" dirty="0">
                          <a:solidFill>
                            <a:schemeClr val="accent1"/>
                          </a:solidFill>
                        </a:rPr>
                        <a:t>AI Capabilities</a:t>
                      </a:r>
                      <a:endParaRPr lang="en-US" sz="1200" dirty="0">
                        <a:solidFill>
                          <a:schemeClr val="accent1"/>
                        </a:solidFill>
                      </a:endParaRPr>
                    </a:p>
                  </a:txBody>
                  <a:tcPr marL="20622" marR="20622" marT="10311" marB="1031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1200" b="1">
                          <a:solidFill>
                            <a:schemeClr val="accent1"/>
                          </a:solidFill>
                        </a:rPr>
                        <a:t>Ideal Use Case</a:t>
                      </a:r>
                      <a:endParaRPr lang="en-US" sz="1200">
                        <a:solidFill>
                          <a:schemeClr val="accent1"/>
                        </a:solidFill>
                      </a:endParaRPr>
                    </a:p>
                  </a:txBody>
                  <a:tcPr marL="20622" marR="20622" marT="10311" marB="1031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1200" b="1">
                          <a:solidFill>
                            <a:schemeClr val="accent1"/>
                          </a:solidFill>
                        </a:rPr>
                        <a:t>Advantages</a:t>
                      </a:r>
                      <a:endParaRPr lang="en-US" sz="1200">
                        <a:solidFill>
                          <a:schemeClr val="accent1"/>
                        </a:solidFill>
                      </a:endParaRPr>
                    </a:p>
                  </a:txBody>
                  <a:tcPr marL="20622" marR="20622" marT="10311" marB="1031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1200" b="1" dirty="0">
                          <a:solidFill>
                            <a:schemeClr val="accent1"/>
                          </a:solidFill>
                        </a:rPr>
                        <a:t>Limitations</a:t>
                      </a:r>
                      <a:endParaRPr lang="en-US" sz="1200" dirty="0">
                        <a:solidFill>
                          <a:schemeClr val="accent1"/>
                        </a:solidFill>
                      </a:endParaRPr>
                    </a:p>
                  </a:txBody>
                  <a:tcPr marL="20622" marR="20622" marT="10311" marB="1031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27940937"/>
                  </a:ext>
                </a:extLst>
              </a:tr>
              <a:tr h="886766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200" b="1"/>
                        <a:t>Research Gold</a:t>
                      </a:r>
                      <a:endParaRPr lang="en-US" sz="1200"/>
                    </a:p>
                  </a:txBody>
                  <a:tcPr marL="20622" marR="20622" marT="10311" marB="1031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200"/>
                        <a:t>End-to-end systematic review platform</a:t>
                      </a:r>
                    </a:p>
                  </a:txBody>
                  <a:tcPr marL="20622" marR="20622" marT="10311" marB="1031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200" dirty="0"/>
                        <a:t>Active-learning screening, AI relevance ranking, AI-assisted inclusion/exclusion suggestions with explanations, duplicate detection, recall estimation</a:t>
                      </a:r>
                    </a:p>
                  </a:txBody>
                  <a:tcPr marL="20622" marR="20622" marT="10311" marB="1031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200" dirty="0"/>
                        <a:t>Researchers wanting an integrated workflow from screening to PRISMA reporting</a:t>
                      </a:r>
                    </a:p>
                  </a:txBody>
                  <a:tcPr marL="20622" marR="20622" marT="10311" marB="1031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200"/>
                        <a:t>Browser-based, supports two-reviewer reconciliation, structured extraction templates, risk of bias modules (paid tiers), PRISMA support</a:t>
                      </a:r>
                    </a:p>
                  </a:txBody>
                  <a:tcPr marL="20622" marR="20622" marT="10311" marB="1031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200" dirty="0"/>
                        <a:t>Advanced features (full-text screening, </a:t>
                      </a:r>
                      <a:r>
                        <a:rPr lang="en-US" sz="1200" dirty="0" err="1"/>
                        <a:t>RoB</a:t>
                      </a:r>
                      <a:r>
                        <a:rPr lang="en-US" sz="1200" dirty="0"/>
                        <a:t>, GRADE, audit trails) require paid plans; AI suggestions still require human confirmation. </a:t>
                      </a:r>
                    </a:p>
                  </a:txBody>
                  <a:tcPr marL="20622" marR="20622" marT="10311" marB="1031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66278585"/>
                  </a:ext>
                </a:extLst>
              </a:tr>
              <a:tr h="639296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200" b="1"/>
                        <a:t>Covidence AI</a:t>
                      </a:r>
                      <a:endParaRPr lang="en-US" sz="1200"/>
                    </a:p>
                  </a:txBody>
                  <a:tcPr marL="20622" marR="20622" marT="10311" marB="1031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200" dirty="0"/>
                        <a:t>Systematic review management</a:t>
                      </a:r>
                    </a:p>
                  </a:txBody>
                  <a:tcPr marL="20622" marR="20622" marT="10311" marB="1031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200" dirty="0"/>
                        <a:t>Learns from reviewer decisions to prioritize likely relevant studies and assist title/abstract screening</a:t>
                      </a:r>
                    </a:p>
                  </a:txBody>
                  <a:tcPr marL="20622" marR="20622" marT="10311" marB="1031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200"/>
                        <a:t>Cochrane reviews, systematic reviews with multiple reviewers</a:t>
                      </a:r>
                    </a:p>
                  </a:txBody>
                  <a:tcPr marL="20622" marR="20622" marT="10311" marB="1031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200"/>
                        <a:t>Intuitive workflow, EndNote integration, supports screening, full-text review, data extraction and PRISMA reporting</a:t>
                      </a:r>
                    </a:p>
                  </a:txBody>
                  <a:tcPr marL="20622" marR="20622" marT="10311" marB="1031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200"/>
                        <a:t>Subscription required; AI is mainly focused on screening rather than literature discovery. </a:t>
                      </a:r>
                    </a:p>
                  </a:txBody>
                  <a:tcPr marL="20622" marR="20622" marT="10311" marB="1031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37557924"/>
                  </a:ext>
                </a:extLst>
              </a:tr>
              <a:tr h="824898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200" b="1"/>
                        <a:t>Rayyan</a:t>
                      </a:r>
                      <a:endParaRPr lang="en-US" sz="1200"/>
                    </a:p>
                  </a:txBody>
                  <a:tcPr marL="20622" marR="20622" marT="10311" marB="1031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200"/>
                        <a:t>Citation screening</a:t>
                      </a:r>
                    </a:p>
                  </a:txBody>
                  <a:tcPr marL="20622" marR="20622" marT="10311" marB="1031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200"/>
                        <a:t>Machine learning predicts inclusion decisions based on previous reviewer choices, highlights keywords, identifies duplicates</a:t>
                      </a:r>
                    </a:p>
                  </a:txBody>
                  <a:tcPr marL="20622" marR="20622" marT="10311" marB="1031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200" dirty="0"/>
                        <a:t>Independent title/abstract screening and collaboration</a:t>
                      </a:r>
                    </a:p>
                  </a:txBody>
                  <a:tcPr marL="20622" marR="20622" marT="10311" marB="1031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200"/>
                        <a:t>Free basic version, blinded screening, easy collaboration, widely used for systematic and scoping reviews</a:t>
                      </a:r>
                    </a:p>
                  </a:txBody>
                  <a:tcPr marL="20622" marR="20622" marT="10311" marB="1031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200"/>
                        <a:t>Does not support comprehensive data extraction or meta-analysis; AI recommendations improve as reviewers provide more decisions. </a:t>
                      </a:r>
                    </a:p>
                  </a:txBody>
                  <a:tcPr marL="20622" marR="20622" marT="10311" marB="1031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3355142"/>
                  </a:ext>
                </a:extLst>
              </a:tr>
              <a:tr h="515561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200" b="1"/>
                        <a:t>DistillerSR</a:t>
                      </a:r>
                      <a:endParaRPr lang="en-US" sz="1200"/>
                    </a:p>
                  </a:txBody>
                  <a:tcPr marL="20622" marR="20622" marT="10311" marB="1031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200"/>
                        <a:t>Enterprise review management</a:t>
                      </a:r>
                    </a:p>
                  </a:txBody>
                  <a:tcPr marL="20622" marR="20622" marT="10311" marB="1031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200"/>
                        <a:t>AI-assisted screening, workflow automation, AI-assisted data extraction, prioritization of citations</a:t>
                      </a:r>
                    </a:p>
                  </a:txBody>
                  <a:tcPr marL="20622" marR="20622" marT="10311" marB="1031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200"/>
                        <a:t>Large systematic reviews, HTAs, regulatory reviews</a:t>
                      </a:r>
                    </a:p>
                  </a:txBody>
                  <a:tcPr marL="20622" marR="20622" marT="10311" marB="1031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200"/>
                        <a:t>Highly customizable workflows, audit trails, quality management, enterprise compliance</a:t>
                      </a:r>
                    </a:p>
                  </a:txBody>
                  <a:tcPr marL="20622" marR="20622" marT="10311" marB="1031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200"/>
                        <a:t>High cost and steeper learning curve; best suited to institutional review teams. </a:t>
                      </a:r>
                    </a:p>
                  </a:txBody>
                  <a:tcPr marL="20622" marR="20622" marT="10311" marB="1031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72748027"/>
                  </a:ext>
                </a:extLst>
              </a:tr>
              <a:tr h="824898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200" b="1"/>
                        <a:t>Elicit</a:t>
                      </a:r>
                      <a:endParaRPr lang="en-US" sz="1200"/>
                    </a:p>
                  </a:txBody>
                  <a:tcPr marL="20622" marR="20622" marT="10311" marB="1031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200"/>
                        <a:t>AI research assistant</a:t>
                      </a:r>
                    </a:p>
                  </a:txBody>
                  <a:tcPr marL="20622" marR="20622" marT="10311" marB="1031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200"/>
                        <a:t>Semantic search, evidence summarization, extraction of study characteristics, answers research questions using published literature</a:t>
                      </a:r>
                    </a:p>
                  </a:txBody>
                  <a:tcPr marL="20622" marR="20622" marT="10311" marB="1031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200"/>
                        <a:t>Topic exploration, rapid evidence summaries, scoping searches</a:t>
                      </a:r>
                    </a:p>
                  </a:txBody>
                  <a:tcPr marL="20622" marR="20622" marT="10311" marB="1031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200"/>
                        <a:t>Quickly identifies relevant papers and summarizes findings, useful for developing research questions</a:t>
                      </a:r>
                    </a:p>
                  </a:txBody>
                  <a:tcPr marL="20622" marR="20622" marT="10311" marB="1031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200"/>
                        <a:t>Not designed for PRISMA-compliant systematic reviews because it is not intended to perform exhaustive literature retrieval. Outputs require verification. </a:t>
                      </a:r>
                    </a:p>
                  </a:txBody>
                  <a:tcPr marL="20622" marR="20622" marT="10311" marB="1031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28923866"/>
                  </a:ext>
                </a:extLst>
              </a:tr>
              <a:tr h="515561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200" b="1" dirty="0" err="1"/>
                        <a:t>RobotReviewer</a:t>
                      </a:r>
                      <a:r>
                        <a:rPr lang="en-US" sz="1200" b="1" dirty="0"/>
                        <a:t> / EPPI-Reviewer</a:t>
                      </a:r>
                      <a:endParaRPr lang="en-US" sz="1200" dirty="0"/>
                    </a:p>
                  </a:txBody>
                  <a:tcPr marL="20622" marR="20622" marT="10311" marB="1031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200"/>
                        <a:t>Risk of bias assessment</a:t>
                      </a:r>
                    </a:p>
                  </a:txBody>
                  <a:tcPr marL="20622" marR="20622" marT="10311" marB="1031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200"/>
                        <a:t>Machine learning identifies text relevant to risk-of-bias domains</a:t>
                      </a:r>
                    </a:p>
                  </a:txBody>
                  <a:tcPr marL="20622" marR="20622" marT="10311" marB="1031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200"/>
                        <a:t>Risk of bias assessment after study selection</a:t>
                      </a:r>
                    </a:p>
                  </a:txBody>
                  <a:tcPr marL="20622" marR="20622" marT="10311" marB="1031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200"/>
                        <a:t>Reduces time required for quality appraisal, particularly in academic reviews</a:t>
                      </a:r>
                    </a:p>
                  </a:txBody>
                  <a:tcPr marL="20622" marR="20622" marT="10311" marB="1031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200" dirty="0"/>
                        <a:t>Supports rather than replaces reviewer judgment; human validation remains essential. </a:t>
                      </a:r>
                    </a:p>
                  </a:txBody>
                  <a:tcPr marL="20622" marR="20622" marT="10311" marB="1031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6138728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4747355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F1B752-659A-6DD4-EA16-643E1DF7FC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52650" y="136583"/>
            <a:ext cx="7886700" cy="652087"/>
          </a:xfrm>
        </p:spPr>
        <p:txBody>
          <a:bodyPr>
            <a:normAutofit fontScale="90000"/>
          </a:bodyPr>
          <a:lstStyle/>
          <a:p>
            <a:pPr algn="ctr"/>
            <a:r>
              <a:rPr lang="en-US" b="1" dirty="0">
                <a:solidFill>
                  <a:srgbClr val="D69610"/>
                </a:solidFill>
              </a:rPr>
              <a:t>Session  Outline</a:t>
            </a:r>
            <a:endParaRPr lang="en-GB" b="1" dirty="0">
              <a:solidFill>
                <a:srgbClr val="D69610"/>
              </a:solidFill>
            </a:endParaRPr>
          </a:p>
        </p:txBody>
      </p:sp>
      <p:graphicFrame>
        <p:nvGraphicFramePr>
          <p:cNvPr id="7" name="Content Placeholder 6">
            <a:extLst>
              <a:ext uri="{FF2B5EF4-FFF2-40B4-BE49-F238E27FC236}">
                <a16:creationId xmlns:a16="http://schemas.microsoft.com/office/drawing/2014/main" id="{81948289-071C-299B-7803-76C1B5A5C61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442413185"/>
              </p:ext>
            </p:extLst>
          </p:nvPr>
        </p:nvGraphicFramePr>
        <p:xfrm>
          <a:off x="691377" y="1232901"/>
          <a:ext cx="10955191" cy="505462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4" name="Picture 3">
            <a:extLst>
              <a:ext uri="{FF2B5EF4-FFF2-40B4-BE49-F238E27FC236}">
                <a16:creationId xmlns:a16="http://schemas.microsoft.com/office/drawing/2014/main" id="{DBE24A2B-349C-402A-AA04-4A5C991C7024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/>
          <a:stretch/>
        </p:blipFill>
        <p:spPr>
          <a:xfrm>
            <a:off x="234177" y="136583"/>
            <a:ext cx="676916" cy="8511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546512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47D39CD-AB21-5FB5-7C46-12A797C67C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2BAD0958-4578-4CDF-856C-B1DF9A1E9B2B}"/>
              </a:ext>
            </a:extLst>
          </p:cNvPr>
          <p:cNvSpPr/>
          <p:nvPr/>
        </p:nvSpPr>
        <p:spPr>
          <a:xfrm>
            <a:off x="1524000" y="4435436"/>
            <a:ext cx="2630384" cy="1680359"/>
          </a:xfrm>
          <a:prstGeom prst="rect">
            <a:avLst/>
          </a:prstGeom>
          <a:solidFill>
            <a:srgbClr val="D6961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291780A1-5B27-0F29-6A07-9FC60405C2CB}"/>
              </a:ext>
            </a:extLst>
          </p:cNvPr>
          <p:cNvSpPr/>
          <p:nvPr/>
        </p:nvSpPr>
        <p:spPr>
          <a:xfrm>
            <a:off x="4154384" y="0"/>
            <a:ext cx="6513616" cy="6115792"/>
          </a:xfrm>
          <a:prstGeom prst="rect">
            <a:avLst/>
          </a:prstGeom>
          <a:solidFill>
            <a:srgbClr val="222B5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F2680590-9B46-4F7A-447E-4EC312598075}"/>
              </a:ext>
            </a:extLst>
          </p:cNvPr>
          <p:cNvSpPr/>
          <p:nvPr/>
        </p:nvSpPr>
        <p:spPr>
          <a:xfrm>
            <a:off x="1524000" y="3"/>
            <a:ext cx="2630384" cy="1680359"/>
          </a:xfrm>
          <a:prstGeom prst="rect">
            <a:avLst/>
          </a:prstGeom>
          <a:solidFill>
            <a:srgbClr val="D6961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6281B30-D8B0-8A5F-A80A-580DC058AF56}"/>
              </a:ext>
            </a:extLst>
          </p:cNvPr>
          <p:cNvSpPr txBox="1"/>
          <p:nvPr/>
        </p:nvSpPr>
        <p:spPr>
          <a:xfrm>
            <a:off x="4154386" y="1680775"/>
            <a:ext cx="6513615" cy="2400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>
                <a:solidFill>
                  <a:srgbClr val="D69610"/>
                </a:solidFill>
              </a:rPr>
              <a:t>Screening and Data Extraction in Rayyan – Hands-on practical</a:t>
            </a:r>
          </a:p>
          <a:p>
            <a:endParaRPr lang="en-US" b="1" dirty="0">
              <a:solidFill>
                <a:srgbClr val="D69610"/>
              </a:solidFill>
            </a:endParaRPr>
          </a:p>
        </p:txBody>
      </p:sp>
      <p:pic>
        <p:nvPicPr>
          <p:cNvPr id="3" name="Picture 2" descr="A pencil and light bulb on a piece of paper&#10;&#10;AI-generated content may be incorrect.">
            <a:extLst>
              <a:ext uri="{FF2B5EF4-FFF2-40B4-BE49-F238E27FC236}">
                <a16:creationId xmlns:a16="http://schemas.microsoft.com/office/drawing/2014/main" id="{0B09FD59-FC4E-FFDC-6296-CD029AB6A1F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18069" y="1940448"/>
            <a:ext cx="1842244" cy="2316524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8FB5D0ED-2876-53EE-FBE3-DC139707BB1F}"/>
              </a:ext>
            </a:extLst>
          </p:cNvPr>
          <p:cNvSpPr txBox="1"/>
          <p:nvPr/>
        </p:nvSpPr>
        <p:spPr>
          <a:xfrm>
            <a:off x="1524000" y="178462"/>
            <a:ext cx="2630384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1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7th Annual Emerging African Researcher Training Academy 2026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CFB1922-DFCD-EE54-152F-6F76CA867EED}"/>
              </a:ext>
            </a:extLst>
          </p:cNvPr>
          <p:cNvSpPr txBox="1"/>
          <p:nvPr/>
        </p:nvSpPr>
        <p:spPr>
          <a:xfrm>
            <a:off x="1524003" y="4820028"/>
            <a:ext cx="2630383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i="1" dirty="0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African Research Voices in the Age of Artificial Intelligence</a:t>
            </a:r>
          </a:p>
        </p:txBody>
      </p:sp>
    </p:spTree>
    <p:extLst>
      <p:ext uri="{BB962C8B-B14F-4D97-AF65-F5344CB8AC3E}">
        <p14:creationId xmlns:p14="http://schemas.microsoft.com/office/powerpoint/2010/main" val="401366144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1DF0EC2-81AD-5CC8-606D-DC891E89FFF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2E515538-C4FF-A571-DEE2-2EC224D7AE0B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129641" y="130161"/>
            <a:ext cx="676916" cy="851186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FD44F5DD-B6A0-D854-8A27-C42A1A05A6E9}"/>
              </a:ext>
            </a:extLst>
          </p:cNvPr>
          <p:cNvSpPr txBox="1"/>
          <p:nvPr/>
        </p:nvSpPr>
        <p:spPr>
          <a:xfrm>
            <a:off x="2644344" y="114300"/>
            <a:ext cx="800990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rgbClr val="D6961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Rayyan for Evidence Synthesis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22D978A-D1D8-A3CA-E735-8FE4B2DAD5EA}"/>
              </a:ext>
            </a:extLst>
          </p:cNvPr>
          <p:cNvSpPr txBox="1"/>
          <p:nvPr/>
        </p:nvSpPr>
        <p:spPr>
          <a:xfrm>
            <a:off x="650979" y="981347"/>
            <a:ext cx="11411380" cy="52014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222B5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What is Rayyan?</a:t>
            </a:r>
          </a:p>
          <a:p>
            <a:endParaRPr lang="en-US" sz="1400" dirty="0">
              <a:solidFill>
                <a:srgbClr val="71BFA4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>
              <a:lnSpc>
                <a:spcPct val="150000"/>
              </a:lnSpc>
              <a:buClr>
                <a:srgbClr val="222B56"/>
              </a:buClr>
              <a:buFont typeface="Arial" panose="020B0604020202020204" pitchFamily="34" charset="0"/>
              <a:buChar char="•"/>
            </a:pP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Web-based and mobile application</a:t>
            </a:r>
          </a:p>
          <a:p>
            <a:pPr marL="342900" indent="-342900">
              <a:lnSpc>
                <a:spcPct val="150000"/>
              </a:lnSpc>
              <a:buClr>
                <a:srgbClr val="222B56"/>
              </a:buClr>
              <a:buFont typeface="Arial" panose="020B0604020202020204" pitchFamily="34" charset="0"/>
              <a:buChar char="•"/>
            </a:pP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Designed specifically for systematic, scoping reviews and other types of evidence synthesis</a:t>
            </a:r>
          </a:p>
          <a:p>
            <a:pPr marL="342900" indent="-342900">
              <a:lnSpc>
                <a:spcPct val="150000"/>
              </a:lnSpc>
              <a:buClr>
                <a:srgbClr val="222B56"/>
              </a:buClr>
              <a:buFont typeface="Arial" panose="020B0604020202020204" pitchFamily="34" charset="0"/>
              <a:buChar char="•"/>
            </a:pP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Helps researchers screen studies quickly and efficiently</a:t>
            </a:r>
          </a:p>
          <a:p>
            <a:pPr marL="800100" lvl="1" indent="-342900">
              <a:lnSpc>
                <a:spcPct val="150000"/>
              </a:lnSpc>
              <a:buClr>
                <a:srgbClr val="222B56"/>
              </a:buClr>
              <a:buFont typeface="Arial" panose="020B0604020202020204" pitchFamily="34" charset="0"/>
              <a:buChar char="•"/>
            </a:pP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Rayyan simplifies one of the most time-consuming stages of evidence synthesis - screening stages</a:t>
            </a:r>
          </a:p>
          <a:p>
            <a:pPr marL="800100" lvl="1" indent="-342900">
              <a:lnSpc>
                <a:spcPct val="150000"/>
              </a:lnSpc>
              <a:buClr>
                <a:srgbClr val="222B56"/>
              </a:buClr>
              <a:buFont typeface="Arial" panose="020B0604020202020204" pitchFamily="34" charset="0"/>
              <a:buChar char="•"/>
            </a:pP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Access from anywhere, no download/installation</a:t>
            </a:r>
          </a:p>
          <a:p>
            <a:pPr marL="800100" lvl="1" indent="-342900">
              <a:lnSpc>
                <a:spcPct val="150000"/>
              </a:lnSpc>
              <a:buClr>
                <a:srgbClr val="222B56"/>
              </a:buClr>
              <a:buFont typeface="Arial" panose="020B0604020202020204" pitchFamily="34" charset="0"/>
              <a:buChar char="•"/>
            </a:pP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Free and paid – free tier is robust enough for most projects</a:t>
            </a:r>
          </a:p>
          <a:p>
            <a:pPr marL="800100" lvl="1" indent="-342900">
              <a:lnSpc>
                <a:spcPct val="150000"/>
              </a:lnSpc>
              <a:buClr>
                <a:srgbClr val="222B56"/>
              </a:buClr>
              <a:buFont typeface="Arial" panose="020B0604020202020204" pitchFamily="34" charset="0"/>
              <a:buChar char="•"/>
            </a:pP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It enables independent screening by multiple reviewers while reducing bias and improving collaboration</a:t>
            </a:r>
          </a:p>
          <a:p>
            <a:pPr marL="800100" lvl="1" indent="-342900">
              <a:lnSpc>
                <a:spcPct val="150000"/>
              </a:lnSpc>
              <a:buClr>
                <a:srgbClr val="222B56"/>
              </a:buClr>
              <a:buFont typeface="Arial" panose="020B0604020202020204" pitchFamily="34" charset="0"/>
              <a:buChar char="•"/>
            </a:pP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Can provide your PRISMA diagram for reporting (paid subscription)</a:t>
            </a:r>
          </a:p>
          <a:p>
            <a:pPr lvl="1">
              <a:buClr>
                <a:srgbClr val="222B56"/>
              </a:buClr>
            </a:pPr>
            <a:endParaRPr lang="en-US" sz="2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10528642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6193" y="226438"/>
            <a:ext cx="10519611" cy="489386"/>
          </a:xfrm>
        </p:spPr>
        <p:txBody>
          <a:bodyPr>
            <a:noAutofit/>
          </a:bodyPr>
          <a:lstStyle/>
          <a:p>
            <a:pPr algn="ctr"/>
            <a:r>
              <a:rPr lang="en-ZA" sz="3200" b="1" dirty="0">
                <a:solidFill>
                  <a:srgbClr val="D69610"/>
                </a:solidFill>
              </a:rPr>
              <a:t>Creating a Rayyan Account</a:t>
            </a:r>
            <a:endParaRPr lang="en-US" sz="3200" b="1" dirty="0">
              <a:solidFill>
                <a:srgbClr val="D6961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2926" y="1193006"/>
            <a:ext cx="9686424" cy="4786554"/>
          </a:xfrm>
        </p:spPr>
        <p:txBody>
          <a:bodyPr>
            <a:normAutofit/>
          </a:bodyPr>
          <a:lstStyle/>
          <a:p>
            <a:r>
              <a:rPr lang="en-US" sz="1800" dirty="0"/>
              <a:t>Go to </a:t>
            </a:r>
            <a:r>
              <a:rPr lang="en-US" sz="1800" dirty="0">
                <a:hlinkClick r:id="rId2"/>
              </a:rPr>
              <a:t>https://new.rayyan.ai/</a:t>
            </a:r>
            <a:endParaRPr lang="en-US" sz="1800" dirty="0"/>
          </a:p>
          <a:p>
            <a:r>
              <a:rPr lang="en-US" sz="1800" dirty="0"/>
              <a:t>Create an account</a:t>
            </a:r>
            <a:endParaRPr lang="en-US" dirty="0"/>
          </a:p>
          <a:p>
            <a:endParaRPr lang="en-US" sz="2250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81310C8-9FAA-4C9D-9156-49BE00F238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10FCAD3-3772-4595-AFAB-FC21B74023F1}" type="slidenum">
              <a:rPr lang="es-ES" altLang="en-US" smtClean="0"/>
              <a:pPr>
                <a:defRPr/>
              </a:pPr>
              <a:t>32</a:t>
            </a:fld>
            <a:endParaRPr lang="es-ES" alt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28C6F121-54CD-6385-C0A8-7180C96BB71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3569" y="2147371"/>
            <a:ext cx="11044861" cy="2986051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94D8961C-E817-D5C3-FD30-02283F2F354F}"/>
              </a:ext>
            </a:extLst>
          </p:cNvPr>
          <p:cNvSpPr txBox="1"/>
          <p:nvPr/>
        </p:nvSpPr>
        <p:spPr>
          <a:xfrm>
            <a:off x="10515600" y="2594610"/>
            <a:ext cx="1102830" cy="445770"/>
          </a:xfrm>
          <a:prstGeom prst="rect">
            <a:avLst/>
          </a:prstGeom>
          <a:noFill/>
          <a:ln w="38100">
            <a:solidFill>
              <a:schemeClr val="accent5"/>
            </a:solidFill>
          </a:ln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4123551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798AC55-C00F-0D25-DD55-AD86768F20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A97BC9-6A1A-6EB9-D5F2-2B4E9EFB4C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6194" y="136521"/>
            <a:ext cx="10519611" cy="489386"/>
          </a:xfrm>
        </p:spPr>
        <p:txBody>
          <a:bodyPr>
            <a:noAutofit/>
          </a:bodyPr>
          <a:lstStyle/>
          <a:p>
            <a:pPr algn="ctr"/>
            <a:r>
              <a:rPr lang="en-ZA" sz="3200" b="1" dirty="0">
                <a:solidFill>
                  <a:srgbClr val="D69610"/>
                </a:solidFill>
              </a:rPr>
              <a:t>Creating a Project</a:t>
            </a:r>
            <a:endParaRPr lang="en-US" sz="3200" b="1" dirty="0">
              <a:solidFill>
                <a:srgbClr val="D69610"/>
              </a:solidFill>
            </a:endParaRPr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871C785B-B4AB-7346-B85F-A1399D0E9A1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564005" y="1372936"/>
            <a:ext cx="9686925" cy="4112128"/>
          </a:xfrm>
          <a:prstGeom prst="rect">
            <a:avLst/>
          </a:prstGeom>
        </p:spPr>
      </p:pic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A10048F-276D-8DF7-0C11-99B6D45360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10FCAD3-3772-4595-AFAB-FC21B74023F1}" type="slidenum">
              <a:rPr lang="es-ES" altLang="en-US" smtClean="0"/>
              <a:pPr>
                <a:defRPr/>
              </a:pPr>
              <a:t>33</a:t>
            </a:fld>
            <a:endParaRPr lang="es-ES" altLang="en-US"/>
          </a:p>
        </p:txBody>
      </p:sp>
    </p:spTree>
    <p:extLst>
      <p:ext uri="{BB962C8B-B14F-4D97-AF65-F5344CB8AC3E}">
        <p14:creationId xmlns:p14="http://schemas.microsoft.com/office/powerpoint/2010/main" val="45946241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981D6FE-569B-0A1E-C73E-C2EAC040BC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05ADF1-6CF5-DEE6-0863-A7BD7F1D96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4189" y="173868"/>
            <a:ext cx="10519611" cy="489386"/>
          </a:xfrm>
        </p:spPr>
        <p:txBody>
          <a:bodyPr>
            <a:noAutofit/>
          </a:bodyPr>
          <a:lstStyle/>
          <a:p>
            <a:pPr algn="ctr"/>
            <a:r>
              <a:rPr lang="en-ZA" sz="3200" b="1" dirty="0">
                <a:solidFill>
                  <a:srgbClr val="D69610"/>
                </a:solidFill>
              </a:rPr>
              <a:t>Creating a Project</a:t>
            </a:r>
            <a:endParaRPr lang="en-US" sz="3200" b="1" dirty="0">
              <a:solidFill>
                <a:srgbClr val="D69610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854D0CF-F606-1441-0CDD-8CE126EB75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10FCAD3-3772-4595-AFAB-FC21B74023F1}" type="slidenum">
              <a:rPr lang="es-ES" altLang="en-US" smtClean="0"/>
              <a:pPr>
                <a:defRPr/>
              </a:pPr>
              <a:t>34</a:t>
            </a:fld>
            <a:endParaRPr lang="es-ES" altLang="en-US"/>
          </a:p>
        </p:txBody>
      </p:sp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AED2D605-AD3D-5C3C-C78F-9D36CAA5E6E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610644" y="1038542"/>
            <a:ext cx="8970712" cy="47809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3828863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FDB43CE-99D8-B102-21BD-CAC7F9EC75D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69ABD5-F9EF-F358-0BCC-DDF5AE2180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4189" y="293935"/>
            <a:ext cx="10519611" cy="489386"/>
          </a:xfrm>
        </p:spPr>
        <p:txBody>
          <a:bodyPr>
            <a:noAutofit/>
          </a:bodyPr>
          <a:lstStyle/>
          <a:p>
            <a:pPr algn="ctr"/>
            <a:r>
              <a:rPr lang="en-ZA" sz="3200" b="1" dirty="0">
                <a:solidFill>
                  <a:srgbClr val="D69610"/>
                </a:solidFill>
              </a:rPr>
              <a:t>Adding collaborators</a:t>
            </a:r>
            <a:endParaRPr lang="en-US" sz="3200" b="1" dirty="0">
              <a:solidFill>
                <a:srgbClr val="D69610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6105BAC-C2A2-26BE-EF63-3E146EF586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10FCAD3-3772-4595-AFAB-FC21B74023F1}" type="slidenum">
              <a:rPr lang="es-ES" altLang="en-US" smtClean="0"/>
              <a:pPr>
                <a:defRPr/>
              </a:pPr>
              <a:t>35</a:t>
            </a:fld>
            <a:endParaRPr lang="es-ES" alt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37B200A-AB8E-1420-59D9-3D31D86C154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1010" y="1415394"/>
            <a:ext cx="4488180" cy="4351338"/>
          </a:xfrm>
        </p:spPr>
        <p:txBody>
          <a:bodyPr/>
          <a:lstStyle/>
          <a:p>
            <a:r>
              <a:rPr lang="en-US" dirty="0"/>
              <a:t>After uploading articles (or skipping), you will be prompted to invite members.</a:t>
            </a:r>
          </a:p>
          <a:p>
            <a:r>
              <a:rPr lang="en-US" dirty="0"/>
              <a:t>Enter email addresses</a:t>
            </a:r>
          </a:p>
          <a:p>
            <a:r>
              <a:rPr lang="en-US" dirty="0"/>
              <a:t>Assign a role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447CAFB1-1CF1-4DDC-7A8F-F7883C3064B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25333" y="1163934"/>
            <a:ext cx="6505657" cy="3438887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AB7346C1-9FFF-FD77-B50A-9C242B30501D}"/>
              </a:ext>
            </a:extLst>
          </p:cNvPr>
          <p:cNvSpPr txBox="1"/>
          <p:nvPr/>
        </p:nvSpPr>
        <p:spPr>
          <a:xfrm>
            <a:off x="621030" y="4223036"/>
            <a:ext cx="10397490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Collaborator: Co-lead researcher or review manager responsible for administering the review, importing citations, managing team members, resolving conflicts, and exporting results.</a:t>
            </a:r>
          </a:p>
          <a:p>
            <a:r>
              <a:rPr lang="en-US" dirty="0"/>
              <a:t>Reviewer: Independent screener who reviews titles/abstracts and full texts, records include/exclude decisions, and participates in blinded screening.                      </a:t>
            </a:r>
          </a:p>
          <a:p>
            <a:r>
              <a:rPr lang="en-US" dirty="0"/>
              <a:t>Viewer: Read-only access. Suitable for supervisors, students observing the review process, or stakeholders who need to monitor progress without making decisions.    </a:t>
            </a:r>
          </a:p>
        </p:txBody>
      </p:sp>
    </p:spTree>
    <p:extLst>
      <p:ext uri="{BB962C8B-B14F-4D97-AF65-F5344CB8AC3E}">
        <p14:creationId xmlns:p14="http://schemas.microsoft.com/office/powerpoint/2010/main" val="4189386727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B53ECAA-47B6-5920-951E-7A871BF3518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DA4D2F-5977-0D19-1EEA-9D68248B3C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4188" y="136521"/>
            <a:ext cx="10519611" cy="489386"/>
          </a:xfrm>
        </p:spPr>
        <p:txBody>
          <a:bodyPr>
            <a:noAutofit/>
          </a:bodyPr>
          <a:lstStyle/>
          <a:p>
            <a:pPr algn="ctr"/>
            <a:r>
              <a:rPr lang="en-ZA" sz="3200" b="1" dirty="0">
                <a:solidFill>
                  <a:srgbClr val="D69610"/>
                </a:solidFill>
              </a:rPr>
              <a:t>Adding collaborators</a:t>
            </a:r>
            <a:endParaRPr lang="en-US" sz="3200" b="1" dirty="0">
              <a:solidFill>
                <a:srgbClr val="D69610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AD9F9BF-BFFE-B67F-4B2B-BBFAB2E7F7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10FCAD3-3772-4595-AFAB-FC21B74023F1}" type="slidenum">
              <a:rPr lang="es-ES" altLang="en-US" smtClean="0"/>
              <a:pPr>
                <a:defRPr/>
              </a:pPr>
              <a:t>36</a:t>
            </a:fld>
            <a:endParaRPr lang="es-ES" altLang="en-US"/>
          </a:p>
        </p:txBody>
      </p:sp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06932BE3-4084-0C5B-FD52-A89F8456669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9457975"/>
              </p:ext>
            </p:extLst>
          </p:nvPr>
        </p:nvGraphicFramePr>
        <p:xfrm>
          <a:off x="1310538" y="758132"/>
          <a:ext cx="9566912" cy="5341735"/>
        </p:xfrm>
        <a:graphic>
          <a:graphicData uri="http://schemas.openxmlformats.org/drawingml/2006/table">
            <a:tbl>
              <a:tblPr/>
              <a:tblGrid>
                <a:gridCol w="2391728">
                  <a:extLst>
                    <a:ext uri="{9D8B030D-6E8A-4147-A177-3AD203B41FA5}">
                      <a16:colId xmlns:a16="http://schemas.microsoft.com/office/drawing/2014/main" val="1932228462"/>
                    </a:ext>
                  </a:extLst>
                </a:gridCol>
                <a:gridCol w="2391728">
                  <a:extLst>
                    <a:ext uri="{9D8B030D-6E8A-4147-A177-3AD203B41FA5}">
                      <a16:colId xmlns:a16="http://schemas.microsoft.com/office/drawing/2014/main" val="941367745"/>
                    </a:ext>
                  </a:extLst>
                </a:gridCol>
                <a:gridCol w="2391728">
                  <a:extLst>
                    <a:ext uri="{9D8B030D-6E8A-4147-A177-3AD203B41FA5}">
                      <a16:colId xmlns:a16="http://schemas.microsoft.com/office/drawing/2014/main" val="950445637"/>
                    </a:ext>
                  </a:extLst>
                </a:gridCol>
                <a:gridCol w="2391728">
                  <a:extLst>
                    <a:ext uri="{9D8B030D-6E8A-4147-A177-3AD203B41FA5}">
                      <a16:colId xmlns:a16="http://schemas.microsoft.com/office/drawing/2014/main" val="3620667810"/>
                    </a:ext>
                  </a:extLst>
                </a:gridCol>
              </a:tblGrid>
              <a:tr h="206182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1200" b="1" dirty="0"/>
                        <a:t>Feature/Permission</a:t>
                      </a:r>
                      <a:endParaRPr lang="en-US" sz="1200" dirty="0"/>
                    </a:p>
                  </a:txBody>
                  <a:tcPr marL="44859" marR="44859" marT="22430" marB="2243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1200" b="1" dirty="0"/>
                        <a:t>Collaborator</a:t>
                      </a:r>
                      <a:endParaRPr lang="en-US" sz="1200" dirty="0"/>
                    </a:p>
                  </a:txBody>
                  <a:tcPr marL="44859" marR="44859" marT="22430" marB="2243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1200" b="1" dirty="0"/>
                        <a:t>Reviewer</a:t>
                      </a:r>
                      <a:endParaRPr lang="en-US" sz="1200" dirty="0"/>
                    </a:p>
                  </a:txBody>
                  <a:tcPr marL="44859" marR="44859" marT="22430" marB="2243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1200" b="1" dirty="0"/>
                        <a:t>Viewer</a:t>
                      </a:r>
                      <a:endParaRPr lang="en-US" sz="1200" dirty="0"/>
                    </a:p>
                  </a:txBody>
                  <a:tcPr marL="44859" marR="44859" marT="22430" marB="2243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72428685"/>
                  </a:ext>
                </a:extLst>
              </a:tr>
              <a:tr h="206182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200"/>
                        <a:t>View all references</a:t>
                      </a:r>
                    </a:p>
                  </a:txBody>
                  <a:tcPr marL="44859" marR="44859" marT="22430" marB="2243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200"/>
                        <a:t>✅</a:t>
                      </a:r>
                    </a:p>
                  </a:txBody>
                  <a:tcPr marL="44859" marR="44859" marT="22430" marB="2243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200"/>
                        <a:t>✅</a:t>
                      </a:r>
                    </a:p>
                  </a:txBody>
                  <a:tcPr marL="44859" marR="44859" marT="22430" marB="2243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200"/>
                        <a:t>✅</a:t>
                      </a:r>
                    </a:p>
                  </a:txBody>
                  <a:tcPr marL="44859" marR="44859" marT="22430" marB="2243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29344714"/>
                  </a:ext>
                </a:extLst>
              </a:tr>
              <a:tr h="361549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200" dirty="0"/>
                        <a:t>Screen titles and abstracts</a:t>
                      </a:r>
                    </a:p>
                  </a:txBody>
                  <a:tcPr marL="44859" marR="44859" marT="22430" marB="2243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200"/>
                        <a:t>✅</a:t>
                      </a:r>
                    </a:p>
                  </a:txBody>
                  <a:tcPr marL="44859" marR="44859" marT="22430" marB="2243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200"/>
                        <a:t>✅</a:t>
                      </a:r>
                    </a:p>
                  </a:txBody>
                  <a:tcPr marL="44859" marR="44859" marT="22430" marB="2243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200"/>
                        <a:t>❌</a:t>
                      </a:r>
                    </a:p>
                  </a:txBody>
                  <a:tcPr marL="44859" marR="44859" marT="22430" marB="2243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02360023"/>
                  </a:ext>
                </a:extLst>
              </a:tr>
              <a:tr h="516916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200" dirty="0"/>
                        <a:t>Make inclusion/exclusion decisions</a:t>
                      </a:r>
                    </a:p>
                  </a:txBody>
                  <a:tcPr marL="44859" marR="44859" marT="22430" marB="2243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200"/>
                        <a:t>✅</a:t>
                      </a:r>
                    </a:p>
                  </a:txBody>
                  <a:tcPr marL="44859" marR="44859" marT="22430" marB="2243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200" dirty="0"/>
                        <a:t>✅</a:t>
                      </a:r>
                    </a:p>
                  </a:txBody>
                  <a:tcPr marL="44859" marR="44859" marT="22430" marB="2243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200"/>
                        <a:t>❌</a:t>
                      </a:r>
                    </a:p>
                  </a:txBody>
                  <a:tcPr marL="44859" marR="44859" marT="22430" marB="2243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16092491"/>
                  </a:ext>
                </a:extLst>
              </a:tr>
              <a:tr h="361549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200"/>
                        <a:t>Add labels and exclusion reasons</a:t>
                      </a:r>
                    </a:p>
                  </a:txBody>
                  <a:tcPr marL="44859" marR="44859" marT="22430" marB="2243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200" dirty="0"/>
                        <a:t>✅</a:t>
                      </a:r>
                    </a:p>
                  </a:txBody>
                  <a:tcPr marL="44859" marR="44859" marT="22430" marB="2243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200" dirty="0"/>
                        <a:t>✅</a:t>
                      </a:r>
                    </a:p>
                  </a:txBody>
                  <a:tcPr marL="44859" marR="44859" marT="22430" marB="2243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200"/>
                        <a:t>❌</a:t>
                      </a:r>
                    </a:p>
                  </a:txBody>
                  <a:tcPr marL="44859" marR="44859" marT="22430" marB="2243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05913985"/>
                  </a:ext>
                </a:extLst>
              </a:tr>
              <a:tr h="206182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200"/>
                        <a:t>Add notes/comments</a:t>
                      </a:r>
                    </a:p>
                  </a:txBody>
                  <a:tcPr marL="44859" marR="44859" marT="22430" marB="2243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200"/>
                        <a:t>✅</a:t>
                      </a:r>
                    </a:p>
                  </a:txBody>
                  <a:tcPr marL="44859" marR="44859" marT="22430" marB="2243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200"/>
                        <a:t>✅</a:t>
                      </a:r>
                    </a:p>
                  </a:txBody>
                  <a:tcPr marL="44859" marR="44859" marT="22430" marB="2243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200"/>
                        <a:t>View only</a:t>
                      </a:r>
                    </a:p>
                  </a:txBody>
                  <a:tcPr marL="44859" marR="44859" marT="22430" marB="2243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17094195"/>
                  </a:ext>
                </a:extLst>
              </a:tr>
              <a:tr h="361549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200"/>
                        <a:t>Resolve conflicts</a:t>
                      </a:r>
                    </a:p>
                  </a:txBody>
                  <a:tcPr marL="44859" marR="44859" marT="22430" marB="2243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200"/>
                        <a:t>✅ (if permitted by owner)</a:t>
                      </a:r>
                    </a:p>
                  </a:txBody>
                  <a:tcPr marL="44859" marR="44859" marT="22430" marB="2243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200"/>
                        <a:t>❌</a:t>
                      </a:r>
                    </a:p>
                  </a:txBody>
                  <a:tcPr marL="44859" marR="44859" marT="22430" marB="2243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200"/>
                        <a:t>❌</a:t>
                      </a:r>
                    </a:p>
                  </a:txBody>
                  <a:tcPr marL="44859" marR="44859" marT="22430" marB="2243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02687616"/>
                  </a:ext>
                </a:extLst>
              </a:tr>
              <a:tr h="516916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200"/>
                        <a:t>View other reviewers' decisions during blinded screening</a:t>
                      </a:r>
                    </a:p>
                  </a:txBody>
                  <a:tcPr marL="44859" marR="44859" marT="22430" marB="2243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200"/>
                        <a:t>Only after unblinding</a:t>
                      </a:r>
                    </a:p>
                  </a:txBody>
                  <a:tcPr marL="44859" marR="44859" marT="22430" marB="2243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200"/>
                        <a:t>Only after unblinding</a:t>
                      </a:r>
                    </a:p>
                  </a:txBody>
                  <a:tcPr marL="44859" marR="44859" marT="22430" marB="2243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200" dirty="0"/>
                        <a:t>N/A</a:t>
                      </a:r>
                    </a:p>
                  </a:txBody>
                  <a:tcPr marL="44859" marR="44859" marT="22430" marB="2243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45046881"/>
                  </a:ext>
                </a:extLst>
              </a:tr>
              <a:tr h="361549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200"/>
                        <a:t>Invite or remove team members</a:t>
                      </a:r>
                    </a:p>
                  </a:txBody>
                  <a:tcPr marL="44859" marR="44859" marT="22430" marB="2243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200" dirty="0"/>
                        <a:t>✅ (if granted by owner)</a:t>
                      </a:r>
                    </a:p>
                  </a:txBody>
                  <a:tcPr marL="44859" marR="44859" marT="22430" marB="2243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200" dirty="0"/>
                        <a:t>❌</a:t>
                      </a:r>
                    </a:p>
                  </a:txBody>
                  <a:tcPr marL="44859" marR="44859" marT="22430" marB="2243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200"/>
                        <a:t>❌</a:t>
                      </a:r>
                    </a:p>
                  </a:txBody>
                  <a:tcPr marL="44859" marR="44859" marT="22430" marB="2243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37190076"/>
                  </a:ext>
                </a:extLst>
              </a:tr>
              <a:tr h="206182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200"/>
                        <a:t>Modify review settings</a:t>
                      </a:r>
                    </a:p>
                  </a:txBody>
                  <a:tcPr marL="44859" marR="44859" marT="22430" marB="2243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200"/>
                        <a:t>✅ (if granted by owner)</a:t>
                      </a:r>
                    </a:p>
                  </a:txBody>
                  <a:tcPr marL="44859" marR="44859" marT="22430" marB="2243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200"/>
                        <a:t>❌</a:t>
                      </a:r>
                    </a:p>
                  </a:txBody>
                  <a:tcPr marL="44859" marR="44859" marT="22430" marB="2243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200"/>
                        <a:t>❌</a:t>
                      </a:r>
                    </a:p>
                  </a:txBody>
                  <a:tcPr marL="44859" marR="44859" marT="22430" marB="2243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64534418"/>
                  </a:ext>
                </a:extLst>
              </a:tr>
              <a:tr h="361549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200"/>
                        <a:t>Upload/import references</a:t>
                      </a:r>
                    </a:p>
                  </a:txBody>
                  <a:tcPr marL="44859" marR="44859" marT="22430" marB="2243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200"/>
                        <a:t>✅</a:t>
                      </a:r>
                    </a:p>
                  </a:txBody>
                  <a:tcPr marL="44859" marR="44859" marT="22430" marB="2243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200"/>
                        <a:t>❌</a:t>
                      </a:r>
                    </a:p>
                  </a:txBody>
                  <a:tcPr marL="44859" marR="44859" marT="22430" marB="2243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200"/>
                        <a:t>❌</a:t>
                      </a:r>
                    </a:p>
                  </a:txBody>
                  <a:tcPr marL="44859" marR="44859" marT="22430" marB="2243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035390"/>
                  </a:ext>
                </a:extLst>
              </a:tr>
              <a:tr h="206182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200"/>
                        <a:t>Export references</a:t>
                      </a:r>
                    </a:p>
                  </a:txBody>
                  <a:tcPr marL="44859" marR="44859" marT="22430" marB="2243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200"/>
                        <a:t>✅</a:t>
                      </a:r>
                    </a:p>
                  </a:txBody>
                  <a:tcPr marL="44859" marR="44859" marT="22430" marB="2243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200"/>
                        <a:t>Usually no</a:t>
                      </a:r>
                    </a:p>
                  </a:txBody>
                  <a:tcPr marL="44859" marR="44859" marT="22430" marB="2243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200" dirty="0"/>
                        <a:t>❌</a:t>
                      </a:r>
                    </a:p>
                  </a:txBody>
                  <a:tcPr marL="44859" marR="44859" marT="22430" marB="2243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2870218"/>
                  </a:ext>
                </a:extLst>
              </a:tr>
              <a:tr h="206182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200"/>
                        <a:t>Delete references</a:t>
                      </a:r>
                    </a:p>
                  </a:txBody>
                  <a:tcPr marL="44859" marR="44859" marT="22430" marB="2243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200"/>
                        <a:t>✅</a:t>
                      </a:r>
                    </a:p>
                  </a:txBody>
                  <a:tcPr marL="44859" marR="44859" marT="22430" marB="2243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200"/>
                        <a:t>❌</a:t>
                      </a:r>
                    </a:p>
                  </a:txBody>
                  <a:tcPr marL="44859" marR="44859" marT="22430" marB="2243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200"/>
                        <a:t>❌</a:t>
                      </a:r>
                    </a:p>
                  </a:txBody>
                  <a:tcPr marL="44859" marR="44859" marT="22430" marB="2243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75475538"/>
                  </a:ext>
                </a:extLst>
              </a:tr>
              <a:tr h="361549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200"/>
                        <a:t>Create or edit filters, labels, and groups</a:t>
                      </a:r>
                    </a:p>
                  </a:txBody>
                  <a:tcPr marL="44859" marR="44859" marT="22430" marB="2243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200"/>
                        <a:t>✅</a:t>
                      </a:r>
                    </a:p>
                  </a:txBody>
                  <a:tcPr marL="44859" marR="44859" marT="22430" marB="2243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200"/>
                        <a:t>Limited</a:t>
                      </a:r>
                    </a:p>
                  </a:txBody>
                  <a:tcPr marL="44859" marR="44859" marT="22430" marB="2243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200" dirty="0"/>
                        <a:t>❌</a:t>
                      </a:r>
                    </a:p>
                  </a:txBody>
                  <a:tcPr marL="44859" marR="44859" marT="22430" marB="2243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19892441"/>
                  </a:ext>
                </a:extLst>
              </a:tr>
              <a:tr h="361549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200"/>
                        <a:t>Participate in blind screening</a:t>
                      </a:r>
                    </a:p>
                  </a:txBody>
                  <a:tcPr marL="44859" marR="44859" marT="22430" marB="2243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200"/>
                        <a:t>✅</a:t>
                      </a:r>
                    </a:p>
                  </a:txBody>
                  <a:tcPr marL="44859" marR="44859" marT="22430" marB="2243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200"/>
                        <a:t>✅</a:t>
                      </a:r>
                    </a:p>
                  </a:txBody>
                  <a:tcPr marL="44859" marR="44859" marT="22430" marB="2243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200" dirty="0"/>
                        <a:t>❌</a:t>
                      </a:r>
                    </a:p>
                  </a:txBody>
                  <a:tcPr marL="44859" marR="44859" marT="22430" marB="2243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099053"/>
                  </a:ext>
                </a:extLst>
              </a:tr>
              <a:tr h="361549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200"/>
                        <a:t>Access project statistics</a:t>
                      </a:r>
                    </a:p>
                  </a:txBody>
                  <a:tcPr marL="44859" marR="44859" marT="22430" marB="2243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200"/>
                        <a:t>✅</a:t>
                      </a:r>
                    </a:p>
                  </a:txBody>
                  <a:tcPr marL="44859" marR="44859" marT="22430" marB="2243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200"/>
                        <a:t>Limited</a:t>
                      </a:r>
                    </a:p>
                  </a:txBody>
                  <a:tcPr marL="44859" marR="44859" marT="22430" marB="2243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200" dirty="0"/>
                        <a:t>View only</a:t>
                      </a:r>
                    </a:p>
                  </a:txBody>
                  <a:tcPr marL="44859" marR="44859" marT="22430" marB="2243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0567782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82957338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DF553C0-2EB0-30C3-4C8A-05F409E3E9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2B00A5-ED3D-4898-E160-B8C88650CD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4189" y="293935"/>
            <a:ext cx="10519611" cy="489386"/>
          </a:xfrm>
        </p:spPr>
        <p:txBody>
          <a:bodyPr>
            <a:noAutofit/>
          </a:bodyPr>
          <a:lstStyle/>
          <a:p>
            <a:pPr algn="ctr"/>
            <a:r>
              <a:rPr lang="en-ZA" sz="3200" b="1" dirty="0">
                <a:solidFill>
                  <a:srgbClr val="D69610"/>
                </a:solidFill>
              </a:rPr>
              <a:t>Opening and working on a project</a:t>
            </a:r>
            <a:endParaRPr lang="en-US" sz="3200" b="1" dirty="0">
              <a:solidFill>
                <a:srgbClr val="D69610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44163CC-CA8B-CC78-5210-903012FE26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10FCAD3-3772-4595-AFAB-FC21B74023F1}" type="slidenum">
              <a:rPr lang="es-ES" altLang="en-US" smtClean="0"/>
              <a:pPr>
                <a:defRPr/>
              </a:pPr>
              <a:t>37</a:t>
            </a:fld>
            <a:endParaRPr lang="es-ES" alt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4032224-A01D-8EC0-80C7-1EF617E12100}"/>
              </a:ext>
            </a:extLst>
          </p:cNvPr>
          <p:cNvSpPr txBox="1"/>
          <p:nvPr/>
        </p:nvSpPr>
        <p:spPr>
          <a:xfrm>
            <a:off x="367564" y="924078"/>
            <a:ext cx="114528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Click a project name on home screen 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65CC56D9-BBFC-4F11-6718-4739F89E648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2704" y="1293410"/>
            <a:ext cx="11259129" cy="2305168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0358794E-29D7-56AB-1083-5B5F898C952F}"/>
              </a:ext>
            </a:extLst>
          </p:cNvPr>
          <p:cNvSpPr txBox="1"/>
          <p:nvPr/>
        </p:nvSpPr>
        <p:spPr>
          <a:xfrm>
            <a:off x="367564" y="3244334"/>
            <a:ext cx="1145286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Overview tab will show basic information: review information, data summary (number of articles, duplicates), review members, screening information (screening criteria – add inclusion/exclusion criteria for reviewers, track progress).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54170122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C381B99-BB7B-63B4-DED0-B98C367806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E9A3CA-8978-19E4-9960-863956F3F3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4189" y="293935"/>
            <a:ext cx="10519611" cy="489386"/>
          </a:xfrm>
        </p:spPr>
        <p:txBody>
          <a:bodyPr>
            <a:noAutofit/>
          </a:bodyPr>
          <a:lstStyle/>
          <a:p>
            <a:pPr algn="ctr"/>
            <a:r>
              <a:rPr lang="en-ZA" sz="3200" b="1" dirty="0">
                <a:solidFill>
                  <a:srgbClr val="D69610"/>
                </a:solidFill>
              </a:rPr>
              <a:t>De- duplication</a:t>
            </a:r>
            <a:endParaRPr lang="en-US" sz="3200" b="1" dirty="0">
              <a:solidFill>
                <a:srgbClr val="D69610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55A48A7-24D8-791C-A5DE-738797EC43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10FCAD3-3772-4595-AFAB-FC21B74023F1}" type="slidenum">
              <a:rPr lang="es-ES" altLang="en-US" smtClean="0"/>
              <a:pPr>
                <a:defRPr/>
              </a:pPr>
              <a:t>38</a:t>
            </a:fld>
            <a:endParaRPr lang="es-ES" alt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2188C0A-11C6-FD96-B5C0-AC9DA15635D2}"/>
              </a:ext>
            </a:extLst>
          </p:cNvPr>
          <p:cNvSpPr txBox="1"/>
          <p:nvPr/>
        </p:nvSpPr>
        <p:spPr>
          <a:xfrm>
            <a:off x="54933" y="1272708"/>
            <a:ext cx="4810227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Searches from multiple databases often result in duplicate records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Rayyan can help identify possible duplicates.- you have the final judgment call.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Click on ‘Review Data’ tab.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Click ‘Detect Duplicates’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Click ‘Unresolved’ to see duplicates.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Check titles, authors, dates, similarity %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Click ‘Resolve duplicates’ and click relevant button to keep one or both articles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A46E566E-E35B-DA00-6DDE-F7567509264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14615" y="894216"/>
            <a:ext cx="6809822" cy="3249450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80EA18A0-8BD3-81B2-310A-18CA02BEBD4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23803" y="1272708"/>
            <a:ext cx="6800634" cy="3139320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F47A3AD3-F537-6298-64FB-1FA4C6F970C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14615" y="2838666"/>
            <a:ext cx="6800635" cy="2962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12810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DFADA34-DC3C-E621-90BD-FC06845550F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61B042-7A76-EA3F-84D2-6B23444F8F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4189" y="293935"/>
            <a:ext cx="10519611" cy="489386"/>
          </a:xfrm>
        </p:spPr>
        <p:txBody>
          <a:bodyPr>
            <a:noAutofit/>
          </a:bodyPr>
          <a:lstStyle/>
          <a:p>
            <a:pPr algn="ctr"/>
            <a:r>
              <a:rPr lang="en-ZA" sz="3200" b="1" dirty="0">
                <a:solidFill>
                  <a:srgbClr val="D69610"/>
                </a:solidFill>
              </a:rPr>
              <a:t>Screening</a:t>
            </a:r>
            <a:endParaRPr lang="en-US" sz="3200" b="1" dirty="0">
              <a:solidFill>
                <a:srgbClr val="D69610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0C8ABDF-DF1C-DAA2-9033-C9107C93F4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10FCAD3-3772-4595-AFAB-FC21B74023F1}" type="slidenum">
              <a:rPr lang="es-ES" altLang="en-US" smtClean="0"/>
              <a:pPr>
                <a:defRPr/>
              </a:pPr>
              <a:t>39</a:t>
            </a:fld>
            <a:endParaRPr lang="es-ES" alt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3DDE57E-E8B6-B19B-467C-364E49CBE7D5}"/>
              </a:ext>
            </a:extLst>
          </p:cNvPr>
          <p:cNvSpPr txBox="1"/>
          <p:nvPr/>
        </p:nvSpPr>
        <p:spPr>
          <a:xfrm>
            <a:off x="367564" y="635030"/>
            <a:ext cx="11452860" cy="55879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000" dirty="0"/>
              <a:t>What is screening?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000" dirty="0"/>
              <a:t>At least 2 reviewers (&gt;2 preferred to reduce bias)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000" dirty="0"/>
              <a:t>Independently read all research results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000" dirty="0"/>
              <a:t>Apply the study’s defined inclusion/exclusion criteria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000" dirty="0"/>
              <a:t>Make decisions regarding which results should be included in the study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en-US" sz="2000" dirty="0"/>
          </a:p>
          <a:p>
            <a:pPr>
              <a:lnSpc>
                <a:spcPct val="150000"/>
              </a:lnSpc>
            </a:pPr>
            <a:r>
              <a:rPr lang="en-US" sz="2000" dirty="0"/>
              <a:t>Usually happens in 2 stages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000" dirty="0"/>
              <a:t>Title and abstract only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000" dirty="0"/>
              <a:t>Full text articles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en-US" sz="2000" dirty="0"/>
          </a:p>
          <a:p>
            <a:pPr>
              <a:lnSpc>
                <a:spcPct val="150000"/>
              </a:lnSpc>
            </a:pPr>
            <a:r>
              <a:rPr lang="en-US" sz="2000" dirty="0"/>
              <a:t>Most applications like Rayyan offer a ‘blinding’ feature so that reviewer decisions are not biased/influenced by seeing other reviewers' decisions.</a:t>
            </a:r>
          </a:p>
        </p:txBody>
      </p:sp>
    </p:spTree>
    <p:extLst>
      <p:ext uri="{BB962C8B-B14F-4D97-AF65-F5344CB8AC3E}">
        <p14:creationId xmlns:p14="http://schemas.microsoft.com/office/powerpoint/2010/main" val="428155164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DF55B7-BB22-7545-E63D-4713F61670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77560" y="112872"/>
            <a:ext cx="9508958" cy="851186"/>
          </a:xfrm>
        </p:spPr>
        <p:txBody>
          <a:bodyPr>
            <a:normAutofit/>
          </a:bodyPr>
          <a:lstStyle/>
          <a:p>
            <a:pPr algn="ctr"/>
            <a:r>
              <a:rPr lang="en-US" b="1" spc="-82" dirty="0">
                <a:solidFill>
                  <a:srgbClr val="D69610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What is Evidence Synthesis?</a:t>
            </a:r>
            <a:endParaRPr lang="en-GB" dirty="0">
              <a:solidFill>
                <a:srgbClr val="D69610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D623287-5988-444E-B20D-53FC42C486F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1474" y="1154431"/>
            <a:ext cx="10792326" cy="476737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/>
              <a:t>Definition:</a:t>
            </a:r>
            <a:r>
              <a:rPr lang="en-US" dirty="0"/>
              <a:t> </a:t>
            </a:r>
          </a:p>
          <a:p>
            <a:pPr lvl="1">
              <a:lnSpc>
                <a:spcPct val="150000"/>
              </a:lnSpc>
              <a:spcBef>
                <a:spcPts val="0"/>
              </a:spcBef>
            </a:pPr>
            <a:r>
              <a:rPr lang="en-US" sz="2100" dirty="0"/>
              <a:t>A process of systematically </a:t>
            </a:r>
            <a:r>
              <a:rPr lang="en-US" sz="2100" b="1" dirty="0"/>
              <a:t>collecting</a:t>
            </a:r>
            <a:r>
              <a:rPr lang="en-US" sz="2100" dirty="0"/>
              <a:t>, </a:t>
            </a:r>
            <a:r>
              <a:rPr lang="en-US" sz="2100" b="1" dirty="0"/>
              <a:t>evaluating</a:t>
            </a:r>
            <a:r>
              <a:rPr lang="en-US" sz="2100" dirty="0"/>
              <a:t> and </a:t>
            </a:r>
            <a:r>
              <a:rPr lang="en-US" sz="2100" b="1" dirty="0"/>
              <a:t>combining information from multiple studies </a:t>
            </a:r>
            <a:r>
              <a:rPr lang="en-US" sz="2100" dirty="0"/>
              <a:t>to answer a specific question</a:t>
            </a:r>
            <a:endParaRPr lang="en-ZA" sz="2100" dirty="0"/>
          </a:p>
          <a:p>
            <a:pPr lvl="2">
              <a:lnSpc>
                <a:spcPct val="150000"/>
              </a:lnSpc>
              <a:spcBef>
                <a:spcPts val="0"/>
              </a:spcBef>
            </a:pPr>
            <a:r>
              <a:rPr lang="en-US" sz="2100" dirty="0">
                <a:latin typeface="Open Sauce Bold" panose="020B0604020202020204" charset="0"/>
              </a:rPr>
              <a:t>Systematic and evidence reviews are crucial for high-quality research</a:t>
            </a:r>
            <a:endParaRPr lang="en-US" sz="2100" dirty="0"/>
          </a:p>
          <a:p>
            <a:pPr lvl="2">
              <a:lnSpc>
                <a:spcPct val="150000"/>
              </a:lnSpc>
              <a:spcBef>
                <a:spcPts val="0"/>
              </a:spcBef>
            </a:pPr>
            <a:r>
              <a:rPr lang="en-US" sz="2100" dirty="0"/>
              <a:t>They help consolidate, appraise, and </a:t>
            </a:r>
            <a:r>
              <a:rPr lang="en-US" sz="2100" dirty="0" err="1"/>
              <a:t>synthesise</a:t>
            </a:r>
            <a:r>
              <a:rPr lang="en-US" sz="2100" dirty="0"/>
              <a:t> findings from existing studies (Moher et al., 2009; Gough et al., 2017). </a:t>
            </a:r>
          </a:p>
          <a:p>
            <a:pPr lvl="2">
              <a:lnSpc>
                <a:spcPct val="150000"/>
              </a:lnSpc>
              <a:spcBef>
                <a:spcPts val="0"/>
              </a:spcBef>
            </a:pPr>
            <a:r>
              <a:rPr lang="en-US" sz="2100" dirty="0"/>
              <a:t>Involves predefined methods to </a:t>
            </a:r>
            <a:r>
              <a:rPr lang="en-US" sz="2100" b="1" dirty="0"/>
              <a:t>identify</a:t>
            </a:r>
            <a:r>
              <a:rPr lang="en-US" sz="2100" dirty="0"/>
              <a:t>, </a:t>
            </a:r>
            <a:r>
              <a:rPr lang="en-US" sz="2100" b="1" dirty="0"/>
              <a:t>assess</a:t>
            </a:r>
            <a:r>
              <a:rPr lang="en-US" sz="2100" dirty="0"/>
              <a:t>, and </a:t>
            </a:r>
            <a:r>
              <a:rPr lang="en-US" sz="2100" b="1" dirty="0" err="1"/>
              <a:t>summarise</a:t>
            </a:r>
            <a:r>
              <a:rPr lang="en-US" sz="2100" dirty="0"/>
              <a:t> research findings for stronger conclusions</a:t>
            </a:r>
          </a:p>
          <a:p>
            <a:pPr lvl="2">
              <a:lnSpc>
                <a:spcPct val="150000"/>
              </a:lnSpc>
              <a:spcBef>
                <a:spcPts val="0"/>
              </a:spcBef>
            </a:pPr>
            <a:r>
              <a:rPr lang="en-US" sz="2100" dirty="0"/>
              <a:t>Unlike traditional literature reviews, they use </a:t>
            </a:r>
            <a:r>
              <a:rPr lang="en-US" sz="2100" b="1" dirty="0"/>
              <a:t>rigorous methods </a:t>
            </a:r>
            <a:r>
              <a:rPr lang="en-US" sz="2100" dirty="0"/>
              <a:t>to reduce bias and improve reliability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89113FF-24DA-4A1E-950C-01626FC84130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367024" y="195565"/>
            <a:ext cx="676916" cy="8511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6171961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9298E52-DA93-83FB-AF51-96EF9AF0018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4BB81C-CC6A-6E4E-BAFE-2276A15CC9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4189" y="0"/>
            <a:ext cx="10519611" cy="489386"/>
          </a:xfrm>
        </p:spPr>
        <p:txBody>
          <a:bodyPr>
            <a:noAutofit/>
          </a:bodyPr>
          <a:lstStyle/>
          <a:p>
            <a:pPr algn="ctr"/>
            <a:r>
              <a:rPr lang="en-ZA" sz="3200" b="1" dirty="0">
                <a:solidFill>
                  <a:srgbClr val="D69610"/>
                </a:solidFill>
              </a:rPr>
              <a:t>Screening</a:t>
            </a:r>
            <a:endParaRPr lang="en-US" sz="3200" b="1" dirty="0">
              <a:solidFill>
                <a:srgbClr val="D69610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D0665BD-0D28-5188-9277-49ECB68AE8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10FCAD3-3772-4595-AFAB-FC21B74023F1}" type="slidenum">
              <a:rPr lang="es-ES" altLang="en-US" smtClean="0"/>
              <a:pPr>
                <a:defRPr/>
              </a:pPr>
              <a:t>40</a:t>
            </a:fld>
            <a:endParaRPr lang="es-ES" alt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7B07B23-1E92-3FF6-EF79-985FEBC4B64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47432" y="2704440"/>
            <a:ext cx="9122498" cy="3529567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BA5CA3A0-9E48-9B95-AA9A-11C70D11A4ED}"/>
              </a:ext>
            </a:extLst>
          </p:cNvPr>
          <p:cNvSpPr txBox="1"/>
          <p:nvPr/>
        </p:nvSpPr>
        <p:spPr>
          <a:xfrm>
            <a:off x="0" y="868680"/>
            <a:ext cx="10939513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accent3"/>
                </a:solidFill>
              </a:rPr>
              <a:t>Click on ‘Screening’ tab.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accent2"/>
                </a:solidFill>
              </a:rPr>
              <a:t>Ensure Blind Mode is 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accent1"/>
                </a:solidFill>
              </a:rPr>
              <a:t>All articles listed on left pane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Individual articles listed in the middle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92D050"/>
                </a:solidFill>
              </a:rPr>
              <a:t>Filters for keywords, highlights </a:t>
            </a:r>
            <a:r>
              <a:rPr lang="en-US" dirty="0" err="1">
                <a:solidFill>
                  <a:srgbClr val="92D050"/>
                </a:solidFill>
              </a:rPr>
              <a:t>etc</a:t>
            </a:r>
            <a:r>
              <a:rPr lang="en-US" dirty="0">
                <a:solidFill>
                  <a:srgbClr val="92D050"/>
                </a:solidFill>
              </a:rPr>
              <a:t> are on right pane. You can choose to switch these off.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>
              <a:solidFill>
                <a:srgbClr val="92D050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2E09B7E-EDE8-2F05-7620-1836C74215A5}"/>
              </a:ext>
            </a:extLst>
          </p:cNvPr>
          <p:cNvSpPr txBox="1"/>
          <p:nvPr/>
        </p:nvSpPr>
        <p:spPr>
          <a:xfrm>
            <a:off x="2937510" y="2704440"/>
            <a:ext cx="725574" cy="283478"/>
          </a:xfrm>
          <a:prstGeom prst="rect">
            <a:avLst/>
          </a:prstGeom>
          <a:noFill/>
          <a:ln w="57150">
            <a:solidFill>
              <a:schemeClr val="accent3"/>
            </a:solidFill>
          </a:ln>
        </p:spPr>
        <p:txBody>
          <a:bodyPr wrap="square" rtlCol="0">
            <a:spAutoFit/>
          </a:bodyPr>
          <a:lstStyle/>
          <a:p>
            <a:endParaRPr lang="en-US" sz="1200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5E2398E-BA33-1439-5113-296CEFB5BF10}"/>
              </a:ext>
            </a:extLst>
          </p:cNvPr>
          <p:cNvSpPr txBox="1"/>
          <p:nvPr/>
        </p:nvSpPr>
        <p:spPr>
          <a:xfrm>
            <a:off x="8610600" y="2662659"/>
            <a:ext cx="1070610" cy="325259"/>
          </a:xfrm>
          <a:prstGeom prst="rect">
            <a:avLst/>
          </a:prstGeom>
          <a:noFill/>
          <a:ln w="5715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endParaRPr lang="en-US" sz="1200" dirty="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FD418972-EEB5-6A49-FDC5-D024A0478DD0}"/>
              </a:ext>
            </a:extLst>
          </p:cNvPr>
          <p:cNvSpPr txBox="1"/>
          <p:nvPr/>
        </p:nvSpPr>
        <p:spPr>
          <a:xfrm>
            <a:off x="2007870" y="3707453"/>
            <a:ext cx="2335530" cy="2281867"/>
          </a:xfrm>
          <a:prstGeom prst="rect">
            <a:avLst/>
          </a:prstGeom>
          <a:noFill/>
          <a:ln w="57150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endParaRPr lang="en-US" sz="1200" dirty="0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C4BD45B2-D8A4-F827-6E22-4D3C0CFE3832}"/>
              </a:ext>
            </a:extLst>
          </p:cNvPr>
          <p:cNvSpPr txBox="1"/>
          <p:nvPr/>
        </p:nvSpPr>
        <p:spPr>
          <a:xfrm>
            <a:off x="4412984" y="3695121"/>
            <a:ext cx="4594860" cy="2281867"/>
          </a:xfrm>
          <a:prstGeom prst="rect">
            <a:avLst/>
          </a:prstGeom>
          <a:noFill/>
          <a:ln w="57150">
            <a:solidFill>
              <a:schemeClr val="accent5">
                <a:lumMod val="40000"/>
                <a:lumOff val="60000"/>
              </a:schemeClr>
            </a:solidFill>
          </a:ln>
        </p:spPr>
        <p:txBody>
          <a:bodyPr wrap="square" rtlCol="0">
            <a:spAutoFit/>
          </a:bodyPr>
          <a:lstStyle/>
          <a:p>
            <a:endParaRPr lang="en-US" sz="1200" dirty="0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FAEA56A3-C20A-B906-9650-2C191B5695DE}"/>
              </a:ext>
            </a:extLst>
          </p:cNvPr>
          <p:cNvSpPr txBox="1"/>
          <p:nvPr/>
        </p:nvSpPr>
        <p:spPr>
          <a:xfrm>
            <a:off x="9145904" y="3405743"/>
            <a:ext cx="1793609" cy="2571245"/>
          </a:xfrm>
          <a:prstGeom prst="rect">
            <a:avLst/>
          </a:prstGeom>
          <a:noFill/>
          <a:ln w="57150">
            <a:solidFill>
              <a:srgbClr val="92D050"/>
            </a:solidFill>
          </a:ln>
        </p:spPr>
        <p:txBody>
          <a:bodyPr wrap="square" rtlCol="0">
            <a:spAutoFit/>
          </a:bodyPr>
          <a:lstStyle/>
          <a:p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18730574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1" grpId="0" animBg="1"/>
      <p:bldP spid="17" grpId="0" animBg="1"/>
      <p:bldP spid="19" grpId="0" animBg="1"/>
      <p:bldP spid="21" grpId="0" animBg="1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847A114-4070-4EB0-523D-3B96386EB94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857712-DEC7-F671-54D3-9E33C4A064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4189" y="136521"/>
            <a:ext cx="10519611" cy="489386"/>
          </a:xfrm>
        </p:spPr>
        <p:txBody>
          <a:bodyPr>
            <a:noAutofit/>
          </a:bodyPr>
          <a:lstStyle/>
          <a:p>
            <a:pPr algn="ctr"/>
            <a:r>
              <a:rPr lang="en-ZA" sz="3200" b="1" dirty="0">
                <a:solidFill>
                  <a:srgbClr val="D69610"/>
                </a:solidFill>
              </a:rPr>
              <a:t>Screening</a:t>
            </a:r>
            <a:endParaRPr lang="en-US" sz="3200" b="1" dirty="0">
              <a:solidFill>
                <a:srgbClr val="D69610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CA296C0-ECF7-C29E-7CDB-C02439D0FC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10FCAD3-3772-4595-AFAB-FC21B74023F1}" type="slidenum">
              <a:rPr lang="es-ES" altLang="en-US" smtClean="0"/>
              <a:pPr>
                <a:defRPr/>
              </a:pPr>
              <a:t>41</a:t>
            </a:fld>
            <a:endParaRPr lang="es-ES" alt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035EB23-B439-DC8B-CC20-9BC118A93810}"/>
              </a:ext>
            </a:extLst>
          </p:cNvPr>
          <p:cNvSpPr txBox="1"/>
          <p:nvPr/>
        </p:nvSpPr>
        <p:spPr>
          <a:xfrm>
            <a:off x="0" y="566678"/>
            <a:ext cx="10344149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accent3"/>
                </a:solidFill>
              </a:rPr>
              <a:t>Click on each citation.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accent3"/>
                </a:solidFill>
              </a:rPr>
              <a:t>Read title and abstract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accent1"/>
                </a:solidFill>
              </a:rPr>
              <a:t>Apply inclusion and exclusion criteria of study.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accent2"/>
                </a:solidFill>
              </a:rPr>
              <a:t>Mark as Include, Maybe or Exclude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>
              <a:solidFill>
                <a:srgbClr val="92D050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0EE562F9-36C3-AF6D-438B-78AEB9B4E33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68859" y="1648811"/>
            <a:ext cx="7872321" cy="4668375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66D4BAE2-7D0A-D72D-7F1E-B12C61AB6CCA}"/>
              </a:ext>
            </a:extLst>
          </p:cNvPr>
          <p:cNvSpPr txBox="1"/>
          <p:nvPr/>
        </p:nvSpPr>
        <p:spPr>
          <a:xfrm>
            <a:off x="1568859" y="1974665"/>
            <a:ext cx="7600923" cy="751828"/>
          </a:xfrm>
          <a:prstGeom prst="rect">
            <a:avLst/>
          </a:prstGeom>
          <a:noFill/>
          <a:ln w="57150">
            <a:solidFill>
              <a:schemeClr val="accent3"/>
            </a:solidFill>
          </a:ln>
        </p:spPr>
        <p:txBody>
          <a:bodyPr wrap="square" rtlCol="0">
            <a:spAutoFit/>
          </a:bodyPr>
          <a:lstStyle/>
          <a:p>
            <a:endParaRPr lang="en-US" sz="1200" dirty="0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57B2BFEF-3BD5-366F-2A47-35445A114E41}"/>
              </a:ext>
            </a:extLst>
          </p:cNvPr>
          <p:cNvSpPr txBox="1"/>
          <p:nvPr/>
        </p:nvSpPr>
        <p:spPr>
          <a:xfrm>
            <a:off x="1568859" y="5325464"/>
            <a:ext cx="4170451" cy="395082"/>
          </a:xfrm>
          <a:prstGeom prst="rect">
            <a:avLst/>
          </a:prstGeom>
          <a:noFill/>
          <a:ln w="5715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26933628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  <p:bldP spid="21" grpId="0" animBg="1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530B2F0-9B82-5291-5399-7E1E04FC2BA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355B54-9324-4015-8817-8E2095CB69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4189" y="293935"/>
            <a:ext cx="10519611" cy="489386"/>
          </a:xfrm>
        </p:spPr>
        <p:txBody>
          <a:bodyPr>
            <a:noAutofit/>
          </a:bodyPr>
          <a:lstStyle/>
          <a:p>
            <a:pPr algn="ctr"/>
            <a:r>
              <a:rPr lang="en-ZA" sz="3200" b="1" dirty="0">
                <a:solidFill>
                  <a:srgbClr val="D69610"/>
                </a:solidFill>
              </a:rPr>
              <a:t>Screening</a:t>
            </a:r>
            <a:endParaRPr lang="en-US" sz="3200" b="1" dirty="0">
              <a:solidFill>
                <a:srgbClr val="D69610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E3DDF3C-183F-E9F4-B026-F3F65104EC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10FCAD3-3772-4595-AFAB-FC21B74023F1}" type="slidenum">
              <a:rPr lang="es-ES" altLang="en-US" smtClean="0"/>
              <a:pPr>
                <a:defRPr/>
              </a:pPr>
              <a:t>42</a:t>
            </a:fld>
            <a:endParaRPr lang="es-ES" alt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C4324F0-F057-1E38-1034-F82B3667DC06}"/>
              </a:ext>
            </a:extLst>
          </p:cNvPr>
          <p:cNvSpPr txBox="1"/>
          <p:nvPr/>
        </p:nvSpPr>
        <p:spPr>
          <a:xfrm>
            <a:off x="184684" y="872136"/>
            <a:ext cx="1145286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accent2"/>
                </a:solidFill>
              </a:rPr>
              <a:t>Can add a reason for exclusion for standardisation and PRISM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accent1"/>
                </a:solidFill>
              </a:rPr>
              <a:t>Add notes for example if you selected maybe and want to add your reason.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C616A0A-9CBD-7BF3-938E-61E41AC9E5B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73070" y="1761172"/>
            <a:ext cx="8279142" cy="333565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C4C0341A-BC5A-80DC-25D9-609C3761BB21}"/>
              </a:ext>
            </a:extLst>
          </p:cNvPr>
          <p:cNvSpPr txBox="1"/>
          <p:nvPr/>
        </p:nvSpPr>
        <p:spPr>
          <a:xfrm>
            <a:off x="6093994" y="1946999"/>
            <a:ext cx="1725930" cy="1938992"/>
          </a:xfrm>
          <a:prstGeom prst="rect">
            <a:avLst/>
          </a:prstGeom>
          <a:noFill/>
          <a:ln w="5715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endParaRPr lang="en-US" sz="1200" dirty="0"/>
          </a:p>
          <a:p>
            <a:endParaRPr lang="en-US" sz="1200" dirty="0"/>
          </a:p>
          <a:p>
            <a:endParaRPr lang="en-US" sz="1200" dirty="0"/>
          </a:p>
          <a:p>
            <a:endParaRPr lang="en-US" sz="1200" dirty="0"/>
          </a:p>
          <a:p>
            <a:endParaRPr lang="en-US" sz="1200" dirty="0"/>
          </a:p>
          <a:p>
            <a:endParaRPr lang="en-US" sz="1200" dirty="0"/>
          </a:p>
          <a:p>
            <a:endParaRPr lang="en-US" sz="1200" dirty="0"/>
          </a:p>
          <a:p>
            <a:endParaRPr lang="en-US" sz="1200" dirty="0"/>
          </a:p>
          <a:p>
            <a:endParaRPr lang="en-US" sz="1200" dirty="0"/>
          </a:p>
          <a:p>
            <a:endParaRPr lang="en-US" sz="1200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3961786-E4C6-1C20-4DCE-0BA7F8314FF3}"/>
              </a:ext>
            </a:extLst>
          </p:cNvPr>
          <p:cNvSpPr txBox="1"/>
          <p:nvPr/>
        </p:nvSpPr>
        <p:spPr>
          <a:xfrm>
            <a:off x="4734969" y="4629352"/>
            <a:ext cx="3347297" cy="467475"/>
          </a:xfrm>
          <a:prstGeom prst="rect">
            <a:avLst/>
          </a:prstGeom>
          <a:noFill/>
          <a:ln w="57150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39578509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F83DD99-D9D5-95C1-A417-66B6B7C4BD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30558E-2EF6-78BC-81B1-2168477D6D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4189" y="293935"/>
            <a:ext cx="10519611" cy="489386"/>
          </a:xfrm>
        </p:spPr>
        <p:txBody>
          <a:bodyPr>
            <a:noAutofit/>
          </a:bodyPr>
          <a:lstStyle/>
          <a:p>
            <a:pPr algn="ctr"/>
            <a:r>
              <a:rPr lang="en-ZA" sz="3200" b="1" dirty="0">
                <a:solidFill>
                  <a:srgbClr val="D69610"/>
                </a:solidFill>
              </a:rPr>
              <a:t>Screening</a:t>
            </a:r>
            <a:endParaRPr lang="en-US" sz="3200" b="1" dirty="0">
              <a:solidFill>
                <a:srgbClr val="D69610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E8087CD-0025-F285-22A0-A055D72006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10FCAD3-3772-4595-AFAB-FC21B74023F1}" type="slidenum">
              <a:rPr lang="es-ES" altLang="en-US" smtClean="0"/>
              <a:pPr>
                <a:defRPr/>
              </a:pPr>
              <a:t>43</a:t>
            </a:fld>
            <a:endParaRPr lang="es-ES" alt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B5AA49E-EC95-9B94-020D-CC49B9918336}"/>
              </a:ext>
            </a:extLst>
          </p:cNvPr>
          <p:cNvSpPr txBox="1"/>
          <p:nvPr/>
        </p:nvSpPr>
        <p:spPr>
          <a:xfrm>
            <a:off x="241834" y="1004088"/>
            <a:ext cx="11452860" cy="42780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400" dirty="0"/>
              <a:t>Once all reviewers have completed the process: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400" dirty="0"/>
              <a:t>Turn Blind off on ‘Screening Tab’ to see each reviewers decision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400" dirty="0"/>
              <a:t>Filter citation to display conflicts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400" dirty="0"/>
              <a:t>Discuss conflicts comparing decisions, exclusion reasons, labels, notes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400" dirty="0"/>
              <a:t>When a consensus is reached, each reviewer changes decision as needed.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400" dirty="0"/>
              <a:t>‘Undecided’ option must be = 0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400" dirty="0"/>
              <a:t>Filter ‘Maybe’ and resolve or wait till full text round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3222492495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E8D231C-62BC-B73F-7E43-317E242C5FB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8EC0C1-B528-E4A4-07FD-60CA246143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4189" y="293935"/>
            <a:ext cx="10519611" cy="489386"/>
          </a:xfrm>
        </p:spPr>
        <p:txBody>
          <a:bodyPr>
            <a:noAutofit/>
          </a:bodyPr>
          <a:lstStyle/>
          <a:p>
            <a:pPr algn="ctr"/>
            <a:r>
              <a:rPr lang="en-ZA" sz="3200" b="1">
                <a:solidFill>
                  <a:srgbClr val="D69610"/>
                </a:solidFill>
              </a:rPr>
              <a:t>Full text</a:t>
            </a:r>
            <a:endParaRPr lang="en-US" sz="3200" b="1" dirty="0">
              <a:solidFill>
                <a:srgbClr val="D69610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516B3C2-919C-E845-C8DF-DAB46397AA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10FCAD3-3772-4595-AFAB-FC21B74023F1}" type="slidenum">
              <a:rPr lang="es-ES" altLang="en-US" smtClean="0"/>
              <a:pPr>
                <a:defRPr/>
              </a:pPr>
              <a:t>44</a:t>
            </a:fld>
            <a:endParaRPr lang="es-ES" alt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1575660-2863-AF64-641D-C468570B95C5}"/>
              </a:ext>
            </a:extLst>
          </p:cNvPr>
          <p:cNvSpPr txBox="1"/>
          <p:nvPr/>
        </p:nvSpPr>
        <p:spPr>
          <a:xfrm>
            <a:off x="241834" y="1004088"/>
            <a:ext cx="1145286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accent1"/>
                </a:solidFill>
              </a:rPr>
              <a:t>Click the ‘Full text screening’ tab.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accent2"/>
                </a:solidFill>
              </a:rPr>
              <a:t>Click Add data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accent3"/>
                </a:solidFill>
              </a:rPr>
              <a:t>Select the records from the title and abstract screening round which should be pulled through to the full-text screening:</a:t>
            </a:r>
          </a:p>
          <a:p>
            <a:r>
              <a:rPr lang="en-US" sz="2000" dirty="0"/>
              <a:t>           - Included articles, possible ‘Maybe’s’ and ‘Labels’</a:t>
            </a:r>
          </a:p>
          <a:p>
            <a:endParaRPr lang="en-US" sz="2000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3D29FB2-B060-64BE-60D9-8420967D3C4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80432" y="999144"/>
            <a:ext cx="5962956" cy="520727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2AF190CF-7515-BC09-D564-836CDC9C7872}"/>
              </a:ext>
            </a:extLst>
          </p:cNvPr>
          <p:cNvSpPr txBox="1"/>
          <p:nvPr/>
        </p:nvSpPr>
        <p:spPr>
          <a:xfrm>
            <a:off x="7155180" y="999144"/>
            <a:ext cx="1464296" cy="520726"/>
          </a:xfrm>
          <a:prstGeom prst="rect">
            <a:avLst/>
          </a:prstGeom>
          <a:noFill/>
          <a:ln w="57150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endParaRPr lang="en-US" sz="1200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491D5BBE-6B93-4B28-2824-0A9B3E048E1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4189" y="2787738"/>
            <a:ext cx="7455283" cy="2254366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9D03359E-3017-432B-122A-9B13E88397DD}"/>
              </a:ext>
            </a:extLst>
          </p:cNvPr>
          <p:cNvSpPr txBox="1"/>
          <p:nvPr/>
        </p:nvSpPr>
        <p:spPr>
          <a:xfrm>
            <a:off x="834189" y="2837701"/>
            <a:ext cx="1464296" cy="520726"/>
          </a:xfrm>
          <a:prstGeom prst="rect">
            <a:avLst/>
          </a:prstGeom>
          <a:noFill/>
          <a:ln w="5715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endParaRPr lang="en-US" sz="1200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DDA050C5-8E62-56BA-CC35-E1E49778CC98}"/>
              </a:ext>
            </a:extLst>
          </p:cNvPr>
          <p:cNvSpPr txBox="1"/>
          <p:nvPr/>
        </p:nvSpPr>
        <p:spPr>
          <a:xfrm>
            <a:off x="963728" y="4320774"/>
            <a:ext cx="7220151" cy="520726"/>
          </a:xfrm>
          <a:prstGeom prst="rect">
            <a:avLst/>
          </a:prstGeom>
          <a:noFill/>
          <a:ln w="57150">
            <a:solidFill>
              <a:schemeClr val="accent3"/>
            </a:solidFill>
          </a:ln>
        </p:spPr>
        <p:txBody>
          <a:bodyPr wrap="square" rtlCol="0">
            <a:spAutoFit/>
          </a:bodyPr>
          <a:lstStyle/>
          <a:p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14065580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2" grpId="0" animBg="1"/>
      <p:bldP spid="13" grpId="0" animBg="1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5BED92D-6751-8C6B-8000-F8872CA3C66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527333-B95C-753D-22F2-1FFDEF53C9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6194" y="114365"/>
            <a:ext cx="10519611" cy="489386"/>
          </a:xfrm>
        </p:spPr>
        <p:txBody>
          <a:bodyPr>
            <a:noAutofit/>
          </a:bodyPr>
          <a:lstStyle/>
          <a:p>
            <a:pPr algn="ctr"/>
            <a:r>
              <a:rPr lang="en-ZA" sz="3200" b="1" dirty="0">
                <a:solidFill>
                  <a:srgbClr val="D69610"/>
                </a:solidFill>
              </a:rPr>
              <a:t>Full text</a:t>
            </a:r>
            <a:endParaRPr lang="en-US" sz="3200" b="1" dirty="0">
              <a:solidFill>
                <a:srgbClr val="D69610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C13BEA1-324F-4B65-C096-C75505DF0E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10FCAD3-3772-4595-AFAB-FC21B74023F1}" type="slidenum">
              <a:rPr lang="es-ES" altLang="en-US" smtClean="0"/>
              <a:pPr>
                <a:defRPr/>
              </a:pPr>
              <a:t>45</a:t>
            </a:fld>
            <a:endParaRPr lang="es-ES" alt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18AE3C6-D7A2-8210-0D4A-7619DC79C4A5}"/>
              </a:ext>
            </a:extLst>
          </p:cNvPr>
          <p:cNvSpPr txBox="1"/>
          <p:nvPr/>
        </p:nvSpPr>
        <p:spPr>
          <a:xfrm>
            <a:off x="230404" y="584306"/>
            <a:ext cx="11452860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accent1"/>
                </a:solidFill>
              </a:rPr>
              <a:t>Use the Add article option to upload full text PDFs allowing you to remain in Rayyan when screening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accent2"/>
                </a:solidFill>
              </a:rPr>
              <a:t>Use the URL option to open articles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accent3"/>
                </a:solidFill>
              </a:rPr>
              <a:t>Option to auto-retrieve PDF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000" dirty="0">
              <a:solidFill>
                <a:schemeClr val="accent3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000" dirty="0">
              <a:solidFill>
                <a:schemeClr val="accent3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000" dirty="0">
              <a:solidFill>
                <a:schemeClr val="accent3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000" dirty="0">
              <a:solidFill>
                <a:schemeClr val="accent3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000" dirty="0">
              <a:solidFill>
                <a:schemeClr val="accent3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000" dirty="0">
              <a:solidFill>
                <a:schemeClr val="accent3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000" dirty="0">
              <a:solidFill>
                <a:schemeClr val="accent3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000" dirty="0">
              <a:solidFill>
                <a:schemeClr val="accent3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000" dirty="0">
              <a:solidFill>
                <a:schemeClr val="accent3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000" dirty="0">
              <a:solidFill>
                <a:schemeClr val="accent3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000" dirty="0">
              <a:solidFill>
                <a:schemeClr val="accent3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/>
              <a:t>Repeat the process for BLIND ON screening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accent5"/>
                </a:solidFill>
              </a:rPr>
              <a:t>Reviewers should use the full text article to make include/exclude decision.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/>
              <a:t>Repeat steps for resolving conflicts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/>
              <a:t>Final citation set for analysis is ready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E929B7E1-18A5-B452-B59B-4A67C338723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6194" y="1599377"/>
            <a:ext cx="10130790" cy="3260044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2C72C161-B568-63CE-7D46-5AB559FBCCE5}"/>
              </a:ext>
            </a:extLst>
          </p:cNvPr>
          <p:cNvSpPr txBox="1"/>
          <p:nvPr/>
        </p:nvSpPr>
        <p:spPr>
          <a:xfrm>
            <a:off x="6575519" y="1533463"/>
            <a:ext cx="1311268" cy="468016"/>
          </a:xfrm>
          <a:prstGeom prst="rect">
            <a:avLst/>
          </a:prstGeom>
          <a:noFill/>
          <a:ln w="57150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endParaRPr lang="en-US" sz="1200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60B47DE7-4DA6-C0AE-00E6-BFA113C5CCDB}"/>
              </a:ext>
            </a:extLst>
          </p:cNvPr>
          <p:cNvSpPr txBox="1"/>
          <p:nvPr/>
        </p:nvSpPr>
        <p:spPr>
          <a:xfrm>
            <a:off x="7612380" y="2470457"/>
            <a:ext cx="708660" cy="314471"/>
          </a:xfrm>
          <a:prstGeom prst="rect">
            <a:avLst/>
          </a:prstGeom>
          <a:noFill/>
          <a:ln w="5715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endParaRPr lang="en-US" sz="1200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45CBD861-EE8C-32F0-8F61-E9930BF48046}"/>
              </a:ext>
            </a:extLst>
          </p:cNvPr>
          <p:cNvSpPr txBox="1"/>
          <p:nvPr/>
        </p:nvSpPr>
        <p:spPr>
          <a:xfrm>
            <a:off x="8046174" y="1519597"/>
            <a:ext cx="1167125" cy="468016"/>
          </a:xfrm>
          <a:prstGeom prst="rect">
            <a:avLst/>
          </a:prstGeom>
          <a:noFill/>
          <a:ln w="57150">
            <a:solidFill>
              <a:schemeClr val="accent3"/>
            </a:solidFill>
          </a:ln>
        </p:spPr>
        <p:txBody>
          <a:bodyPr wrap="square" rtlCol="0">
            <a:spAutoFit/>
          </a:bodyPr>
          <a:lstStyle/>
          <a:p>
            <a:endParaRPr lang="en-US" sz="1200" dirty="0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C168B4BD-CBE8-4B42-EF3F-8228625E9BFA}"/>
              </a:ext>
            </a:extLst>
          </p:cNvPr>
          <p:cNvSpPr txBox="1"/>
          <p:nvPr/>
        </p:nvSpPr>
        <p:spPr>
          <a:xfrm>
            <a:off x="836194" y="4457319"/>
            <a:ext cx="7919186" cy="461665"/>
          </a:xfrm>
          <a:prstGeom prst="rect">
            <a:avLst/>
          </a:prstGeom>
          <a:noFill/>
          <a:ln w="57150">
            <a:solidFill>
              <a:schemeClr val="accent5"/>
            </a:solidFill>
          </a:ln>
        </p:spPr>
        <p:txBody>
          <a:bodyPr wrap="square" rtlCol="0">
            <a:spAutoFit/>
          </a:bodyPr>
          <a:lstStyle/>
          <a:p>
            <a:endParaRPr lang="en-US" sz="1200" dirty="0">
              <a:solidFill>
                <a:schemeClr val="accent5"/>
              </a:solidFill>
            </a:endParaRPr>
          </a:p>
          <a:p>
            <a:endParaRPr lang="en-US" sz="1200" dirty="0">
              <a:solidFill>
                <a:schemeClr val="accent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140159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  <p:bldP spid="15" grpId="0" animBg="1"/>
      <p:bldP spid="18" grpId="0" animBg="1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92CF5D9-7434-9A6A-6991-0CAD1D8A5D2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DC2E74-774F-3766-02E6-363AB80906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4189" y="293935"/>
            <a:ext cx="10519611" cy="489386"/>
          </a:xfrm>
        </p:spPr>
        <p:txBody>
          <a:bodyPr>
            <a:noAutofit/>
          </a:bodyPr>
          <a:lstStyle/>
          <a:p>
            <a:pPr algn="ctr"/>
            <a:r>
              <a:rPr lang="en-ZA" sz="3200" b="1" dirty="0">
                <a:solidFill>
                  <a:srgbClr val="D69610"/>
                </a:solidFill>
              </a:rPr>
              <a:t>Other features on Rayyan: AI </a:t>
            </a:r>
            <a:endParaRPr lang="en-US" sz="3200" b="1" dirty="0">
              <a:solidFill>
                <a:srgbClr val="D69610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F24351F-889A-3008-D2AC-937DDA93AC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10FCAD3-3772-4595-AFAB-FC21B74023F1}" type="slidenum">
              <a:rPr lang="es-ES" altLang="en-US" smtClean="0"/>
              <a:pPr>
                <a:defRPr/>
              </a:pPr>
              <a:t>46</a:t>
            </a:fld>
            <a:endParaRPr lang="es-ES" alt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C644B03-0286-3030-9C9F-D7DA13A9F667}"/>
              </a:ext>
            </a:extLst>
          </p:cNvPr>
          <p:cNvSpPr txBox="1"/>
          <p:nvPr/>
        </p:nvSpPr>
        <p:spPr>
          <a:xfrm>
            <a:off x="241834" y="1004088"/>
            <a:ext cx="11452860" cy="483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400" dirty="0"/>
              <a:t>Make at least 50 decisions in your dataset including at least 5 include and 5 exclude decisions.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400" dirty="0"/>
              <a:t>AI engine will calculate the likelihood of each article to be included in your literature review (5 stars most likely).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400" dirty="0"/>
              <a:t>Re-sort citations by rating to make decisions. 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400" dirty="0"/>
              <a:t>Compute ratings at any time, more decisions should lead to more accurate ratings.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400" dirty="0"/>
              <a:t>Provides additional information to assist you to make decisions more efficiently – BUT do not trust all AI recommendations with human review.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590286967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0A2B94C-F021-7E31-F080-FDFBCE9AD53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43848C-A479-D901-8D82-BC851DE7B3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4189" y="293935"/>
            <a:ext cx="10519611" cy="489386"/>
          </a:xfrm>
        </p:spPr>
        <p:txBody>
          <a:bodyPr>
            <a:noAutofit/>
          </a:bodyPr>
          <a:lstStyle/>
          <a:p>
            <a:pPr algn="ctr"/>
            <a:r>
              <a:rPr lang="en-ZA" sz="3200" b="1" dirty="0">
                <a:solidFill>
                  <a:srgbClr val="D69610"/>
                </a:solidFill>
              </a:rPr>
              <a:t>Other features on Rayyan: Creating samples</a:t>
            </a:r>
            <a:endParaRPr lang="en-US" sz="3200" b="1" dirty="0">
              <a:solidFill>
                <a:srgbClr val="D69610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079D786-DD59-B5D1-0D15-A6C1AB32AA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10FCAD3-3772-4595-AFAB-FC21B74023F1}" type="slidenum">
              <a:rPr lang="es-ES" altLang="en-US" smtClean="0"/>
              <a:pPr>
                <a:defRPr/>
              </a:pPr>
              <a:t>47</a:t>
            </a:fld>
            <a:endParaRPr lang="es-ES" alt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E11B3D6-99D5-7416-2ACB-6B5F15C81366}"/>
              </a:ext>
            </a:extLst>
          </p:cNvPr>
          <p:cNvSpPr txBox="1"/>
          <p:nvPr/>
        </p:nvSpPr>
        <p:spPr>
          <a:xfrm>
            <a:off x="241834" y="1004088"/>
            <a:ext cx="5130266" cy="483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400" dirty="0"/>
              <a:t>Used during screening to divide screening amongst a large team of reviewers by random distribution.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400" dirty="0"/>
              <a:t>Use after screening: Divide workload of qualitative analysis, data extraction and coding.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400" dirty="0"/>
              <a:t>Create sample either from all references or a subset.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000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10601CB8-FDEB-7978-62B9-7AC3281E3AE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74030" y="1421514"/>
            <a:ext cx="6617970" cy="46849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7110825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A11601-A49D-774D-1D83-A09C3B78C1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1D1360-6701-A7A5-59FB-57C3F56A64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6194" y="136521"/>
            <a:ext cx="10519611" cy="489386"/>
          </a:xfrm>
        </p:spPr>
        <p:txBody>
          <a:bodyPr>
            <a:noAutofit/>
          </a:bodyPr>
          <a:lstStyle/>
          <a:p>
            <a:pPr algn="ctr"/>
            <a:r>
              <a:rPr lang="en-ZA" sz="3200" b="1" dirty="0">
                <a:solidFill>
                  <a:srgbClr val="D69610"/>
                </a:solidFill>
              </a:rPr>
              <a:t>PRISMA Flow Diagram</a:t>
            </a:r>
            <a:endParaRPr lang="en-US" sz="3200" b="1" dirty="0">
              <a:solidFill>
                <a:srgbClr val="D69610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85E470B-E7F4-0A08-6871-88AF919E9D9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5786" y="625907"/>
            <a:ext cx="9686424" cy="4786554"/>
          </a:xfrm>
        </p:spPr>
        <p:txBody>
          <a:bodyPr>
            <a:normAutofit/>
          </a:bodyPr>
          <a:lstStyle/>
          <a:p>
            <a:r>
              <a:rPr lang="en-US" sz="1800" dirty="0"/>
              <a:t>The Preferred Reporting Items for Systematic Reviews and Meta-Analyses (PRISMA) diagram is used to document the number of studies screened and included.</a:t>
            </a:r>
            <a:endParaRPr lang="en-ZA" sz="1800" dirty="0"/>
          </a:p>
          <a:p>
            <a:endParaRPr lang="en-US" sz="2250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0D874F8-30F6-F881-84B2-50E6D863FE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10FCAD3-3772-4595-AFAB-FC21B74023F1}" type="slidenum">
              <a:rPr lang="es-ES" altLang="en-US" smtClean="0"/>
              <a:pPr>
                <a:defRPr/>
              </a:pPr>
              <a:t>48</a:t>
            </a:fld>
            <a:endParaRPr lang="es-ES" alt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B059AC4F-1EBA-3B00-82B1-F1D53284C7E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37334" y="1329452"/>
            <a:ext cx="8424875" cy="47865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2535087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16D80AE-6BC7-CC1D-0094-262A5B405FB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1DFA3C-72A6-54AD-CB70-0E28B99BE8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6194" y="136521"/>
            <a:ext cx="10519611" cy="489386"/>
          </a:xfrm>
        </p:spPr>
        <p:txBody>
          <a:bodyPr>
            <a:noAutofit/>
          </a:bodyPr>
          <a:lstStyle/>
          <a:p>
            <a:pPr algn="ctr"/>
            <a:r>
              <a:rPr lang="en-ZA" sz="3200" b="1" dirty="0">
                <a:solidFill>
                  <a:srgbClr val="D69610"/>
                </a:solidFill>
              </a:rPr>
              <a:t>PRISMA Flow Diagram</a:t>
            </a:r>
            <a:endParaRPr lang="en-US" sz="3200" b="1" dirty="0">
              <a:solidFill>
                <a:srgbClr val="D69610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999E6AF-B8E9-0B1D-4671-E2854041EF2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5786" y="625907"/>
            <a:ext cx="9686424" cy="4786554"/>
          </a:xfrm>
        </p:spPr>
        <p:txBody>
          <a:bodyPr>
            <a:normAutofit/>
          </a:bodyPr>
          <a:lstStyle/>
          <a:p>
            <a:r>
              <a:rPr lang="en-US" sz="2000" dirty="0">
                <a:hlinkClick r:id="rId2"/>
              </a:rPr>
              <a:t>https://www.prisma-statement.org/</a:t>
            </a:r>
            <a:endParaRPr lang="en-US" sz="2000" dirty="0"/>
          </a:p>
          <a:p>
            <a:endParaRPr lang="en-US" sz="2000" dirty="0"/>
          </a:p>
          <a:p>
            <a:endParaRPr lang="en-US" sz="2000" dirty="0"/>
          </a:p>
          <a:p>
            <a:endParaRPr lang="en-US" sz="2000" dirty="0"/>
          </a:p>
          <a:p>
            <a:endParaRPr lang="en-US" sz="2000" dirty="0"/>
          </a:p>
          <a:p>
            <a:endParaRPr lang="en-US" sz="2000" dirty="0"/>
          </a:p>
          <a:p>
            <a:endParaRPr lang="en-US" sz="2000" dirty="0"/>
          </a:p>
          <a:p>
            <a:r>
              <a:rPr lang="en-US" sz="2000" dirty="0"/>
              <a:t>Flow diagrams can also be generated using a Shiny App available at </a:t>
            </a:r>
            <a:r>
              <a:rPr lang="en-US" sz="2000" dirty="0">
                <a:hlinkClick r:id="rId3"/>
              </a:rPr>
              <a:t>https://www.eshackathon.org/software/PRISMA2020.html</a:t>
            </a:r>
            <a:r>
              <a:rPr lang="en-US" sz="2000" dirty="0"/>
              <a:t> </a:t>
            </a:r>
          </a:p>
          <a:p>
            <a:endParaRPr lang="en-US" sz="2250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63023E1-687C-F426-A9EB-982D05E61C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10FCAD3-3772-4595-AFAB-FC21B74023F1}" type="slidenum">
              <a:rPr lang="es-ES" altLang="en-US" smtClean="0"/>
              <a:pPr>
                <a:defRPr/>
              </a:pPr>
              <a:t>49</a:t>
            </a:fld>
            <a:endParaRPr lang="es-ES" alt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FA25D3E8-5222-0C9A-49C3-B30219C3598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1050" y="1115293"/>
            <a:ext cx="5626389" cy="20003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084570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6935EF-F6F0-4C80-9583-07216C636E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69632" y="166278"/>
            <a:ext cx="9204158" cy="851186"/>
          </a:xfrm>
        </p:spPr>
        <p:txBody>
          <a:bodyPr>
            <a:normAutofit/>
          </a:bodyPr>
          <a:lstStyle/>
          <a:p>
            <a:pPr algn="ctr"/>
            <a:r>
              <a:rPr lang="en-US" sz="2800" b="1" dirty="0">
                <a:solidFill>
                  <a:srgbClr val="D69610"/>
                </a:solidFill>
              </a:rPr>
              <a:t>Number of systematic reviews published each year</a:t>
            </a:r>
            <a:endParaRPr lang="en-ZA" sz="2800" dirty="0">
              <a:solidFill>
                <a:srgbClr val="D69610"/>
              </a:solidFill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B5B63F4-34E6-46B4-BA86-25DE09BABB8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1683" y="1690689"/>
            <a:ext cx="10828421" cy="429544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64F8552F-6902-4599-B9ED-5E62DF684F32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241294" y="166278"/>
            <a:ext cx="676916" cy="8511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9741576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E8BD02-283A-7EB1-5B0B-993847788A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4A9A0C61-C6C4-442C-7969-71464BFD0414}"/>
              </a:ext>
            </a:extLst>
          </p:cNvPr>
          <p:cNvSpPr/>
          <p:nvPr/>
        </p:nvSpPr>
        <p:spPr>
          <a:xfrm>
            <a:off x="1524000" y="4435436"/>
            <a:ext cx="2630384" cy="1680359"/>
          </a:xfrm>
          <a:prstGeom prst="rect">
            <a:avLst/>
          </a:prstGeom>
          <a:solidFill>
            <a:srgbClr val="D6961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6B1834AE-9319-9EF8-F5A3-8FDEB7937116}"/>
              </a:ext>
            </a:extLst>
          </p:cNvPr>
          <p:cNvSpPr/>
          <p:nvPr/>
        </p:nvSpPr>
        <p:spPr>
          <a:xfrm>
            <a:off x="4154384" y="0"/>
            <a:ext cx="6513616" cy="6115792"/>
          </a:xfrm>
          <a:prstGeom prst="rect">
            <a:avLst/>
          </a:prstGeom>
          <a:solidFill>
            <a:srgbClr val="222B5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34FAE02F-8F2C-A6BB-DDEF-84D96F77C6E8}"/>
              </a:ext>
            </a:extLst>
          </p:cNvPr>
          <p:cNvSpPr/>
          <p:nvPr/>
        </p:nvSpPr>
        <p:spPr>
          <a:xfrm>
            <a:off x="1524000" y="3"/>
            <a:ext cx="2630384" cy="1680359"/>
          </a:xfrm>
          <a:prstGeom prst="rect">
            <a:avLst/>
          </a:prstGeom>
          <a:solidFill>
            <a:srgbClr val="D6961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DDA1326-B404-E962-B5C5-4B3B48D3A569}"/>
              </a:ext>
            </a:extLst>
          </p:cNvPr>
          <p:cNvSpPr txBox="1"/>
          <p:nvPr/>
        </p:nvSpPr>
        <p:spPr>
          <a:xfrm>
            <a:off x="4154384" y="2283931"/>
            <a:ext cx="6513615" cy="10464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>
                <a:solidFill>
                  <a:srgbClr val="D69610"/>
                </a:solidFill>
              </a:rPr>
              <a:t>Synthesizing and reporting</a:t>
            </a:r>
          </a:p>
          <a:p>
            <a:endParaRPr lang="en-US" b="1" dirty="0">
              <a:solidFill>
                <a:srgbClr val="D69610"/>
              </a:solidFill>
            </a:endParaRPr>
          </a:p>
        </p:txBody>
      </p:sp>
      <p:pic>
        <p:nvPicPr>
          <p:cNvPr id="3" name="Picture 2" descr="A pencil and light bulb on a piece of paper&#10;&#10;AI-generated content may be incorrect.">
            <a:extLst>
              <a:ext uri="{FF2B5EF4-FFF2-40B4-BE49-F238E27FC236}">
                <a16:creationId xmlns:a16="http://schemas.microsoft.com/office/drawing/2014/main" id="{476F2A97-AAE6-D893-D633-A5DAB0DAE99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18069" y="1940448"/>
            <a:ext cx="1842244" cy="2316524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CEC8D28C-8641-BF4D-765D-E2E215B5345C}"/>
              </a:ext>
            </a:extLst>
          </p:cNvPr>
          <p:cNvSpPr txBox="1"/>
          <p:nvPr/>
        </p:nvSpPr>
        <p:spPr>
          <a:xfrm>
            <a:off x="1524000" y="178462"/>
            <a:ext cx="2630384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1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7th Annual Emerging African Researcher Training Academy 2026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5417597-5EED-01EB-4D54-1C7740366D3E}"/>
              </a:ext>
            </a:extLst>
          </p:cNvPr>
          <p:cNvSpPr txBox="1"/>
          <p:nvPr/>
        </p:nvSpPr>
        <p:spPr>
          <a:xfrm>
            <a:off x="1524003" y="4820028"/>
            <a:ext cx="2630383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i="1" dirty="0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African Research Voices in the Age of Artificial Intelligence</a:t>
            </a:r>
          </a:p>
        </p:txBody>
      </p:sp>
    </p:spTree>
    <p:extLst>
      <p:ext uri="{BB962C8B-B14F-4D97-AF65-F5344CB8AC3E}">
        <p14:creationId xmlns:p14="http://schemas.microsoft.com/office/powerpoint/2010/main" val="683346807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0B610D-423E-4265-8590-2ADEE517D6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81200" y="684338"/>
            <a:ext cx="8229600" cy="680943"/>
          </a:xfrm>
        </p:spPr>
        <p:txBody>
          <a:bodyPr/>
          <a:lstStyle/>
          <a:p>
            <a:r>
              <a:rPr lang="en-US" sz="2800" b="1" dirty="0">
                <a:solidFill>
                  <a:srgbClr val="D69610"/>
                </a:solidFill>
              </a:rPr>
              <a:t>What is Data Synthesis in a review?</a:t>
            </a:r>
            <a:endParaRPr lang="en-ZA" sz="2800" b="1" dirty="0">
              <a:solidFill>
                <a:srgbClr val="D69610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7F7465A-8910-46E2-A14A-DDE11894747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7726" y="1526459"/>
            <a:ext cx="9540817" cy="2887579"/>
          </a:xfrm>
        </p:spPr>
        <p:txBody>
          <a:bodyPr/>
          <a:lstStyle/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en-US" sz="2200" dirty="0"/>
              <a:t>Data synthesis is the </a:t>
            </a:r>
            <a:r>
              <a:rPr lang="en-US" sz="2200" b="1" dirty="0"/>
              <a:t>process of </a:t>
            </a:r>
            <a:r>
              <a:rPr lang="en-US" sz="2200" b="1" dirty="0" err="1"/>
              <a:t>summarising</a:t>
            </a:r>
            <a:r>
              <a:rPr lang="en-US" sz="2200" b="1" dirty="0"/>
              <a:t>, </a:t>
            </a:r>
            <a:r>
              <a:rPr lang="en-US" sz="2200" b="1" dirty="0" err="1"/>
              <a:t>organising</a:t>
            </a:r>
            <a:r>
              <a:rPr lang="en-US" sz="2200" b="1" dirty="0"/>
              <a:t>, and presenting evidence</a:t>
            </a:r>
            <a:r>
              <a:rPr lang="en-US" sz="2200" dirty="0"/>
              <a:t> from the included studies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en-US" sz="2200" dirty="0"/>
              <a:t>Unlike systematic reviews, scoping reviews </a:t>
            </a:r>
            <a:r>
              <a:rPr lang="en-US" sz="2200" b="1" dirty="0"/>
              <a:t>do not assess effectiveness or conduct meta-analysis</a:t>
            </a:r>
            <a:r>
              <a:rPr lang="en-US" sz="2200" dirty="0"/>
              <a:t> but rather </a:t>
            </a:r>
            <a:r>
              <a:rPr lang="en-US" sz="2200" b="1" dirty="0"/>
              <a:t>map key concepts, themes, and gaps in the literature</a:t>
            </a:r>
            <a:endParaRPr lang="en-ZA" sz="22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A41A356-C519-49E0-B819-038F899AFA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10FCAD3-3772-4595-AFAB-FC21B74023F1}" type="slidenum">
              <a:rPr lang="es-ES" altLang="en-US" smtClean="0"/>
              <a:pPr>
                <a:defRPr/>
              </a:pPr>
              <a:t>51</a:t>
            </a:fld>
            <a:endParaRPr lang="es-ES" alt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A82BBE9-B27A-4FAA-B8EA-DEAFB31C9F74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181999" y="173624"/>
            <a:ext cx="676916" cy="8511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7742654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376489-5F9A-4A69-811B-6E603C295B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62326" y="136521"/>
            <a:ext cx="9328484" cy="757989"/>
          </a:xfrm>
        </p:spPr>
        <p:txBody>
          <a:bodyPr/>
          <a:lstStyle/>
          <a:p>
            <a:pPr algn="ctr"/>
            <a:r>
              <a:rPr lang="en-US" sz="3200" b="1" dirty="0">
                <a:solidFill>
                  <a:srgbClr val="D69610"/>
                </a:solidFill>
              </a:rPr>
              <a:t>Steps in Data Synthesis</a:t>
            </a:r>
            <a:endParaRPr lang="en-ZA" sz="3200" dirty="0">
              <a:solidFill>
                <a:srgbClr val="D69610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64D264C-31BA-4E26-B52E-171CD326F42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8915" y="894510"/>
            <a:ext cx="11572575" cy="4978107"/>
          </a:xfrm>
        </p:spPr>
        <p:txBody>
          <a:bodyPr>
            <a:noAutofit/>
          </a:bodyPr>
          <a:lstStyle/>
          <a:p>
            <a:r>
              <a:rPr lang="en-ZA" sz="1800" b="1" dirty="0"/>
              <a:t>Data Extraction</a:t>
            </a:r>
          </a:p>
          <a:p>
            <a:pPr lvl="1"/>
            <a:r>
              <a:rPr lang="en-US" sz="1800" dirty="0"/>
              <a:t>Extract relevant data from studies using a standardized form</a:t>
            </a:r>
          </a:p>
          <a:p>
            <a:pPr lvl="1"/>
            <a:r>
              <a:rPr lang="en-US" sz="1800" dirty="0"/>
              <a:t>Include study characteristics, populations, interventions, and key findings.</a:t>
            </a:r>
            <a:endParaRPr lang="en-ZA" sz="1800" dirty="0"/>
          </a:p>
          <a:p>
            <a:r>
              <a:rPr lang="en-ZA" sz="1800" b="1" dirty="0"/>
              <a:t>Organising the Data</a:t>
            </a:r>
          </a:p>
          <a:p>
            <a:pPr lvl="1"/>
            <a:r>
              <a:rPr lang="en-US" sz="1800" dirty="0"/>
              <a:t>Group studies by key characteristics (e.g., country, population, intervention type).</a:t>
            </a:r>
          </a:p>
          <a:p>
            <a:pPr lvl="1"/>
            <a:r>
              <a:rPr lang="en-US" sz="1800" dirty="0"/>
              <a:t>Use tables and charts for structured </a:t>
            </a:r>
            <a:r>
              <a:rPr lang="en-US" sz="1800" dirty="0" err="1"/>
              <a:t>organisation</a:t>
            </a:r>
            <a:r>
              <a:rPr lang="en-US" sz="1800" dirty="0"/>
              <a:t>.</a:t>
            </a:r>
          </a:p>
          <a:p>
            <a:r>
              <a:rPr lang="en-ZA" sz="1800" b="1" dirty="0"/>
              <a:t>Identifying Themes &amp; Patterns</a:t>
            </a:r>
          </a:p>
          <a:p>
            <a:pPr lvl="1"/>
            <a:r>
              <a:rPr lang="en-US" sz="1800" dirty="0"/>
              <a:t>Look for </a:t>
            </a:r>
            <a:r>
              <a:rPr lang="en-US" sz="1800" b="1" dirty="0"/>
              <a:t>repeating themes, gaps, and trends</a:t>
            </a:r>
            <a:r>
              <a:rPr lang="en-US" sz="1800" dirty="0"/>
              <a:t> across studies.</a:t>
            </a:r>
          </a:p>
          <a:p>
            <a:pPr lvl="1"/>
            <a:r>
              <a:rPr lang="en-US" sz="1800" dirty="0"/>
              <a:t>Categorize findings into meaningful groups (e.g., facilitators vs. barriers)</a:t>
            </a:r>
            <a:endParaRPr lang="en-ZA" sz="1800" b="1" dirty="0"/>
          </a:p>
          <a:p>
            <a:r>
              <a:rPr lang="en-ZA" sz="1800" b="1" dirty="0" err="1"/>
              <a:t>Sumarising</a:t>
            </a:r>
            <a:r>
              <a:rPr lang="en-ZA" sz="1800" b="1" dirty="0"/>
              <a:t> &amp; reporting findings</a:t>
            </a:r>
          </a:p>
          <a:p>
            <a:pPr lvl="1"/>
            <a:r>
              <a:rPr lang="en-US" sz="1800" dirty="0"/>
              <a:t>Use narrative synthesis, tables, and figures to present results</a:t>
            </a:r>
          </a:p>
          <a:p>
            <a:pPr lvl="1"/>
            <a:r>
              <a:rPr lang="en-US" sz="1800" dirty="0"/>
              <a:t>Clearly outline what is known, gaps in the literature, and areas for future research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846B4FD-3847-4332-B00F-5848AB4AAF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10FCAD3-3772-4595-AFAB-FC21B74023F1}" type="slidenum">
              <a:rPr lang="es-ES" altLang="en-US" smtClean="0"/>
              <a:pPr>
                <a:defRPr/>
              </a:pPr>
              <a:t>52</a:t>
            </a:fld>
            <a:endParaRPr lang="es-ES" altLang="en-US"/>
          </a:p>
        </p:txBody>
      </p:sp>
    </p:spTree>
    <p:extLst>
      <p:ext uri="{BB962C8B-B14F-4D97-AF65-F5344CB8AC3E}">
        <p14:creationId xmlns:p14="http://schemas.microsoft.com/office/powerpoint/2010/main" val="189641191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92FE53F-5000-E6B8-5C50-F2CDE00527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F4D38072-B919-19D3-0F53-CB20EF082953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294273" y="169952"/>
            <a:ext cx="676916" cy="851186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64859E11-20AD-9DF4-A7A6-3C244FFF696A}"/>
              </a:ext>
            </a:extLst>
          </p:cNvPr>
          <p:cNvSpPr txBox="1"/>
          <p:nvPr/>
        </p:nvSpPr>
        <p:spPr>
          <a:xfrm>
            <a:off x="1554480" y="240774"/>
            <a:ext cx="996696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ZA" sz="4000" b="1" dirty="0">
                <a:solidFill>
                  <a:srgbClr val="D69610"/>
                </a:solidFill>
              </a:rPr>
              <a:t>Example of Descriptive Table</a:t>
            </a:r>
            <a:endParaRPr lang="en-US" sz="4000" dirty="0">
              <a:solidFill>
                <a:srgbClr val="D6961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FB5523F-8D78-5D7C-9FCB-676E72C0FCF0}"/>
              </a:ext>
            </a:extLst>
          </p:cNvPr>
          <p:cNvSpPr txBox="1"/>
          <p:nvPr/>
        </p:nvSpPr>
        <p:spPr>
          <a:xfrm>
            <a:off x="294273" y="1125882"/>
            <a:ext cx="1018599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Present the characteristics of your included studies in text and using a table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5858155-762F-4707-9D99-1835B50DA76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7133" y="1692291"/>
            <a:ext cx="11560594" cy="45091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5282545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652514"/>
          </a:xfrm>
        </p:spPr>
        <p:txBody>
          <a:bodyPr>
            <a:normAutofit fontScale="90000"/>
          </a:bodyPr>
          <a:lstStyle/>
          <a:p>
            <a:pPr algn="ctr"/>
            <a:r>
              <a:rPr lang="en-ZA" b="1" dirty="0">
                <a:solidFill>
                  <a:srgbClr val="D69610"/>
                </a:solidFill>
              </a:rPr>
              <a:t>Example of a Graphic Form</a:t>
            </a:r>
            <a:endParaRPr lang="en-US" b="1" dirty="0">
              <a:solidFill>
                <a:srgbClr val="D6961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150374"/>
            <a:ext cx="10515600" cy="5026589"/>
          </a:xfrm>
        </p:spPr>
        <p:txBody>
          <a:bodyPr>
            <a:normAutofit/>
          </a:bodyPr>
          <a:lstStyle/>
          <a:p>
            <a:r>
              <a:rPr lang="en-US" dirty="0"/>
              <a:t>You can present some of the characteristics in a graphic form </a:t>
            </a:r>
          </a:p>
          <a:p>
            <a:r>
              <a:rPr lang="en-US" dirty="0"/>
              <a:t>E.g. </a:t>
            </a:r>
          </a:p>
          <a:p>
            <a:endParaRPr lang="en-US" sz="3000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A14F705-14CC-459C-94E6-9740E1BF6F7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84922" y="2183152"/>
            <a:ext cx="6717305" cy="3593145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87499952-E4E0-4524-811F-EB857D91BAAF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294273" y="169952"/>
            <a:ext cx="676916" cy="8511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9431559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30849" y="401560"/>
            <a:ext cx="9695860" cy="769693"/>
          </a:xfrm>
        </p:spPr>
        <p:txBody>
          <a:bodyPr>
            <a:normAutofit fontScale="90000"/>
          </a:bodyPr>
          <a:lstStyle/>
          <a:p>
            <a:pPr algn="ctr"/>
            <a:r>
              <a:rPr lang="en-ZA" sz="2800" b="1" dirty="0">
                <a:solidFill>
                  <a:srgbClr val="D69610"/>
                </a:solidFill>
              </a:rPr>
              <a:t>Arguments in favour of using artificial intelligence in evidence synthesis</a:t>
            </a:r>
            <a:endParaRPr lang="en-US" sz="2800" b="1" dirty="0">
              <a:solidFill>
                <a:srgbClr val="D6961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42098" y="1304818"/>
            <a:ext cx="11256343" cy="4085948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1800" b="1" dirty="0"/>
              <a:t>AI can increase efficiency</a:t>
            </a:r>
          </a:p>
          <a:p>
            <a:pPr lvl="1"/>
            <a:r>
              <a:rPr lang="en-US" sz="1800" dirty="0"/>
              <a:t>Systematic reviews often involve screening thousands of titles and abstracts</a:t>
            </a:r>
          </a:p>
          <a:p>
            <a:pPr lvl="1"/>
            <a:r>
              <a:rPr lang="en-US" sz="1800" dirty="0"/>
              <a:t>Faster completion of evidence syntheses, reducing weeks or months of manual work</a:t>
            </a:r>
            <a:endParaRPr lang="en-ZA" sz="1800" b="1" dirty="0"/>
          </a:p>
          <a:p>
            <a:pPr marL="457200" lvl="1" indent="0">
              <a:buNone/>
            </a:pPr>
            <a:endParaRPr lang="en-US" sz="1800" b="1" dirty="0"/>
          </a:p>
          <a:p>
            <a:pPr marL="0" indent="0">
              <a:buNone/>
            </a:pPr>
            <a:r>
              <a:rPr lang="en-US" sz="1800" b="1" dirty="0"/>
              <a:t>AI can support better decision-making</a:t>
            </a:r>
          </a:p>
          <a:p>
            <a:pPr marL="0" indent="0">
              <a:buNone/>
            </a:pPr>
            <a:r>
              <a:rPr lang="en-US" sz="1800" dirty="0"/>
              <a:t>When combined with expert review, AI can help researchers:</a:t>
            </a:r>
          </a:p>
          <a:p>
            <a:pPr lvl="1"/>
            <a:r>
              <a:rPr lang="en-US" sz="1800" dirty="0"/>
              <a:t>Identify important evidence more quickly</a:t>
            </a:r>
          </a:p>
          <a:p>
            <a:pPr lvl="1"/>
            <a:r>
              <a:rPr lang="en-US" sz="1800" dirty="0"/>
              <a:t>Detect patterns across studies</a:t>
            </a:r>
          </a:p>
          <a:p>
            <a:pPr lvl="1"/>
            <a:r>
              <a:rPr lang="en-US" sz="1800" dirty="0"/>
              <a:t>Produce timely evidence for clinicians and policymakers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02D66D0-2BFA-4F75-BDC6-4781F78BB8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10FCAD3-3772-4595-AFAB-FC21B74023F1}" type="slidenum">
              <a:rPr lang="es-ES" altLang="en-US" smtClean="0"/>
              <a:pPr>
                <a:defRPr/>
              </a:pPr>
              <a:t>55</a:t>
            </a:fld>
            <a:endParaRPr lang="es-ES" alt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F46A63A-70E4-4E30-BD5C-4F045EFA3DCD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294273" y="169952"/>
            <a:ext cx="676916" cy="8511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6377515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56188" y="339230"/>
            <a:ext cx="9695860" cy="769693"/>
          </a:xfrm>
        </p:spPr>
        <p:txBody>
          <a:bodyPr>
            <a:normAutofit fontScale="90000"/>
          </a:bodyPr>
          <a:lstStyle/>
          <a:p>
            <a:pPr algn="ctr"/>
            <a:r>
              <a:rPr lang="en-ZA" sz="2800" b="1" dirty="0">
                <a:solidFill>
                  <a:srgbClr val="D69610"/>
                </a:solidFill>
              </a:rPr>
              <a:t>Arguments against using artificial intelligence in evidence synthesis (i)</a:t>
            </a:r>
            <a:endParaRPr lang="en-US" sz="2800" b="1" dirty="0">
              <a:solidFill>
                <a:srgbClr val="D6961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4273" y="1108923"/>
            <a:ext cx="11256343" cy="5051536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ZA" sz="1800" b="1" dirty="0"/>
              <a:t>AI can hallucinate</a:t>
            </a:r>
          </a:p>
          <a:p>
            <a:pPr lvl="1"/>
            <a:r>
              <a:rPr lang="en-US" sz="1800" dirty="0"/>
              <a:t>AI may invent studies, citations, or findings that do not exist.</a:t>
            </a:r>
          </a:p>
          <a:p>
            <a:pPr lvl="1"/>
            <a:r>
              <a:rPr lang="en-US" sz="1800" dirty="0"/>
              <a:t>It may confidently present inaccurate information. </a:t>
            </a:r>
          </a:p>
          <a:p>
            <a:pPr lvl="1"/>
            <a:r>
              <a:rPr lang="en-US" sz="1800" dirty="0"/>
              <a:t>Evidence synthesis requires factual accuracy and traceability</a:t>
            </a:r>
          </a:p>
          <a:p>
            <a:pPr marL="457200" lvl="1" indent="0">
              <a:buNone/>
            </a:pPr>
            <a:endParaRPr lang="en-ZA" sz="1800" dirty="0"/>
          </a:p>
          <a:p>
            <a:pPr marL="0" indent="0">
              <a:buNone/>
            </a:pPr>
            <a:r>
              <a:rPr lang="en-ZA" sz="1800" b="1" dirty="0"/>
              <a:t>Lack of transparency</a:t>
            </a:r>
          </a:p>
          <a:p>
            <a:pPr lvl="1"/>
            <a:r>
              <a:rPr lang="en-US" sz="1800" dirty="0"/>
              <a:t>Many AI models do not clearly explain how they reached a decision</a:t>
            </a:r>
          </a:p>
          <a:p>
            <a:pPr lvl="1"/>
            <a:r>
              <a:rPr lang="en-US" sz="1800" dirty="0"/>
              <a:t>Systematic reviews require every </a:t>
            </a:r>
            <a:r>
              <a:rPr lang="en-US" sz="1800" b="1" dirty="0"/>
              <a:t>inclusion and exclusion decision to be reproducible </a:t>
            </a:r>
            <a:r>
              <a:rPr lang="en-US" sz="1800" dirty="0"/>
              <a:t>and auditable.</a:t>
            </a:r>
          </a:p>
          <a:p>
            <a:pPr lvl="1"/>
            <a:r>
              <a:rPr lang="en-US" sz="1800" dirty="0"/>
              <a:t>Can another researcher reproduce an AI's reasoning?</a:t>
            </a:r>
          </a:p>
          <a:p>
            <a:pPr lvl="1"/>
            <a:endParaRPr lang="en-US" sz="1800" dirty="0"/>
          </a:p>
          <a:p>
            <a:pPr marL="0" indent="0">
              <a:buNone/>
            </a:pPr>
            <a:r>
              <a:rPr lang="en-US" sz="1800" b="1" dirty="0"/>
              <a:t>Over-Reliance on AI can reduce critical thinking</a:t>
            </a:r>
          </a:p>
          <a:p>
            <a:pPr marL="0" indent="0">
              <a:buNone/>
            </a:pPr>
            <a:r>
              <a:rPr lang="en-US" sz="1800" dirty="0"/>
              <a:t>Researchers may:</a:t>
            </a:r>
          </a:p>
          <a:p>
            <a:pPr lvl="1"/>
            <a:r>
              <a:rPr lang="en-US" sz="1800" dirty="0"/>
              <a:t>Become less engaged with the evidence</a:t>
            </a:r>
          </a:p>
          <a:p>
            <a:pPr lvl="1"/>
            <a:r>
              <a:rPr lang="en-US" sz="1800" dirty="0"/>
              <a:t>Accept AI outputs without verification</a:t>
            </a:r>
          </a:p>
          <a:p>
            <a:pPr lvl="1"/>
            <a:r>
              <a:rPr lang="en-US" sz="1800" dirty="0"/>
              <a:t>Overlook methodological flaws</a:t>
            </a:r>
            <a:endParaRPr lang="en-ZA" sz="1800" dirty="0"/>
          </a:p>
          <a:p>
            <a:pPr marL="457200" lvl="1" indent="0">
              <a:buNone/>
            </a:pPr>
            <a:endParaRPr lang="en-US" sz="1800" dirty="0"/>
          </a:p>
          <a:p>
            <a:pPr lvl="1"/>
            <a:endParaRPr lang="en-US" sz="18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02D66D0-2BFA-4F75-BDC6-4781F78BB8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10FCAD3-3772-4595-AFAB-FC21B74023F1}" type="slidenum">
              <a:rPr lang="es-ES" altLang="en-US" smtClean="0"/>
              <a:pPr>
                <a:defRPr/>
              </a:pPr>
              <a:t>56</a:t>
            </a:fld>
            <a:endParaRPr lang="es-ES" alt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F46A63A-70E4-4E30-BD5C-4F045EFA3DCD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294273" y="169952"/>
            <a:ext cx="676916" cy="8511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0567950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21755" y="136521"/>
            <a:ext cx="8948487" cy="616590"/>
          </a:xfrm>
        </p:spPr>
        <p:txBody>
          <a:bodyPr/>
          <a:lstStyle/>
          <a:p>
            <a:pPr algn="ctr"/>
            <a:r>
              <a:rPr lang="en-US" sz="2800" b="1" dirty="0">
                <a:solidFill>
                  <a:srgbClr val="D69610"/>
                </a:solidFill>
              </a:rPr>
              <a:t>Benefits of conducting reviews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42098" y="946232"/>
            <a:ext cx="11256343" cy="4444534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en-US" sz="2200" dirty="0"/>
              <a:t>Access to </a:t>
            </a:r>
            <a:r>
              <a:rPr lang="en-US" sz="2200" b="1" dirty="0"/>
              <a:t>free data</a:t>
            </a:r>
            <a:r>
              <a:rPr lang="en-US" sz="2200" dirty="0"/>
              <a:t>: e.g. PubMed, EBSCOhost, etc.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en-US" sz="2200" dirty="0"/>
              <a:t>Does not require </a:t>
            </a:r>
            <a:r>
              <a:rPr lang="en-US" sz="2200" b="1" dirty="0"/>
              <a:t>primary data collection 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en-US" sz="2200" b="1" dirty="0"/>
              <a:t>High-Quality Evidence: </a:t>
            </a:r>
            <a:r>
              <a:rPr lang="en-US" sz="2200" dirty="0"/>
              <a:t>Generates robust evidence that can inform policy, shape practice, and improve health outcomes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en-US" sz="2200" b="1" dirty="0"/>
              <a:t>Promotes Research Integrity </a:t>
            </a:r>
            <a:r>
              <a:rPr lang="en-US" sz="2200" dirty="0"/>
              <a:t>- demands transparency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en-US" sz="2200" b="1" dirty="0"/>
              <a:t>Enhances knowledge </a:t>
            </a:r>
            <a:r>
              <a:rPr lang="en-US" sz="2200" dirty="0"/>
              <a:t>on chosen research topic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en-US" sz="2200" dirty="0"/>
              <a:t>Fosters inclusive education - enables </a:t>
            </a:r>
            <a:r>
              <a:rPr lang="en-US" sz="2200" b="1" dirty="0"/>
              <a:t>collaboration</a:t>
            </a:r>
            <a:r>
              <a:rPr lang="en-US" sz="2200" dirty="0"/>
              <a:t> and building </a:t>
            </a:r>
            <a:r>
              <a:rPr lang="en-US" sz="2200" b="1" dirty="0"/>
              <a:t>networks</a:t>
            </a:r>
            <a:r>
              <a:rPr lang="en-US" sz="2200" dirty="0"/>
              <a:t> 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en-US" sz="2200" dirty="0"/>
              <a:t>No Ethics Approval required, unless you’re doing it for degree purposes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en-US" sz="2200" dirty="0"/>
              <a:t>Highly </a:t>
            </a:r>
            <a:r>
              <a:rPr lang="en-US" sz="2200" b="1" dirty="0"/>
              <a:t>publishable</a:t>
            </a:r>
            <a:r>
              <a:rPr lang="en-US" sz="2200" dirty="0"/>
              <a:t> in high-ranking journals</a:t>
            </a:r>
          </a:p>
          <a:p>
            <a:endParaRPr lang="en-US" sz="22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02D66D0-2BFA-4F75-BDC6-4781F78BB8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10FCAD3-3772-4595-AFAB-FC21B74023F1}" type="slidenum">
              <a:rPr lang="es-ES" altLang="en-US" smtClean="0"/>
              <a:pPr>
                <a:defRPr/>
              </a:pPr>
              <a:t>57</a:t>
            </a:fld>
            <a:endParaRPr lang="es-ES" altLang="en-US"/>
          </a:p>
        </p:txBody>
      </p:sp>
    </p:spTree>
    <p:extLst>
      <p:ext uri="{BB962C8B-B14F-4D97-AF65-F5344CB8AC3E}">
        <p14:creationId xmlns:p14="http://schemas.microsoft.com/office/powerpoint/2010/main" val="2026209310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800" y="170776"/>
            <a:ext cx="9296400" cy="661737"/>
          </a:xfrm>
        </p:spPr>
        <p:txBody>
          <a:bodyPr/>
          <a:lstStyle/>
          <a:p>
            <a:pPr algn="ctr"/>
            <a:r>
              <a:rPr lang="en-US" sz="2800" b="1" dirty="0">
                <a:solidFill>
                  <a:srgbClr val="D69610"/>
                </a:solidFill>
              </a:rPr>
              <a:t>Challenges related to conducting reviews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01053" y="937260"/>
            <a:ext cx="11149263" cy="5006339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en-US" sz="2200" dirty="0"/>
              <a:t>Progress can take a long time if done manually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en-US" sz="2200" dirty="0"/>
              <a:t>Collaboration is essential: success often depends on effective </a:t>
            </a:r>
            <a:r>
              <a:rPr lang="en-US" sz="2200" b="1" dirty="0"/>
              <a:t>teamwork</a:t>
            </a:r>
            <a:r>
              <a:rPr lang="en-US" sz="2200" dirty="0"/>
              <a:t> and </a:t>
            </a:r>
            <a:r>
              <a:rPr lang="en-US" sz="2200" b="1" dirty="0"/>
              <a:t>clear communication </a:t>
            </a:r>
            <a:r>
              <a:rPr lang="en-US" sz="2200" dirty="0"/>
              <a:t>among collaborators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en-US" sz="2200" dirty="0"/>
              <a:t>Needs at least </a:t>
            </a:r>
            <a:r>
              <a:rPr lang="en-US" sz="2200" b="1" dirty="0"/>
              <a:t>two or more authors </a:t>
            </a:r>
            <a:r>
              <a:rPr lang="en-US" sz="2200" dirty="0"/>
              <a:t>to ensure methodological rigor &amp; reduce bias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en-US" sz="2200" dirty="0"/>
              <a:t>Demands accountability from all team members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en-US" sz="2200" dirty="0"/>
              <a:t>Project success depends on </a:t>
            </a:r>
            <a:r>
              <a:rPr lang="en-US" sz="2200" b="1" dirty="0"/>
              <a:t>careful planning </a:t>
            </a:r>
            <a:r>
              <a:rPr lang="en-US" sz="2200" dirty="0"/>
              <a:t>and meeting strict </a:t>
            </a:r>
            <a:r>
              <a:rPr lang="en-US" sz="2200" b="1" dirty="0"/>
              <a:t>timelines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en-US" sz="2200" dirty="0"/>
              <a:t>Requires strict </a:t>
            </a:r>
            <a:r>
              <a:rPr lang="en-US" sz="2200" b="1" dirty="0"/>
              <a:t>record keeping </a:t>
            </a:r>
            <a:r>
              <a:rPr lang="en-US" sz="2200" dirty="0"/>
              <a:t>for transparency, reproducibility, and publication standards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B86C22E-7D8C-4E27-BDD5-5F204B1C39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10FCAD3-3772-4595-AFAB-FC21B74023F1}" type="slidenum">
              <a:rPr lang="es-ES" altLang="en-US" smtClean="0"/>
              <a:pPr>
                <a:defRPr/>
              </a:pPr>
              <a:t>58</a:t>
            </a:fld>
            <a:endParaRPr lang="es-ES" altLang="en-US"/>
          </a:p>
        </p:txBody>
      </p:sp>
    </p:spTree>
    <p:extLst>
      <p:ext uri="{BB962C8B-B14F-4D97-AF65-F5344CB8AC3E}">
        <p14:creationId xmlns:p14="http://schemas.microsoft.com/office/powerpoint/2010/main" val="508335214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80129" y="136521"/>
            <a:ext cx="8902071" cy="420648"/>
          </a:xfrm>
        </p:spPr>
        <p:txBody>
          <a:bodyPr>
            <a:normAutofit fontScale="90000"/>
          </a:bodyPr>
          <a:lstStyle/>
          <a:p>
            <a:pPr algn="ctr"/>
            <a:r>
              <a:rPr lang="en-US" sz="3000" b="1" dirty="0">
                <a:solidFill>
                  <a:srgbClr val="D69610"/>
                </a:solidFill>
              </a:rPr>
              <a:t>Reading list</a:t>
            </a:r>
          </a:p>
        </p:txBody>
      </p:sp>
      <p:sp>
        <p:nvSpPr>
          <p:cNvPr id="3" name="Rectangle 2"/>
          <p:cNvSpPr/>
          <p:nvPr/>
        </p:nvSpPr>
        <p:spPr>
          <a:xfrm>
            <a:off x="243238" y="715833"/>
            <a:ext cx="11454063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14313" indent="-214313">
              <a:buFont typeface="Arial" panose="020B0604020202020204" pitchFamily="34" charset="0"/>
              <a:buChar char="•"/>
            </a:pPr>
            <a:r>
              <a:rPr lang="en-US" sz="1600" dirty="0"/>
              <a:t>Sackett DL, Strauss SE, Richardson WS, et al. Evidence-based medicine: how to practice and teach EBM. London: Churchill-Livingstone, 2000. </a:t>
            </a:r>
          </a:p>
          <a:p>
            <a:pPr marL="214313" indent="-214313">
              <a:buFont typeface="Arial" panose="020B0604020202020204" pitchFamily="34" charset="0"/>
              <a:buChar char="•"/>
            </a:pPr>
            <a:r>
              <a:rPr lang="en-US" sz="1600" dirty="0" err="1"/>
              <a:t>Steves</a:t>
            </a:r>
            <a:r>
              <a:rPr lang="en-US" sz="1600" dirty="0"/>
              <a:t> R, </a:t>
            </a:r>
            <a:r>
              <a:rPr lang="en-US" sz="1600" dirty="0" err="1"/>
              <a:t>Hootman</a:t>
            </a:r>
            <a:r>
              <a:rPr lang="en-US" sz="1600" dirty="0"/>
              <a:t> JM. Evidence-based medicine: what is it and how does it apply to athletic training? J </a:t>
            </a:r>
            <a:r>
              <a:rPr lang="en-US" sz="1600" dirty="0" err="1"/>
              <a:t>Athl</a:t>
            </a:r>
            <a:r>
              <a:rPr lang="en-US" sz="1600" dirty="0"/>
              <a:t> Train 2004;39:83–7. </a:t>
            </a:r>
          </a:p>
          <a:p>
            <a:pPr marL="214313" indent="-214313">
              <a:buFont typeface="Arial" panose="020B0604020202020204" pitchFamily="34" charset="0"/>
              <a:buChar char="•"/>
            </a:pPr>
            <a:r>
              <a:rPr lang="en-US" sz="1600" dirty="0" err="1"/>
              <a:t>Masic</a:t>
            </a:r>
            <a:r>
              <a:rPr lang="en-US" sz="1600" dirty="0"/>
              <a:t>, I., </a:t>
            </a:r>
            <a:r>
              <a:rPr lang="en-US" sz="1600" dirty="0" err="1"/>
              <a:t>Miokovic</a:t>
            </a:r>
            <a:r>
              <a:rPr lang="en-US" sz="1600" dirty="0"/>
              <a:t>, M., &amp; </a:t>
            </a:r>
            <a:r>
              <a:rPr lang="en-US" sz="1600" dirty="0" err="1"/>
              <a:t>Muhamedagic</a:t>
            </a:r>
            <a:r>
              <a:rPr lang="en-US" sz="1600" dirty="0"/>
              <a:t>, B. (2008). Evidence based medicine-new approaches and challenges. </a:t>
            </a:r>
            <a:r>
              <a:rPr lang="en-US" sz="1600" dirty="0" err="1"/>
              <a:t>Acta</a:t>
            </a:r>
            <a:r>
              <a:rPr lang="en-US" sz="1600" dirty="0"/>
              <a:t> </a:t>
            </a:r>
            <a:r>
              <a:rPr lang="en-US" sz="1600" dirty="0" err="1"/>
              <a:t>Informatica</a:t>
            </a:r>
            <a:r>
              <a:rPr lang="en-US" sz="1600" dirty="0"/>
              <a:t> </a:t>
            </a:r>
            <a:r>
              <a:rPr lang="en-US" sz="1600" dirty="0" err="1"/>
              <a:t>Medica</a:t>
            </a:r>
            <a:r>
              <a:rPr lang="en-US" sz="1600" dirty="0"/>
              <a:t>, 16(4), 219.</a:t>
            </a:r>
          </a:p>
          <a:p>
            <a:pPr marL="214313" indent="-214313">
              <a:buFont typeface="Arial" panose="020B0604020202020204" pitchFamily="34" charset="0"/>
              <a:buChar char="•"/>
            </a:pPr>
            <a:r>
              <a:rPr lang="en-US" sz="1600" dirty="0" err="1"/>
              <a:t>Akobeng</a:t>
            </a:r>
            <a:r>
              <a:rPr lang="en-US" sz="1600" dirty="0"/>
              <a:t> AK. Principles of evidence based medicine. Archives of disease in childhood. 2005 Aug 1;90(8):837-40. </a:t>
            </a:r>
          </a:p>
          <a:p>
            <a:pPr marL="214313" indent="-214313">
              <a:buFont typeface="Arial" panose="020B0604020202020204" pitchFamily="34" charset="0"/>
              <a:buChar char="•"/>
            </a:pPr>
            <a:r>
              <a:rPr lang="en-US" sz="1600" dirty="0" err="1"/>
              <a:t>Guyatt</a:t>
            </a:r>
            <a:r>
              <a:rPr lang="en-US" sz="1600" dirty="0"/>
              <a:t>, G. H., </a:t>
            </a:r>
            <a:r>
              <a:rPr lang="en-US" sz="1600" dirty="0" err="1"/>
              <a:t>Oxman</a:t>
            </a:r>
            <a:r>
              <a:rPr lang="en-US" sz="1600" dirty="0"/>
              <a:t>, A. D., </a:t>
            </a:r>
            <a:r>
              <a:rPr lang="en-US" sz="1600" dirty="0" err="1"/>
              <a:t>Schünemann</a:t>
            </a:r>
            <a:r>
              <a:rPr lang="en-US" sz="1600" dirty="0"/>
              <a:t>, H. J., </a:t>
            </a:r>
            <a:r>
              <a:rPr lang="en-US" sz="1600" dirty="0" err="1"/>
              <a:t>Tugwell</a:t>
            </a:r>
            <a:r>
              <a:rPr lang="en-US" sz="1600" dirty="0"/>
              <a:t>, P., &amp; </a:t>
            </a:r>
            <a:r>
              <a:rPr lang="en-US" sz="1600" dirty="0" err="1"/>
              <a:t>Knottnerus</a:t>
            </a:r>
            <a:r>
              <a:rPr lang="en-US" sz="1600" dirty="0"/>
              <a:t>, A. (2011). GRADE guidelines: a new series of articles in the Journal of Clinical Epidemiology. </a:t>
            </a:r>
            <a:r>
              <a:rPr lang="en-US" sz="1600" i="1" dirty="0"/>
              <a:t>Journal of clinical epidemiology</a:t>
            </a:r>
            <a:r>
              <a:rPr lang="en-US" sz="1600" dirty="0"/>
              <a:t>, </a:t>
            </a:r>
            <a:r>
              <a:rPr lang="en-US" sz="1600" i="1" dirty="0"/>
              <a:t>64</a:t>
            </a:r>
            <a:r>
              <a:rPr lang="en-US" sz="1600" dirty="0"/>
              <a:t>(4), 380-382.</a:t>
            </a:r>
          </a:p>
          <a:p>
            <a:pPr marL="214313" indent="-214313">
              <a:buFont typeface="Arial" panose="020B0604020202020204" pitchFamily="34" charset="0"/>
              <a:buChar char="•"/>
            </a:pPr>
            <a:r>
              <a:rPr lang="en-ZA" sz="1600" dirty="0">
                <a:latin typeface="Calibri,Arial,Helvetica,sans-serif"/>
              </a:rPr>
              <a:t>Mixed method quality appraisal tool. </a:t>
            </a:r>
            <a:r>
              <a:rPr lang="en-ZA" sz="1600" dirty="0">
                <a:latin typeface="Calibri,Arial,Helvetica,sans-serif"/>
                <a:hlinkClick r:id="rId2"/>
              </a:rPr>
              <a:t>http://mixedmethodsappraisaltoolpublic.pbworks.com/w/file/fetch/84371689/MMAT%202011%20criteria%20and%20tutorial%202011-06-29updated2014.08.21.pdf</a:t>
            </a:r>
            <a:endParaRPr lang="en-ZA" sz="1600" dirty="0">
              <a:latin typeface="Calibri,Arial,Helvetica,sans-serif"/>
            </a:endParaRPr>
          </a:p>
          <a:p>
            <a:pPr marL="214313" indent="-214313">
              <a:buFont typeface="Arial" panose="020B0604020202020204" pitchFamily="34" charset="0"/>
              <a:buChar char="•"/>
            </a:pPr>
            <a:r>
              <a:rPr lang="en-US" sz="1600" dirty="0" err="1"/>
              <a:t>Tricco</a:t>
            </a:r>
            <a:r>
              <a:rPr lang="en-US" sz="1600" dirty="0"/>
              <a:t>, A. C., Lillie, E., </a:t>
            </a:r>
            <a:r>
              <a:rPr lang="en-US" sz="1600" dirty="0" err="1"/>
              <a:t>Zarin</a:t>
            </a:r>
            <a:r>
              <a:rPr lang="en-US" sz="1600" dirty="0"/>
              <a:t>, W., O'Brien, K. K., Colquhoun, H., </a:t>
            </a:r>
            <a:r>
              <a:rPr lang="en-US" sz="1600" dirty="0" err="1"/>
              <a:t>Levac</a:t>
            </a:r>
            <a:r>
              <a:rPr lang="en-US" sz="1600" dirty="0"/>
              <a:t>, D., ... &amp; Straus, S. E. (2018). PRISMA extension for scoping reviews (PRISMA-</a:t>
            </a:r>
            <a:r>
              <a:rPr lang="en-US" sz="1600" dirty="0" err="1"/>
              <a:t>ScR</a:t>
            </a:r>
            <a:r>
              <a:rPr lang="en-US" sz="1600" dirty="0"/>
              <a:t>): checklist and explanation. Annals of internal medicine, 169(7), 467-473. ▪ </a:t>
            </a:r>
            <a:r>
              <a:rPr lang="en-US" sz="1600" dirty="0" err="1"/>
              <a:t>Arksey</a:t>
            </a:r>
            <a:r>
              <a:rPr lang="en-US" sz="1600" dirty="0"/>
              <a:t>, H., &amp; O'Malley, L. (2005). Scoping studies: towards a methodological framework. International journal of social research methodology, 8(1), 19-32. </a:t>
            </a:r>
          </a:p>
          <a:p>
            <a:pPr marL="214313" indent="-214313">
              <a:buFont typeface="Arial" panose="020B0604020202020204" pitchFamily="34" charset="0"/>
              <a:buChar char="•"/>
            </a:pPr>
            <a:r>
              <a:rPr lang="en-ZA" sz="1600" dirty="0" err="1"/>
              <a:t>Aromataris</a:t>
            </a:r>
            <a:r>
              <a:rPr lang="en-ZA" sz="1600" dirty="0"/>
              <a:t> E, Munn Z. Chapter 1: JBI Systematic Reviews. In: </a:t>
            </a:r>
            <a:r>
              <a:rPr lang="en-ZA" sz="1600" dirty="0" err="1"/>
              <a:t>Aromataris</a:t>
            </a:r>
            <a:r>
              <a:rPr lang="en-ZA" sz="1600" dirty="0"/>
              <a:t> E, Munn Z (Editors). JBI Manual for Evidence Synthesis. JBI, 2020. Available from https://synthesismanual.jbi.global..  </a:t>
            </a:r>
            <a:r>
              <a:rPr lang="en-ZA" sz="1600" dirty="0">
                <a:hlinkClick r:id="rId3"/>
              </a:rPr>
              <a:t>https://doi.org/10.46658/JBIMES-20-02</a:t>
            </a:r>
            <a:r>
              <a:rPr lang="en-ZA" sz="1600" dirty="0"/>
              <a:t>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4E0D0A6-CC6B-4E7F-A18C-192AF4F8CE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845C267-68EA-445A-87F6-35A7558DE459}" type="slidenum">
              <a:rPr lang="es-ES" altLang="en-US" smtClean="0"/>
              <a:pPr>
                <a:defRPr/>
              </a:pPr>
              <a:t>59</a:t>
            </a:fld>
            <a:endParaRPr lang="es-ES" altLang="en-US"/>
          </a:p>
        </p:txBody>
      </p:sp>
    </p:spTree>
    <p:extLst>
      <p:ext uri="{BB962C8B-B14F-4D97-AF65-F5344CB8AC3E}">
        <p14:creationId xmlns:p14="http://schemas.microsoft.com/office/powerpoint/2010/main" val="75047481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383558" y="2809984"/>
            <a:ext cx="7424883" cy="619016"/>
          </a:xfrm>
          <a:prstGeom prst="rect">
            <a:avLst/>
          </a:prstGeom>
        </p:spPr>
        <p:txBody>
          <a:bodyPr vert="horz" wrap="square" lIns="0" tIns="9525" rIns="0" bIns="0" rtlCol="0" anchor="ctr">
            <a:spAutoFit/>
          </a:bodyPr>
          <a:lstStyle/>
          <a:p>
            <a:pPr marL="9525" algn="ctr">
              <a:spcBef>
                <a:spcPts val="75"/>
              </a:spcBef>
            </a:pPr>
            <a:r>
              <a:rPr lang="en-US" b="1" dirty="0">
                <a:solidFill>
                  <a:srgbClr val="FF0000"/>
                </a:solidFill>
                <a:latin typeface="Open Sauce Bold" panose="020B0604020202020204" charset="0"/>
                <a:cs typeface="Open Sauce Bold" panose="020B0604020202020204" charset="0"/>
              </a:rPr>
              <a:t>Overview of review types</a:t>
            </a:r>
            <a:endParaRPr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62687030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D7E225-A1BE-CF6C-E9B0-AD22941D85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59FAD469-208D-5480-8937-C11B37CD4D46}"/>
              </a:ext>
            </a:extLst>
          </p:cNvPr>
          <p:cNvSpPr/>
          <p:nvPr/>
        </p:nvSpPr>
        <p:spPr>
          <a:xfrm>
            <a:off x="1524000" y="4435436"/>
            <a:ext cx="2630384" cy="1680359"/>
          </a:xfrm>
          <a:prstGeom prst="rect">
            <a:avLst/>
          </a:prstGeom>
          <a:solidFill>
            <a:srgbClr val="D6961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A3D62F9E-98B5-47B8-B0C6-DDB896D5FDF5}"/>
              </a:ext>
            </a:extLst>
          </p:cNvPr>
          <p:cNvSpPr/>
          <p:nvPr/>
        </p:nvSpPr>
        <p:spPr>
          <a:xfrm>
            <a:off x="4154384" y="0"/>
            <a:ext cx="6513616" cy="6115792"/>
          </a:xfrm>
          <a:prstGeom prst="rect">
            <a:avLst/>
          </a:prstGeom>
          <a:solidFill>
            <a:srgbClr val="222B5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178A5ED0-0915-EEAC-060B-9A86D569A400}"/>
              </a:ext>
            </a:extLst>
          </p:cNvPr>
          <p:cNvSpPr/>
          <p:nvPr/>
        </p:nvSpPr>
        <p:spPr>
          <a:xfrm>
            <a:off x="1524000" y="3"/>
            <a:ext cx="2630384" cy="1680359"/>
          </a:xfrm>
          <a:prstGeom prst="rect">
            <a:avLst/>
          </a:prstGeom>
          <a:solidFill>
            <a:srgbClr val="D6961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8189615-FB6D-D0DC-4AC3-5D115ABBC836}"/>
              </a:ext>
            </a:extLst>
          </p:cNvPr>
          <p:cNvSpPr txBox="1"/>
          <p:nvPr/>
        </p:nvSpPr>
        <p:spPr>
          <a:xfrm>
            <a:off x="4154383" y="1976324"/>
            <a:ext cx="6513617" cy="23698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b="1" dirty="0">
                <a:solidFill>
                  <a:srgbClr val="D69610"/>
                </a:solidFill>
              </a:rPr>
              <a:t>Thank you</a:t>
            </a:r>
          </a:p>
          <a:p>
            <a:pPr algn="ctr"/>
            <a:r>
              <a:rPr lang="en-US" sz="6600" b="1" dirty="0">
                <a:solidFill>
                  <a:srgbClr val="D69610"/>
                </a:solidFill>
              </a:rPr>
              <a:t>Any questions?</a:t>
            </a:r>
          </a:p>
          <a:p>
            <a:endParaRPr lang="en-US" sz="1600" b="1" dirty="0">
              <a:solidFill>
                <a:srgbClr val="D69610"/>
              </a:solidFill>
            </a:endParaRPr>
          </a:p>
        </p:txBody>
      </p:sp>
      <p:pic>
        <p:nvPicPr>
          <p:cNvPr id="3" name="Picture 2" descr="A pencil and light bulb on a piece of paper&#10;&#10;AI-generated content may be incorrect.">
            <a:extLst>
              <a:ext uri="{FF2B5EF4-FFF2-40B4-BE49-F238E27FC236}">
                <a16:creationId xmlns:a16="http://schemas.microsoft.com/office/drawing/2014/main" id="{DFFA164D-CA7F-B6D7-9F36-E5B52F2C9F8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18069" y="1940448"/>
            <a:ext cx="1842244" cy="2316524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0CEC92B7-3219-0F65-8925-E1B69A4EEF22}"/>
              </a:ext>
            </a:extLst>
          </p:cNvPr>
          <p:cNvSpPr txBox="1"/>
          <p:nvPr/>
        </p:nvSpPr>
        <p:spPr>
          <a:xfrm>
            <a:off x="1524000" y="178462"/>
            <a:ext cx="2630384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1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7th Annual Emerging African Researcher Training Academy 2026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BAD1967-3BCC-4464-78BC-305AFF6B4A5D}"/>
              </a:ext>
            </a:extLst>
          </p:cNvPr>
          <p:cNvSpPr txBox="1"/>
          <p:nvPr/>
        </p:nvSpPr>
        <p:spPr>
          <a:xfrm>
            <a:off x="1524003" y="4820028"/>
            <a:ext cx="2630383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i="1" dirty="0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African Research Voices in the Age of Artificial Intelligence</a:t>
            </a:r>
          </a:p>
        </p:txBody>
      </p:sp>
    </p:spTree>
    <p:extLst>
      <p:ext uri="{BB962C8B-B14F-4D97-AF65-F5344CB8AC3E}">
        <p14:creationId xmlns:p14="http://schemas.microsoft.com/office/powerpoint/2010/main" val="237297710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851457-1600-A554-2FDC-EEE53FD4ED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27734" y="190333"/>
            <a:ext cx="9717505" cy="675000"/>
          </a:xfrm>
        </p:spPr>
        <p:txBody>
          <a:bodyPr/>
          <a:lstStyle/>
          <a:p>
            <a:pPr algn="ctr">
              <a:lnSpc>
                <a:spcPts val="4163"/>
              </a:lnSpc>
            </a:pPr>
            <a:r>
              <a:rPr lang="en-US" sz="3300" b="1" dirty="0">
                <a:solidFill>
                  <a:srgbClr val="D69610"/>
                </a:solidFill>
                <a:latin typeface="Open Sauce Bold" panose="020B0604020202020204" charset="0"/>
                <a:cs typeface="Open Sauce Bold" panose="020B0604020202020204" charset="0"/>
              </a:rPr>
              <a:t>Overview of Review Types</a:t>
            </a:r>
            <a:endParaRPr lang="en-US" sz="7200" b="1" dirty="0">
              <a:solidFill>
                <a:srgbClr val="D6961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6311B143-C4E0-13EE-1C6D-7C82FF73190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28109195"/>
              </p:ext>
            </p:extLst>
          </p:nvPr>
        </p:nvGraphicFramePr>
        <p:xfrm>
          <a:off x="262890" y="1169069"/>
          <a:ext cx="11624310" cy="4748463"/>
        </p:xfrm>
        <a:graphic>
          <a:graphicData uri="http://schemas.openxmlformats.org/drawingml/2006/table">
            <a:tbl>
              <a:tblPr firstRow="1" firstCol="1" bandRow="1">
                <a:tableStyleId>{E8B1032C-EA38-4F05-BA0D-38AFFFC7BED3}</a:tableStyleId>
              </a:tblPr>
              <a:tblGrid>
                <a:gridCol w="1639116">
                  <a:extLst>
                    <a:ext uri="{9D8B030D-6E8A-4147-A177-3AD203B41FA5}">
                      <a16:colId xmlns:a16="http://schemas.microsoft.com/office/drawing/2014/main" val="2715307184"/>
                    </a:ext>
                  </a:extLst>
                </a:gridCol>
                <a:gridCol w="2818584">
                  <a:extLst>
                    <a:ext uri="{9D8B030D-6E8A-4147-A177-3AD203B41FA5}">
                      <a16:colId xmlns:a16="http://schemas.microsoft.com/office/drawing/2014/main" val="4048540521"/>
                    </a:ext>
                  </a:extLst>
                </a:gridCol>
                <a:gridCol w="3355480">
                  <a:extLst>
                    <a:ext uri="{9D8B030D-6E8A-4147-A177-3AD203B41FA5}">
                      <a16:colId xmlns:a16="http://schemas.microsoft.com/office/drawing/2014/main" val="2922765866"/>
                    </a:ext>
                  </a:extLst>
                </a:gridCol>
                <a:gridCol w="3811130">
                  <a:extLst>
                    <a:ext uri="{9D8B030D-6E8A-4147-A177-3AD203B41FA5}">
                      <a16:colId xmlns:a16="http://schemas.microsoft.com/office/drawing/2014/main" val="2656266207"/>
                    </a:ext>
                  </a:extLst>
                </a:gridCol>
              </a:tblGrid>
              <a:tr h="26424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400" kern="100" dirty="0">
                          <a:effectLst/>
                          <a:latin typeface="+mn-lt"/>
                        </a:rPr>
                        <a:t>Review Type</a:t>
                      </a:r>
                      <a:endParaRPr lang="en-GB" sz="1400" kern="1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144" marR="7144" marT="7144" marB="7144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400" kern="100" dirty="0">
                          <a:effectLst/>
                          <a:latin typeface="+mn-lt"/>
                        </a:rPr>
                        <a:t>Purpose</a:t>
                      </a:r>
                      <a:endParaRPr lang="en-GB" sz="1400" kern="1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144" marR="7144" marT="7144" marB="7144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400" kern="100" dirty="0">
                          <a:effectLst/>
                          <a:latin typeface="+mn-lt"/>
                        </a:rPr>
                        <a:t>Characteristics</a:t>
                      </a:r>
                      <a:endParaRPr lang="en-GB" sz="1400" kern="1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144" marR="7144" marT="7144" marB="7144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400" kern="100" dirty="0">
                          <a:effectLst/>
                          <a:latin typeface="+mn-lt"/>
                        </a:rPr>
                        <a:t>When to Use</a:t>
                      </a:r>
                      <a:endParaRPr lang="en-GB" sz="1400" kern="1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144" marR="7144" marT="7144" marB="7144" anchor="ctr"/>
                </a:tc>
                <a:extLst>
                  <a:ext uri="{0D108BD9-81ED-4DB2-BD59-A6C34878D82A}">
                    <a16:rowId xmlns:a16="http://schemas.microsoft.com/office/drawing/2014/main" val="2925774743"/>
                  </a:ext>
                </a:extLst>
              </a:tr>
              <a:tr h="77773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400" kern="100" dirty="0">
                          <a:effectLst/>
                          <a:latin typeface="+mn-lt"/>
                        </a:rPr>
                        <a:t>Narrative Review </a:t>
                      </a:r>
                      <a:r>
                        <a:rPr lang="en-GB" sz="1400" b="0" kern="100" dirty="0">
                          <a:effectLst/>
                          <a:latin typeface="+mn-lt"/>
                        </a:rPr>
                        <a:t>(literature review)</a:t>
                      </a:r>
                      <a:endParaRPr lang="en-GB" sz="1400" b="0" kern="1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144" marR="7144" marT="7144" marB="7144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400" kern="100" dirty="0">
                          <a:effectLst/>
                          <a:latin typeface="+mn-lt"/>
                        </a:rPr>
                        <a:t>To provide a thematic summary and interpretation of existing literature</a:t>
                      </a:r>
                      <a:endParaRPr lang="en-GB" sz="1400" kern="1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144" marR="7144" marT="7144" marB="7144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400" kern="100" dirty="0">
                          <a:effectLst/>
                          <a:latin typeface="+mn-lt"/>
                        </a:rPr>
                        <a:t>Often selective, not necessarily systematic, used for theoretical discussions.</a:t>
                      </a:r>
                      <a:endParaRPr lang="en-GB" sz="1400" kern="1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144" marR="7144" marT="7144" marB="7144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400" kern="100" dirty="0">
                          <a:effectLst/>
                          <a:latin typeface="+mn-lt"/>
                        </a:rPr>
                        <a:t>For background/contextual information in essays, dissertations, or theoretical papers.</a:t>
                      </a:r>
                      <a:endParaRPr lang="en-GB" sz="1400" kern="1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144" marR="7144" marT="7144" marB="7144" anchor="ctr"/>
                </a:tc>
                <a:extLst>
                  <a:ext uri="{0D108BD9-81ED-4DB2-BD59-A6C34878D82A}">
                    <a16:rowId xmlns:a16="http://schemas.microsoft.com/office/drawing/2014/main" val="3513807158"/>
                  </a:ext>
                </a:extLst>
              </a:tr>
              <a:tr h="52107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400" kern="100" dirty="0">
                          <a:effectLst/>
                          <a:latin typeface="+mn-lt"/>
                        </a:rPr>
                        <a:t>Scoping Review</a:t>
                      </a:r>
                      <a:endParaRPr lang="en-GB" sz="1400" kern="1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144" marR="7144" marT="7144" marB="7144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400" kern="100" dirty="0">
                          <a:effectLst/>
                          <a:latin typeface="+mn-lt"/>
                        </a:rPr>
                        <a:t>To map existing literature on a broad topic or emerging area</a:t>
                      </a:r>
                      <a:endParaRPr lang="en-GB" sz="1400" kern="1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144" marR="7144" marT="7144" marB="7144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400" kern="100" dirty="0">
                          <a:effectLst/>
                          <a:latin typeface="+mn-lt"/>
                        </a:rPr>
                        <a:t>Broad in scope, includes various study types, does not assess quality in detail.</a:t>
                      </a:r>
                      <a:endParaRPr lang="en-GB" sz="1400" kern="1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144" marR="7144" marT="7144" marB="7144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400" kern="100" dirty="0">
                          <a:effectLst/>
                          <a:latin typeface="+mn-lt"/>
                        </a:rPr>
                        <a:t>When exploring what is known, identifying gaps, or informing future research questions.</a:t>
                      </a:r>
                      <a:endParaRPr lang="en-GB" sz="1400" kern="1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144" marR="7144" marT="7144" marB="7144" anchor="ctr"/>
                </a:tc>
                <a:extLst>
                  <a:ext uri="{0D108BD9-81ED-4DB2-BD59-A6C34878D82A}">
                    <a16:rowId xmlns:a16="http://schemas.microsoft.com/office/drawing/2014/main" val="2896387717"/>
                  </a:ext>
                </a:extLst>
              </a:tr>
              <a:tr h="91123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400" kern="1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Rapid Review</a:t>
                      </a:r>
                    </a:p>
                  </a:txBody>
                  <a:tcPr marL="7144" marR="7144" marT="7144" marB="7144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 kern="1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Mainly focus on new or emerging research topics (e.g. COVID-19)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en-GB" sz="1400" kern="1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144" marR="7144" marT="7144" marB="7144" anchor="ctr"/>
                </a:tc>
                <a:tc>
                  <a:txBody>
                    <a:bodyPr/>
                    <a:lstStyle/>
                    <a:p>
                      <a:pPr marL="0" indent="0">
                        <a:lnSpc>
                          <a:spcPct val="107000"/>
                        </a:lnSpc>
                        <a:spcAft>
                          <a:spcPts val="800"/>
                        </a:spcAft>
                        <a:buFontTx/>
                        <a:buNone/>
                      </a:pPr>
                      <a:r>
                        <a:rPr lang="en-US" sz="1400" kern="1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Fewer database sources are searched (e.g. PubMed). </a:t>
                      </a:r>
                      <a:r>
                        <a:rPr lang="en-US" sz="1400" dirty="0">
                          <a:latin typeface="+mn-lt"/>
                        </a:rPr>
                        <a:t>May include only </a:t>
                      </a:r>
                      <a:r>
                        <a:rPr lang="en-US" sz="1400" b="1" dirty="0">
                          <a:latin typeface="+mn-lt"/>
                        </a:rPr>
                        <a:t>one reviewer </a:t>
                      </a:r>
                      <a:r>
                        <a:rPr lang="en-US" sz="1400" dirty="0">
                          <a:latin typeface="+mn-lt"/>
                        </a:rPr>
                        <a:t>in each stage.</a:t>
                      </a:r>
                      <a:endParaRPr lang="en-US" sz="1400" kern="1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144" marR="7144" marT="7144" marB="7144"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>
                          <a:latin typeface="+mn-lt"/>
                        </a:rPr>
                        <a:t>Used when </a:t>
                      </a:r>
                      <a:r>
                        <a:rPr lang="en-US" sz="1400" b="1" dirty="0">
                          <a:latin typeface="+mn-lt"/>
                        </a:rPr>
                        <a:t>time</a:t>
                      </a:r>
                      <a:r>
                        <a:rPr lang="en-US" sz="1400" dirty="0">
                          <a:latin typeface="+mn-lt"/>
                        </a:rPr>
                        <a:t> is limited 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en-GB" sz="1400" kern="1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144" marR="7144" marT="7144" marB="7144" anchor="ctr"/>
                </a:tc>
                <a:extLst>
                  <a:ext uri="{0D108BD9-81ED-4DB2-BD59-A6C34878D82A}">
                    <a16:rowId xmlns:a16="http://schemas.microsoft.com/office/drawing/2014/main" val="1432934723"/>
                  </a:ext>
                </a:extLst>
              </a:tr>
              <a:tr h="91123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400" kern="100" dirty="0">
                          <a:effectLst/>
                          <a:latin typeface="+mn-lt"/>
                        </a:rPr>
                        <a:t>Systematic Review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400" b="0" kern="1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(meta-analysis, meta-synthesis)</a:t>
                      </a:r>
                    </a:p>
                  </a:txBody>
                  <a:tcPr marL="7144" marR="7144" marT="7144" marB="7144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400" kern="100" dirty="0">
                          <a:effectLst/>
                          <a:latin typeface="+mn-lt"/>
                        </a:rPr>
                        <a:t>To answer a specific, focused research question</a:t>
                      </a:r>
                      <a:endParaRPr lang="en-GB" sz="1400" kern="1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144" marR="7144" marT="7144" marB="7144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400" kern="100" dirty="0">
                          <a:effectLst/>
                          <a:latin typeface="+mn-lt"/>
                        </a:rPr>
                        <a:t>Comprehensive search, critical appraisal, transparent and replicable methods. May include meta-analysis.</a:t>
                      </a:r>
                      <a:endParaRPr lang="en-GB" sz="1400" kern="1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144" marR="7144" marT="7144" marB="7144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400" kern="100" dirty="0">
                          <a:effectLst/>
                          <a:latin typeface="+mn-lt"/>
                        </a:rPr>
                        <a:t>When a rigorous evidence synthesis is needed to </a:t>
                      </a:r>
                      <a:r>
                        <a:rPr lang="en-GB" sz="1400" b="1" kern="100" dirty="0">
                          <a:effectLst/>
                          <a:latin typeface="+mn-lt"/>
                        </a:rPr>
                        <a:t>guide policy, clinical practice, or research.</a:t>
                      </a:r>
                      <a:endParaRPr lang="en-GB" sz="1400" b="1" kern="1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144" marR="7144" marT="7144" marB="7144" anchor="ctr"/>
                </a:tc>
                <a:extLst>
                  <a:ext uri="{0D108BD9-81ED-4DB2-BD59-A6C34878D82A}">
                    <a16:rowId xmlns:a16="http://schemas.microsoft.com/office/drawing/2014/main" val="704308344"/>
                  </a:ext>
                </a:extLst>
              </a:tr>
              <a:tr h="77790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400" kern="100" dirty="0">
                          <a:effectLst/>
                          <a:latin typeface="+mn-lt"/>
                        </a:rPr>
                        <a:t>Umbrella Review </a:t>
                      </a:r>
                      <a:r>
                        <a:rPr lang="en-GB" sz="1400" b="0" kern="100" dirty="0">
                          <a:effectLst/>
                          <a:latin typeface="+mn-lt"/>
                        </a:rPr>
                        <a:t>(review of systematic review)</a:t>
                      </a:r>
                      <a:endParaRPr lang="en-GB" sz="1400" b="0" kern="1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144" marR="7144" marT="7144" marB="7144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 kern="100" dirty="0">
                          <a:effectLst/>
                          <a:latin typeface="+mn-lt"/>
                        </a:rPr>
                        <a:t>Summarizes findings from multiple systematic reviews to provide a high-level overview of evidence on a topic</a:t>
                      </a:r>
                    </a:p>
                  </a:txBody>
                  <a:tcPr marL="7144" marR="7144" marT="7144" marB="7144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 kern="100" dirty="0">
                          <a:effectLst/>
                          <a:latin typeface="+mn-lt"/>
                        </a:rPr>
                        <a:t>High-level synthesis. Evaluates consistency and strength of findings across reviews.</a:t>
                      </a:r>
                    </a:p>
                  </a:txBody>
                  <a:tcPr marL="7144" marR="7144" marT="7144" marB="7144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 kern="1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When a high-level summary is needed to compare findings from systematic reviews and inform broad decision-making.</a:t>
                      </a:r>
                      <a:endParaRPr lang="en-GB" sz="1400" kern="1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144" marR="7144" marT="7144" marB="7144" anchor="ctr"/>
                </a:tc>
                <a:extLst>
                  <a:ext uri="{0D108BD9-81ED-4DB2-BD59-A6C34878D82A}">
                    <a16:rowId xmlns:a16="http://schemas.microsoft.com/office/drawing/2014/main" val="2750005667"/>
                  </a:ext>
                </a:extLst>
              </a:tr>
              <a:tr h="58504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400" kern="1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Living Systematic Review</a:t>
                      </a:r>
                    </a:p>
                  </a:txBody>
                  <a:tcPr marL="7144" marR="7144" marT="7144" marB="7144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 kern="1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Continuously updated systematic review as new evidence becomes</a:t>
                      </a:r>
                      <a:endParaRPr lang="en-GB" sz="1400" kern="1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144" marR="7144" marT="7144" marB="7144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 kern="1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Ideal for fast-evolving fields (e.g., COVID-19)</a:t>
                      </a:r>
                      <a:endParaRPr lang="en-GB" sz="1400" kern="100" dirty="0">
                        <a:effectLst/>
                        <a:highlight>
                          <a:srgbClr val="FFFF00"/>
                        </a:highlight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144" marR="7144" marT="7144" marB="7144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 kern="1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When new evidence is emerging rapidly and may change conclusions (e.g., COVID-19)</a:t>
                      </a:r>
                      <a:endParaRPr lang="en-GB" sz="1400" kern="1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144" marR="7144" marT="7144" marB="7144" anchor="ctr"/>
                </a:tc>
                <a:extLst>
                  <a:ext uri="{0D108BD9-81ED-4DB2-BD59-A6C34878D82A}">
                    <a16:rowId xmlns:a16="http://schemas.microsoft.com/office/drawing/2014/main" val="1361162179"/>
                  </a:ext>
                </a:extLst>
              </a:tr>
            </a:tbl>
          </a:graphicData>
        </a:graphic>
      </p:graphicFrame>
      <p:pic>
        <p:nvPicPr>
          <p:cNvPr id="5" name="Picture 4">
            <a:extLst>
              <a:ext uri="{FF2B5EF4-FFF2-40B4-BE49-F238E27FC236}">
                <a16:creationId xmlns:a16="http://schemas.microsoft.com/office/drawing/2014/main" id="{2CC9D820-B219-482D-908D-C06AE8BA17A9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161285" y="102240"/>
            <a:ext cx="676916" cy="8511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490767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A62940-11A8-4950-BC20-956AF777A6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66900" y="120194"/>
            <a:ext cx="8768994" cy="759079"/>
          </a:xfrm>
        </p:spPr>
        <p:txBody>
          <a:bodyPr/>
          <a:lstStyle/>
          <a:p>
            <a:pPr algn="ctr"/>
            <a:r>
              <a:rPr lang="en-US" sz="2800" b="1" dirty="0">
                <a:solidFill>
                  <a:srgbClr val="D69610"/>
                </a:solidFill>
              </a:rPr>
              <a:t>Differences between scoping &amp; systematic review</a:t>
            </a:r>
            <a:endParaRPr lang="en-ZA" sz="2800" b="1" dirty="0">
              <a:solidFill>
                <a:srgbClr val="D69610"/>
              </a:solidFill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097E908D-0FC0-46FB-A797-246AD7E60831}"/>
              </a:ext>
            </a:extLst>
          </p:cNvPr>
          <p:cNvSpPr/>
          <p:nvPr/>
        </p:nvSpPr>
        <p:spPr>
          <a:xfrm>
            <a:off x="739738" y="5093640"/>
            <a:ext cx="9710013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b="1" dirty="0"/>
              <a:t>NB:</a:t>
            </a:r>
          </a:p>
          <a:p>
            <a:pPr marL="214313" indent="-214313">
              <a:buFontTx/>
              <a:buChar char="-"/>
            </a:pPr>
            <a:r>
              <a:rPr lang="en-US" sz="1600" dirty="0"/>
              <a:t>Use a </a:t>
            </a:r>
            <a:r>
              <a:rPr lang="en-US" sz="1600" b="1" dirty="0"/>
              <a:t>scoping review </a:t>
            </a:r>
            <a:r>
              <a:rPr lang="en-US" sz="1600" dirty="0"/>
              <a:t>when you need to </a:t>
            </a:r>
            <a:r>
              <a:rPr lang="en-US" sz="1600" b="1" dirty="0"/>
              <a:t>map the literature, identify gaps, and clarify concepts</a:t>
            </a:r>
            <a:r>
              <a:rPr lang="en-US" sz="1600" dirty="0"/>
              <a:t>.</a:t>
            </a:r>
          </a:p>
          <a:p>
            <a:pPr marL="214313" indent="-214313">
              <a:buFontTx/>
              <a:buChar char="-"/>
            </a:pPr>
            <a:r>
              <a:rPr lang="en-US" sz="1600" b="1" dirty="0"/>
              <a:t>Use a systematic review</a:t>
            </a:r>
            <a:r>
              <a:rPr lang="en-US" sz="1600" dirty="0"/>
              <a:t> when you want to </a:t>
            </a:r>
            <a:r>
              <a:rPr lang="en-US" sz="1600" b="1" dirty="0"/>
              <a:t>synthesize high-quality evidence to answer a focused question</a:t>
            </a:r>
            <a:r>
              <a:rPr lang="en-US" sz="1600" dirty="0"/>
              <a:t>.</a:t>
            </a:r>
            <a:endParaRPr lang="en-ZA" sz="1600" dirty="0"/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D2580D32-BD22-4934-A399-4BA2810AADE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19468784"/>
              </p:ext>
            </p:extLst>
          </p:nvPr>
        </p:nvGraphicFramePr>
        <p:xfrm>
          <a:off x="739739" y="1071083"/>
          <a:ext cx="10808415" cy="409447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6209">
                  <a:extLst>
                    <a:ext uri="{9D8B030D-6E8A-4147-A177-3AD203B41FA5}">
                      <a16:colId xmlns:a16="http://schemas.microsoft.com/office/drawing/2014/main" val="300999617"/>
                    </a:ext>
                  </a:extLst>
                </a:gridCol>
                <a:gridCol w="3953641">
                  <a:extLst>
                    <a:ext uri="{9D8B030D-6E8A-4147-A177-3AD203B41FA5}">
                      <a16:colId xmlns:a16="http://schemas.microsoft.com/office/drawing/2014/main" val="1277599860"/>
                    </a:ext>
                  </a:extLst>
                </a:gridCol>
                <a:gridCol w="4648565">
                  <a:extLst>
                    <a:ext uri="{9D8B030D-6E8A-4147-A177-3AD203B41FA5}">
                      <a16:colId xmlns:a16="http://schemas.microsoft.com/office/drawing/2014/main" val="2934147464"/>
                    </a:ext>
                  </a:extLst>
                </a:gridCol>
              </a:tblGrid>
              <a:tr h="367369">
                <a:tc>
                  <a:txBody>
                    <a:bodyPr/>
                    <a:lstStyle/>
                    <a:p>
                      <a:r>
                        <a:rPr lang="en-ZA" sz="1600" dirty="0">
                          <a:solidFill>
                            <a:schemeClr val="bg1"/>
                          </a:solidFill>
                        </a:rPr>
                        <a:t>Feature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ZA" sz="1600" dirty="0">
                          <a:solidFill>
                            <a:schemeClr val="bg1"/>
                          </a:solidFill>
                        </a:rPr>
                        <a:t>Scoping Review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ZA" sz="1600" dirty="0">
                          <a:solidFill>
                            <a:schemeClr val="bg1"/>
                          </a:solidFill>
                        </a:rPr>
                        <a:t>Systematic Review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17443343"/>
                  </a:ext>
                </a:extLst>
              </a:tr>
              <a:tr h="589456">
                <a:tc>
                  <a:txBody>
                    <a:bodyPr/>
                    <a:lstStyle/>
                    <a:p>
                      <a:r>
                        <a:rPr lang="en-ZA" sz="1600" dirty="0"/>
                        <a:t>Purpose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ZA" sz="1600" dirty="0"/>
                        <a:t>Broadly explores a topic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ZA" sz="1600" dirty="0"/>
                        <a:t>Answers a specific research question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84095608"/>
                  </a:ext>
                </a:extLst>
              </a:tr>
              <a:tr h="367369">
                <a:tc>
                  <a:txBody>
                    <a:bodyPr/>
                    <a:lstStyle/>
                    <a:p>
                      <a:r>
                        <a:rPr lang="en-ZA" sz="1600" dirty="0"/>
                        <a:t>Question type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ZA" sz="1600" dirty="0"/>
                        <a:t>Open-ended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ZA" sz="1600" dirty="0"/>
                        <a:t>Focused, specific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81549822"/>
                  </a:ext>
                </a:extLst>
              </a:tr>
              <a:tr h="589456">
                <a:tc>
                  <a:txBody>
                    <a:bodyPr/>
                    <a:lstStyle/>
                    <a:p>
                      <a:r>
                        <a:rPr lang="en-ZA" sz="1600" dirty="0"/>
                        <a:t>Search Strategy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ZA" sz="1600" dirty="0"/>
                        <a:t>Comprehensive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ZA" sz="1600" dirty="0"/>
                        <a:t>Comprehensive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95123126"/>
                  </a:ext>
                </a:extLst>
              </a:tr>
              <a:tr h="589456">
                <a:tc>
                  <a:txBody>
                    <a:bodyPr/>
                    <a:lstStyle/>
                    <a:p>
                      <a:r>
                        <a:rPr lang="en-ZA" sz="1600" dirty="0"/>
                        <a:t>Study Selection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ZA" sz="1600" dirty="0"/>
                        <a:t>Includes all relevant literature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ZA" sz="1600" dirty="0"/>
                        <a:t>Strict inclusion/exclusion criteria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08507233"/>
                  </a:ext>
                </a:extLst>
              </a:tr>
              <a:tr h="367369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ZA" sz="1600" dirty="0"/>
                        <a:t>Quality Appraisal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ZA" sz="1600" dirty="0"/>
                        <a:t>Optional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ZA" sz="1600" dirty="0"/>
                        <a:t>Mandatory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45172507"/>
                  </a:ext>
                </a:extLst>
              </a:tr>
              <a:tr h="634546">
                <a:tc>
                  <a:txBody>
                    <a:bodyPr/>
                    <a:lstStyle/>
                    <a:p>
                      <a:r>
                        <a:rPr lang="en-ZA" sz="1600" dirty="0"/>
                        <a:t>Data Synthesis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ZA" sz="1600" dirty="0"/>
                        <a:t>Descriptive/narrative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ZA" sz="1600" dirty="0"/>
                        <a:t>Quantitative (meta-analysis) or qualitative (meta-synthesis)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00179139"/>
                  </a:ext>
                </a:extLst>
              </a:tr>
              <a:tr h="589456">
                <a:tc>
                  <a:txBody>
                    <a:bodyPr/>
                    <a:lstStyle/>
                    <a:p>
                      <a:r>
                        <a:rPr lang="en-ZA" sz="1600" dirty="0"/>
                        <a:t>Outcome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ZA" sz="1600" dirty="0"/>
                        <a:t>Identifies gaps, themes, trends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ZA" sz="1600" dirty="0"/>
                        <a:t>Provides evidence-based conclusions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50565665"/>
                  </a:ext>
                </a:extLst>
              </a:tr>
            </a:tbl>
          </a:graphicData>
        </a:graphic>
      </p:graphicFrame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F9376B24-2F42-40B0-B4DD-22A35FC226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10FCAD3-3772-4595-AFAB-FC21B74023F1}" type="slidenum">
              <a:rPr lang="es-ES" altLang="en-US" smtClean="0"/>
              <a:pPr>
                <a:defRPr/>
              </a:pPr>
              <a:t>8</a:t>
            </a:fld>
            <a:endParaRPr lang="es-ES" alt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6E88932-CF95-4E9C-AFB6-BE24D5672185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508625" y="265950"/>
            <a:ext cx="806827" cy="6674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673224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CE4325D-2953-13A9-89C0-FDD26562E2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6BBED6-3700-BB11-675E-A249EAB94A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89760" y="131624"/>
            <a:ext cx="8768994" cy="759079"/>
          </a:xfrm>
        </p:spPr>
        <p:txBody>
          <a:bodyPr/>
          <a:lstStyle/>
          <a:p>
            <a:pPr algn="ctr"/>
            <a:r>
              <a:rPr lang="en-US" sz="2800" b="1" dirty="0">
                <a:solidFill>
                  <a:srgbClr val="D69610"/>
                </a:solidFill>
              </a:rPr>
              <a:t>What type of review is right for you?</a:t>
            </a:r>
            <a:endParaRPr lang="en-ZA" sz="2800" b="1" dirty="0">
              <a:solidFill>
                <a:srgbClr val="D69610"/>
              </a:solidFill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5BD6DEE1-587F-6B1D-8070-10F7DA81CC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10FCAD3-3772-4595-AFAB-FC21B74023F1}" type="slidenum">
              <a:rPr lang="es-ES" altLang="en-US" smtClean="0"/>
              <a:pPr>
                <a:defRPr/>
              </a:pPr>
              <a:t>9</a:t>
            </a:fld>
            <a:endParaRPr lang="es-ES" alt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767AC34-0202-AF87-56CA-67B82E62912F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508625" y="265950"/>
            <a:ext cx="806827" cy="667413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BDF43138-0576-0E0C-6945-CECB6BA635C2}"/>
              </a:ext>
            </a:extLst>
          </p:cNvPr>
          <p:cNvSpPr txBox="1"/>
          <p:nvPr/>
        </p:nvSpPr>
        <p:spPr>
          <a:xfrm>
            <a:off x="552450" y="1074932"/>
            <a:ext cx="11087100" cy="55399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/>
              <a:t>Use these tools to decide if you should complete a systematic review or another form of evidence synthesis:</a:t>
            </a:r>
          </a:p>
          <a:p>
            <a:endParaRPr lang="en-US" dirty="0"/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400" b="1" dirty="0"/>
              <a:t>A typology of reviews</a:t>
            </a:r>
            <a:r>
              <a:rPr lang="en-US" sz="2400" dirty="0"/>
              <a:t>: an analysis of 14 review types and associated methodologies (Grant and Booth, 2009).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400" b="1" dirty="0"/>
              <a:t>Systematic Review Decision Tree</a:t>
            </a:r>
            <a:r>
              <a:rPr lang="en-US" sz="2400" dirty="0"/>
              <a:t>: Which type of Review is Right for You? (Cornell University, DeMello, 2019)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400" b="1" dirty="0"/>
              <a:t>Systematic review or scoping review</a:t>
            </a:r>
            <a:r>
              <a:rPr lang="en-US" sz="2400" dirty="0"/>
              <a:t>? Guidance for authors when choosing between a systematic or scoping review approach (Munn et al, 2018)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400" b="1" dirty="0"/>
              <a:t>Right Review</a:t>
            </a:r>
            <a:r>
              <a:rPr lang="en-US" sz="2400" dirty="0"/>
              <a:t>:</a:t>
            </a:r>
            <a:r>
              <a:rPr lang="en-US" sz="2400" b="1" dirty="0"/>
              <a:t> </a:t>
            </a:r>
            <a:r>
              <a:rPr lang="en-US" sz="2400" dirty="0">
                <a:hlinkClick r:id="rId3"/>
              </a:rPr>
              <a:t>https://whatreviewisrightforyou.knowledgetranslation.net/</a:t>
            </a:r>
            <a:r>
              <a:rPr lang="en-US" sz="2400" dirty="0"/>
              <a:t>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9830191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Them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772</TotalTime>
  <Words>4966</Words>
  <Application>Microsoft Office PowerPoint</Application>
  <PresentationFormat>Widescreen</PresentationFormat>
  <Paragraphs>684</Paragraphs>
  <Slides>60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12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60</vt:i4>
      </vt:variant>
    </vt:vector>
  </HeadingPairs>
  <TitlesOfParts>
    <vt:vector size="73" baseType="lpstr">
      <vt:lpstr>Aptos</vt:lpstr>
      <vt:lpstr>Aptos Display</vt:lpstr>
      <vt:lpstr>Arial</vt:lpstr>
      <vt:lpstr>Calibri</vt:lpstr>
      <vt:lpstr>Calibri Light</vt:lpstr>
      <vt:lpstr>Calibri,Arial,Helvetica,sans-serif</vt:lpstr>
      <vt:lpstr>Libre Baskerville</vt:lpstr>
      <vt:lpstr>Open Sans</vt:lpstr>
      <vt:lpstr>Open Sauce Bold</vt:lpstr>
      <vt:lpstr>Symbol</vt:lpstr>
      <vt:lpstr>Tahoma</vt:lpstr>
      <vt:lpstr>Times New Roman</vt:lpstr>
      <vt:lpstr>Office Theme</vt:lpstr>
      <vt:lpstr>PowerPoint Presentation</vt:lpstr>
      <vt:lpstr>Session Learning objectives</vt:lpstr>
      <vt:lpstr>Session  Outline</vt:lpstr>
      <vt:lpstr>What is Evidence Synthesis?</vt:lpstr>
      <vt:lpstr>Number of systematic reviews published each year</vt:lpstr>
      <vt:lpstr>Overview of review types</vt:lpstr>
      <vt:lpstr>Overview of Review Types</vt:lpstr>
      <vt:lpstr>Differences between scoping &amp; systematic review</vt:lpstr>
      <vt:lpstr>What type of review is right for you?</vt:lpstr>
      <vt:lpstr>What type of review is right for you?</vt:lpstr>
      <vt:lpstr>What type of review is right for you?</vt:lpstr>
      <vt:lpstr>Stages of the Review</vt:lpstr>
      <vt:lpstr>PowerPoint Presentation</vt:lpstr>
      <vt:lpstr>Why is the research question important?</vt:lpstr>
      <vt:lpstr>Differences between scoping &amp; systematic review questions (i)</vt:lpstr>
      <vt:lpstr>Differences between scoping &amp; systematic review questions (ii)</vt:lpstr>
      <vt:lpstr>Frameworks for developing a review question (i)</vt:lpstr>
      <vt:lpstr>Frameworks for developing a review question (ii)</vt:lpstr>
      <vt:lpstr>Other frameworks (i)</vt:lpstr>
      <vt:lpstr>Other frameworks (ii)</vt:lpstr>
      <vt:lpstr>Other frameworks (ii)</vt:lpstr>
      <vt:lpstr>PowerPoint Presentation</vt:lpstr>
      <vt:lpstr>PowerPoint Presentation</vt:lpstr>
      <vt:lpstr>Search strategy and Database Use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Creating a Rayyan Account</vt:lpstr>
      <vt:lpstr>Creating a Project</vt:lpstr>
      <vt:lpstr>Creating a Project</vt:lpstr>
      <vt:lpstr>Adding collaborators</vt:lpstr>
      <vt:lpstr>Adding collaborators</vt:lpstr>
      <vt:lpstr>Opening and working on a project</vt:lpstr>
      <vt:lpstr>De- duplication</vt:lpstr>
      <vt:lpstr>Screening</vt:lpstr>
      <vt:lpstr>Screening</vt:lpstr>
      <vt:lpstr>Screening</vt:lpstr>
      <vt:lpstr>Screening</vt:lpstr>
      <vt:lpstr>Screening</vt:lpstr>
      <vt:lpstr>Full text</vt:lpstr>
      <vt:lpstr>Full text</vt:lpstr>
      <vt:lpstr>Other features on Rayyan: AI </vt:lpstr>
      <vt:lpstr>Other features on Rayyan: Creating samples</vt:lpstr>
      <vt:lpstr>PRISMA Flow Diagram</vt:lpstr>
      <vt:lpstr>PRISMA Flow Diagram</vt:lpstr>
      <vt:lpstr>PowerPoint Presentation</vt:lpstr>
      <vt:lpstr>What is Data Synthesis in a review?</vt:lpstr>
      <vt:lpstr>Steps in Data Synthesis</vt:lpstr>
      <vt:lpstr>PowerPoint Presentation</vt:lpstr>
      <vt:lpstr>Example of a Graphic Form</vt:lpstr>
      <vt:lpstr>Arguments in favour of using artificial intelligence in evidence synthesis</vt:lpstr>
      <vt:lpstr>Arguments against using artificial intelligence in evidence synthesis (i)</vt:lpstr>
      <vt:lpstr>Benefits of conducting reviews</vt:lpstr>
      <vt:lpstr>Challenges related to conducting reviews</vt:lpstr>
      <vt:lpstr>Reading list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Ilze Visagie</dc:creator>
  <cp:lastModifiedBy>Mbuzeleni Hlongwa</cp:lastModifiedBy>
  <cp:revision>32</cp:revision>
  <dcterms:created xsi:type="dcterms:W3CDTF">2025-07-08T05:08:55Z</dcterms:created>
  <dcterms:modified xsi:type="dcterms:W3CDTF">2026-07-28T08:45:41Z</dcterms:modified>
</cp:coreProperties>
</file>