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35" r:id="rId2"/>
    <p:sldId id="370" r:id="rId3"/>
    <p:sldId id="334" r:id="rId4"/>
    <p:sldId id="279" r:id="rId5"/>
    <p:sldId id="286" r:id="rId6"/>
    <p:sldId id="341" r:id="rId7"/>
    <p:sldId id="347" r:id="rId8"/>
    <p:sldId id="354" r:id="rId9"/>
    <p:sldId id="358" r:id="rId10"/>
    <p:sldId id="364" r:id="rId11"/>
    <p:sldId id="369" r:id="rId12"/>
    <p:sldId id="297" r:id="rId13"/>
    <p:sldId id="299" r:id="rId14"/>
    <p:sldId id="300" r:id="rId15"/>
    <p:sldId id="303" r:id="rId16"/>
    <p:sldId id="308" r:id="rId17"/>
    <p:sldId id="314" r:id="rId18"/>
    <p:sldId id="319" r:id="rId19"/>
    <p:sldId id="371" r:id="rId20"/>
    <p:sldId id="327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2B56"/>
    <a:srgbClr val="D69610"/>
    <a:srgbClr val="F3D678"/>
    <a:srgbClr val="71BFA4"/>
    <a:srgbClr val="D4DB9F"/>
    <a:srgbClr val="1495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FA98C1-B8D0-4E24-9D75-97580CB84B20}" v="1" dt="2026-07-19T12:57:44.9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91" autoAdjust="0"/>
    <p:restoredTop sz="94658"/>
  </p:normalViewPr>
  <p:slideViewPr>
    <p:cSldViewPr snapToGrid="0">
      <p:cViewPr varScale="1">
        <p:scale>
          <a:sx n="90" d="100"/>
          <a:sy n="90" d="100"/>
        </p:scale>
        <p:origin x="137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908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13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21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3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61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413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59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53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16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65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8" name="Picture 7" descr="A black and orange text&#10;&#10;AI-generated content may be incorrect.">
            <a:extLst>
              <a:ext uri="{FF2B5EF4-FFF2-40B4-BE49-F238E27FC236}">
                <a16:creationId xmlns:a16="http://schemas.microsoft.com/office/drawing/2014/main" id="{906E003A-2AB4-CAC8-877F-158222EB2DD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28650" y="6355416"/>
            <a:ext cx="1021323" cy="360466"/>
          </a:xfrm>
          <a:prstGeom prst="rect">
            <a:avLst/>
          </a:prstGeom>
        </p:spPr>
      </p:pic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04CC003E-6D75-4A31-5BCB-9905C0C3935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655156" y="6359660"/>
            <a:ext cx="1021323" cy="356222"/>
          </a:xfrm>
          <a:prstGeom prst="rect">
            <a:avLst/>
          </a:prstGeom>
        </p:spPr>
      </p:pic>
      <p:pic>
        <p:nvPicPr>
          <p:cNvPr id="9" name="Picture 8" descr="A logo for a university&#10;&#10;AI-generated content may be incorrect.">
            <a:extLst>
              <a:ext uri="{FF2B5EF4-FFF2-40B4-BE49-F238E27FC236}">
                <a16:creationId xmlns:a16="http://schemas.microsoft.com/office/drawing/2014/main" id="{EEC2DF82-5497-41D1-F8E7-9FEC037A8D1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681662" y="6220959"/>
            <a:ext cx="637041" cy="6370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23C092-3D36-89BF-7F78-F153EC03F190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 l="7209" t="6357" r="9185" b="12243"/>
          <a:stretch>
            <a:fillRect/>
          </a:stretch>
        </p:blipFill>
        <p:spPr>
          <a:xfrm>
            <a:off x="6323886" y="6217329"/>
            <a:ext cx="591779" cy="576157"/>
          </a:xfrm>
          <a:prstGeom prst="rect">
            <a:avLst/>
          </a:prstGeom>
        </p:spPr>
      </p:pic>
      <p:pic>
        <p:nvPicPr>
          <p:cNvPr id="14" name="Picture 13" descr="A screen shot of a phone&#10;&#10;AI-generated content may be incorrect.">
            <a:extLst>
              <a:ext uri="{FF2B5EF4-FFF2-40B4-BE49-F238E27FC236}">
                <a16:creationId xmlns:a16="http://schemas.microsoft.com/office/drawing/2014/main" id="{7CF43D33-C2A5-F38C-0BF4-009965592E67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920846" y="6217329"/>
            <a:ext cx="423785" cy="57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43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svg"/><Relationship Id="rId4" Type="http://schemas.openxmlformats.org/officeDocument/2006/relationships/image" Target="../media/image3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svg"/><Relationship Id="rId5" Type="http://schemas.openxmlformats.org/officeDocument/2006/relationships/image" Target="../media/image31.svg"/><Relationship Id="rId4" Type="http://schemas.openxmlformats.org/officeDocument/2006/relationships/image" Target="../media/image36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svg"/><Relationship Id="rId5" Type="http://schemas.openxmlformats.org/officeDocument/2006/relationships/image" Target="../media/image40.svg"/><Relationship Id="rId4" Type="http://schemas.openxmlformats.org/officeDocument/2006/relationships/image" Target="../media/image39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svg"/><Relationship Id="rId5" Type="http://schemas.openxmlformats.org/officeDocument/2006/relationships/image" Target="../media/image44.svg"/><Relationship Id="rId4" Type="http://schemas.openxmlformats.org/officeDocument/2006/relationships/image" Target="../media/image4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svg"/><Relationship Id="rId5" Type="http://schemas.openxmlformats.org/officeDocument/2006/relationships/image" Target="../media/image47.svg"/><Relationship Id="rId4" Type="http://schemas.openxmlformats.org/officeDocument/2006/relationships/image" Target="../media/image46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svg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svg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C46361E-FEFC-F051-B646-99141B0D32EE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AC08D1-E696-C051-CF4F-954DC1979735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918271-1D95-1AD9-0F7B-40939DC15BD7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8F2AFD-CBEC-CEF3-49D6-DC07F4D94075}"/>
              </a:ext>
            </a:extLst>
          </p:cNvPr>
          <p:cNvSpPr txBox="1"/>
          <p:nvPr/>
        </p:nvSpPr>
        <p:spPr>
          <a:xfrm>
            <a:off x="2630383" y="1680359"/>
            <a:ext cx="651361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7200" b="1" dirty="0">
                <a:solidFill>
                  <a:srgbClr val="D69610"/>
                </a:solidFill>
              </a:rPr>
              <a:t>Secondary Data Analysis</a:t>
            </a:r>
          </a:p>
          <a:p>
            <a:pPr>
              <a:buNone/>
            </a:pPr>
            <a:r>
              <a:rPr lang="en-US" sz="3200" dirty="0">
                <a:solidFill>
                  <a:srgbClr val="D69610"/>
                </a:solidFill>
              </a:rPr>
              <a:t>Dr Yasser Buchana</a:t>
            </a:r>
          </a:p>
          <a:p>
            <a:pPr>
              <a:buNone/>
            </a:pPr>
            <a:r>
              <a:rPr lang="en-US" sz="3200" dirty="0">
                <a:solidFill>
                  <a:srgbClr val="D69610"/>
                </a:solidFill>
              </a:rPr>
              <a:t>30 July 2026, 14:00 - 16:00</a:t>
            </a:r>
          </a:p>
          <a:p>
            <a:pPr>
              <a:buNone/>
            </a:pPr>
            <a:r>
              <a:rPr lang="en-US" sz="3200" dirty="0">
                <a:solidFill>
                  <a:srgbClr val="D69610"/>
                </a:solidFill>
              </a:rPr>
              <a:t>ybuchana@hsrc.ac.za</a:t>
            </a: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4034B374-E6A4-31D4-56BF-A5707FD81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DC5F6B-8F8A-C508-BBCD-3C4A1966B351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AC136C-34FA-850C-44FF-2F04F95FA5F5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1966655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b="1" dirty="0">
                <a:solidFill>
                  <a:srgbClr val="222B56"/>
                </a:solidFill>
              </a:rPr>
              <a:t>Beware Confirmation Bias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5" y="1079500"/>
            <a:ext cx="7647709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222B56"/>
                </a:solidFill>
              </a:rPr>
              <a:t>The tendency to see patterns that confirm what we already believe — even when a trend is pure coincidence: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764D3CC-7FAD-4C36-87FC-0F61995DEFBA}"/>
              </a:ext>
            </a:extLst>
          </p:cNvPr>
          <p:cNvSpPr/>
          <p:nvPr/>
        </p:nvSpPr>
        <p:spPr>
          <a:xfrm>
            <a:off x="1054100" y="1905000"/>
            <a:ext cx="3683000" cy="3810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03200" tIns="685800" rIns="152400" bIns="152400" rtlCol="0" anchor="t"/>
          <a:lstStyle/>
          <a:p>
            <a:pPr>
              <a:buNone/>
            </a:pPr>
            <a:r>
              <a:rPr lang="en-US" sz="2000" b="1" dirty="0">
                <a:solidFill>
                  <a:srgbClr val="D69610"/>
                </a:solidFill>
              </a:rPr>
              <a:t>Example 1</a:t>
            </a:r>
          </a:p>
          <a:p>
            <a:pPr>
              <a:buNone/>
            </a:pPr>
            <a:r>
              <a:rPr lang="en-US" sz="1700" dirty="0">
                <a:solidFill>
                  <a:srgbClr val="222B56"/>
                </a:solidFill>
              </a:rPr>
              <a:t>Per-capita cheese consumption tracked the number of people who died tangled in bedsheets in the US (2000–2009) — an almost perfect match, entirely by chance.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F00A0AF-D863-4062-BD03-1F434069E0D4}"/>
              </a:ext>
            </a:extLst>
          </p:cNvPr>
          <p:cNvSpPr/>
          <p:nvPr/>
        </p:nvSpPr>
        <p:spPr>
          <a:xfrm>
            <a:off x="4991100" y="1905000"/>
            <a:ext cx="3683000" cy="3810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03200" tIns="685800" rIns="152400" bIns="152400" rtlCol="0" anchor="t"/>
          <a:lstStyle/>
          <a:p>
            <a:pPr>
              <a:buNone/>
            </a:pPr>
            <a:r>
              <a:rPr lang="en-US" sz="2000" b="1" dirty="0">
                <a:solidFill>
                  <a:srgbClr val="D69610"/>
                </a:solidFill>
              </a:rPr>
              <a:t>Example 2</a:t>
            </a:r>
          </a:p>
          <a:p>
            <a:pPr>
              <a:buNone/>
            </a:pPr>
            <a:r>
              <a:rPr lang="en-US" sz="1700" dirty="0">
                <a:solidFill>
                  <a:srgbClr val="222B56"/>
                </a:solidFill>
              </a:rPr>
              <a:t>US spending on science, space and technology tracked the number of suicides by hanging in the same decade — two unrelated trends moving in lockstep.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7010B6-3794-4762-9AEC-00C1BB24B052}"/>
              </a:ext>
            </a:extLst>
          </p:cNvPr>
          <p:cNvSpPr txBox="1"/>
          <p:nvPr/>
        </p:nvSpPr>
        <p:spPr>
          <a:xfrm>
            <a:off x="1054100" y="5702013"/>
            <a:ext cx="7620000" cy="584775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ctr">
              <a:buNone/>
            </a:pPr>
            <a:r>
              <a:rPr lang="en-US" sz="1600" i="1" dirty="0">
                <a:solidFill>
                  <a:srgbClr val="222B56"/>
                </a:solidFill>
              </a:rPr>
              <a:t>With enough variables, some will always align by coincidence — a pattern alone is never proof of a relationship.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98D0C26-353E-4C1B-B769-FCFF634F9B45}"/>
              </a:ext>
            </a:extLst>
          </p:cNvPr>
          <p:cNvSpPr/>
          <p:nvPr/>
        </p:nvSpPr>
        <p:spPr>
          <a:xfrm>
            <a:off x="4000500" y="2082800"/>
            <a:ext cx="508000" cy="508000"/>
          </a:xfrm>
          <a:prstGeom prst="ellipse">
            <a:avLst/>
          </a:prstGeom>
          <a:solidFill>
            <a:srgbClr val="222B56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6AF426C-DDCB-420E-BECA-47BD69FE8FAC}"/>
              </a:ext>
            </a:extLst>
          </p:cNvPr>
          <p:cNvSpPr/>
          <p:nvPr/>
        </p:nvSpPr>
        <p:spPr>
          <a:xfrm>
            <a:off x="7937500" y="2082800"/>
            <a:ext cx="508000" cy="508000"/>
          </a:xfrm>
          <a:prstGeom prst="ellipse">
            <a:avLst/>
          </a:prstGeom>
          <a:solidFill>
            <a:srgbClr val="222B56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pic>
        <p:nvPicPr>
          <p:cNvPr id="12" name="Graphic 12" descr="Warning icon white on navy circle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02100" y="2184400"/>
            <a:ext cx="304800" cy="304800"/>
          </a:xfrm>
          <a:prstGeom prst="rect">
            <a:avLst/>
          </a:prstGeom>
        </p:spPr>
      </p:pic>
      <p:pic>
        <p:nvPicPr>
          <p:cNvPr id="13" name="Graphic 13" descr="Warning icon white on navy circle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39100" y="21844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799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b="1" dirty="0">
                <a:solidFill>
                  <a:srgbClr val="222B56"/>
                </a:solidFill>
              </a:rPr>
              <a:t>Correlation ≠ Causation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5" y="1079500"/>
            <a:ext cx="7647709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222B56"/>
                </a:solidFill>
              </a:rPr>
              <a:t>A strong correlation never proves that one variable causes another: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764D3CC-7FAD-4C36-87FC-0F61995DEFBA}"/>
              </a:ext>
            </a:extLst>
          </p:cNvPr>
          <p:cNvSpPr/>
          <p:nvPr/>
        </p:nvSpPr>
        <p:spPr>
          <a:xfrm>
            <a:off x="1054100" y="1905000"/>
            <a:ext cx="2374900" cy="3810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152400" tIns="660400" rIns="152400" bIns="152400" rtlCol="0" anchor="t"/>
          <a:lstStyle/>
          <a:p>
            <a:pPr>
              <a:buNone/>
            </a:pPr>
            <a:r>
              <a:rPr lang="en-US" sz="1700" b="1" dirty="0">
                <a:solidFill>
                  <a:srgbClr val="D69610"/>
                </a:solidFill>
              </a:rPr>
              <a:t>Ice Cream &amp; Drownings</a:t>
            </a:r>
          </a:p>
          <a:p>
            <a:pPr>
              <a:buNone/>
            </a:pPr>
            <a:r>
              <a:rPr lang="en-US" sz="1500" dirty="0">
                <a:solidFill>
                  <a:srgbClr val="222B56"/>
                </a:solidFill>
              </a:rPr>
              <a:t>Both rise every summer — heat is the shared cause, not one another.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7010B6-3794-4762-9AEC-00C1BB24B052}"/>
              </a:ext>
            </a:extLst>
          </p:cNvPr>
          <p:cNvSpPr txBox="1"/>
          <p:nvPr/>
        </p:nvSpPr>
        <p:spPr>
          <a:xfrm>
            <a:off x="1054100" y="5825123"/>
            <a:ext cx="7620000" cy="338554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ctr">
              <a:buNone/>
            </a:pPr>
            <a:r>
              <a:rPr lang="en-US" sz="1600" i="1" dirty="0">
                <a:solidFill>
                  <a:srgbClr val="222B56"/>
                </a:solidFill>
              </a:rPr>
              <a:t>Always look for a shared cause before assuming one thing drives another.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23CC6E6-1E8B-49BB-8217-9861943DAAB2}"/>
              </a:ext>
            </a:extLst>
          </p:cNvPr>
          <p:cNvSpPr/>
          <p:nvPr/>
        </p:nvSpPr>
        <p:spPr>
          <a:xfrm>
            <a:off x="3683000" y="1905000"/>
            <a:ext cx="2374900" cy="3810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152400" tIns="660400" rIns="152400" bIns="152400" rtlCol="0" anchor="t"/>
          <a:lstStyle/>
          <a:p>
            <a:pPr>
              <a:buNone/>
            </a:pPr>
            <a:r>
              <a:rPr lang="en-US" sz="1700" b="1" dirty="0">
                <a:solidFill>
                  <a:srgbClr val="D69610"/>
                </a:solidFill>
              </a:rPr>
              <a:t>Storks &amp; Birth Rates</a:t>
            </a:r>
          </a:p>
          <a:p>
            <a:pPr>
              <a:buNone/>
            </a:pPr>
            <a:r>
              <a:rPr lang="en-US" sz="1500" dirty="0">
                <a:solidFill>
                  <a:srgbClr val="222B56"/>
                </a:solidFill>
              </a:rPr>
              <a:t>Historically linked across Europe — rural areas simply had more of both.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E42492A-2F86-48F9-87EC-DB207168971D}"/>
              </a:ext>
            </a:extLst>
          </p:cNvPr>
          <p:cNvSpPr/>
          <p:nvPr/>
        </p:nvSpPr>
        <p:spPr>
          <a:xfrm>
            <a:off x="6311900" y="1905000"/>
            <a:ext cx="2374900" cy="3810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152400" tIns="660400" rIns="152400" bIns="152400" rtlCol="0" anchor="t"/>
          <a:lstStyle/>
          <a:p>
            <a:pPr>
              <a:buNone/>
            </a:pPr>
            <a:r>
              <a:rPr lang="en-US" sz="1700" b="1" dirty="0">
                <a:solidFill>
                  <a:srgbClr val="D69610"/>
                </a:solidFill>
              </a:rPr>
              <a:t>Shoe Size &amp; Reading</a:t>
            </a:r>
          </a:p>
          <a:p>
            <a:pPr>
              <a:buNone/>
            </a:pPr>
            <a:r>
              <a:rPr lang="en-US" sz="1500" dirty="0">
                <a:solidFill>
                  <a:srgbClr val="222B56"/>
                </a:solidFill>
              </a:rPr>
              <a:t>In children, age drives both — bigger feet don't improve literacy.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053C1EB-FB2C-41CA-9DC1-1DE91E4AA8E6}"/>
              </a:ext>
            </a:extLst>
          </p:cNvPr>
          <p:cNvSpPr/>
          <p:nvPr/>
        </p:nvSpPr>
        <p:spPr>
          <a:xfrm>
            <a:off x="2692400" y="2082800"/>
            <a:ext cx="508000" cy="508000"/>
          </a:xfrm>
          <a:prstGeom prst="ellipse">
            <a:avLst/>
          </a:prstGeom>
          <a:solidFill>
            <a:srgbClr val="222B56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29E4C4B-4B46-4366-851F-6D5CF30EE52D}"/>
              </a:ext>
            </a:extLst>
          </p:cNvPr>
          <p:cNvSpPr/>
          <p:nvPr/>
        </p:nvSpPr>
        <p:spPr>
          <a:xfrm>
            <a:off x="5321300" y="2082800"/>
            <a:ext cx="508000" cy="508000"/>
          </a:xfrm>
          <a:prstGeom prst="ellipse">
            <a:avLst/>
          </a:prstGeom>
          <a:solidFill>
            <a:srgbClr val="222B56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5B1AC95-0B74-48BA-8743-D7019CFBF384}"/>
              </a:ext>
            </a:extLst>
          </p:cNvPr>
          <p:cNvSpPr/>
          <p:nvPr/>
        </p:nvSpPr>
        <p:spPr>
          <a:xfrm>
            <a:off x="7950200" y="2082800"/>
            <a:ext cx="508000" cy="508000"/>
          </a:xfrm>
          <a:prstGeom prst="ellipse">
            <a:avLst/>
          </a:prstGeom>
          <a:solidFill>
            <a:srgbClr val="222B56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pic>
        <p:nvPicPr>
          <p:cNvPr id="18" name="Graphic 18" descr="Summer heat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94000" y="2184400"/>
            <a:ext cx="304800" cy="304800"/>
          </a:xfrm>
          <a:prstGeom prst="rect">
            <a:avLst/>
          </a:prstGeom>
        </p:spPr>
      </p:pic>
      <p:pic>
        <p:nvPicPr>
          <p:cNvPr id="19" name="Graphic 19" descr="Bird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22900" y="2184400"/>
            <a:ext cx="304800" cy="304800"/>
          </a:xfrm>
          <a:prstGeom prst="rect">
            <a:avLst/>
          </a:prstGeom>
        </p:spPr>
      </p:pic>
      <p:pic>
        <p:nvPicPr>
          <p:cNvPr id="20" name="Graphic 20" descr="Shoe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51800" y="21844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63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b="1" dirty="0">
                <a:solidFill>
                  <a:srgbClr val="222B56"/>
                </a:solidFill>
              </a:rPr>
              <a:t>Challenges with Secondary Data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5" y="1079500"/>
            <a:ext cx="7647709" cy="40011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buFont typeface="Arial"/>
              <a:buChar char="•"/>
            </a:pPr>
            <a:r>
              <a:rPr lang="en-US" sz="2000" dirty="0">
                <a:solidFill>
                  <a:srgbClr val="222B56"/>
                </a:solidFill>
              </a:rPr>
              <a:t>Secondary data brings real limitations researchers must plan for: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3CF5968-D47F-4296-8B4E-5CDEDDEB6905}"/>
              </a:ext>
            </a:extLst>
          </p:cNvPr>
          <p:cNvSpPr/>
          <p:nvPr/>
        </p:nvSpPr>
        <p:spPr>
          <a:xfrm>
            <a:off x="1054100" y="24765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b" anchorCtr="0">
            <a:noAutofit/>
          </a:bodyPr>
          <a:lstStyle/>
          <a:p>
            <a:pPr algn="l">
              <a:buNone/>
            </a:pPr>
            <a:r>
              <a:rPr lang="en-US" sz="1800" b="1" dirty="0">
                <a:solidFill>
                  <a:srgbClr val="222B56"/>
                </a:solidFill>
              </a:rPr>
              <a:t>Data access and permissions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11EF478-AA23-4921-BB0F-4A22BE63EAD5}"/>
              </a:ext>
            </a:extLst>
          </p:cNvPr>
          <p:cNvSpPr/>
          <p:nvPr/>
        </p:nvSpPr>
        <p:spPr>
          <a:xfrm>
            <a:off x="4991100" y="24765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b" anchorCtr="0">
            <a:noAutofit/>
          </a:bodyPr>
          <a:lstStyle/>
          <a:p>
            <a:pPr algn="l">
              <a:buNone/>
            </a:pPr>
            <a:r>
              <a:rPr lang="en-US" sz="1800" b="1" dirty="0">
                <a:solidFill>
                  <a:srgbClr val="222B56"/>
                </a:solidFill>
              </a:rPr>
              <a:t>Lack of documentation or metadata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9C1EB66-FB89-49F0-8DFC-09318A5C33A9}"/>
              </a:ext>
            </a:extLst>
          </p:cNvPr>
          <p:cNvSpPr/>
          <p:nvPr/>
        </p:nvSpPr>
        <p:spPr>
          <a:xfrm>
            <a:off x="1054100" y="42291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b" anchorCtr="0">
            <a:noAutofit/>
          </a:bodyPr>
          <a:lstStyle/>
          <a:p>
            <a:pPr algn="l">
              <a:buNone/>
            </a:pPr>
            <a:r>
              <a:rPr lang="en-US" sz="1800" b="1" dirty="0">
                <a:solidFill>
                  <a:srgbClr val="222B56"/>
                </a:solidFill>
              </a:rPr>
              <a:t>Limited contextual understanding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D5ADA30-ECB2-4AE8-8B29-F9D44FB491C9}"/>
              </a:ext>
            </a:extLst>
          </p:cNvPr>
          <p:cNvSpPr/>
          <p:nvPr/>
        </p:nvSpPr>
        <p:spPr>
          <a:xfrm>
            <a:off x="4991100" y="42291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b" anchorCtr="0">
            <a:noAutofit/>
          </a:bodyPr>
          <a:lstStyle/>
          <a:p>
            <a:pPr algn="l">
              <a:buNone/>
            </a:pPr>
            <a:r>
              <a:rPr lang="en-US" sz="1800" b="1" dirty="0">
                <a:solidFill>
                  <a:srgbClr val="222B56"/>
                </a:solidFill>
              </a:rPr>
              <a:t>Data quality or relevance issues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0A88AD1-DE2B-43A9-9216-11AD5341A1DF}"/>
              </a:ext>
            </a:extLst>
          </p:cNvPr>
          <p:cNvSpPr/>
          <p:nvPr/>
        </p:nvSpPr>
        <p:spPr>
          <a:xfrm>
            <a:off x="1257300" y="26543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E91FD8D-65B6-4186-8120-174D8F8DB7E0}"/>
              </a:ext>
            </a:extLst>
          </p:cNvPr>
          <p:cNvSpPr/>
          <p:nvPr/>
        </p:nvSpPr>
        <p:spPr>
          <a:xfrm>
            <a:off x="5194300" y="26543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0511672-ABE2-4E4C-A317-B4834FF163C7}"/>
              </a:ext>
            </a:extLst>
          </p:cNvPr>
          <p:cNvSpPr/>
          <p:nvPr/>
        </p:nvSpPr>
        <p:spPr>
          <a:xfrm>
            <a:off x="1257300" y="44069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9751BB3-DB73-4B42-A3E3-472F7F3667B3}"/>
              </a:ext>
            </a:extLst>
          </p:cNvPr>
          <p:cNvSpPr/>
          <p:nvPr/>
        </p:nvSpPr>
        <p:spPr>
          <a:xfrm>
            <a:off x="5194300" y="44069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pic>
        <p:nvPicPr>
          <p:cNvPr id="18" name="Graphic 18" descr="Data access and permissions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3500" y="2730500"/>
            <a:ext cx="254000" cy="254000"/>
          </a:xfrm>
          <a:prstGeom prst="rect">
            <a:avLst/>
          </a:prstGeom>
        </p:spPr>
      </p:pic>
      <p:pic>
        <p:nvPicPr>
          <p:cNvPr id="19" name="Graphic 19" descr="Lack of documentation or metadata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0500" y="2730500"/>
            <a:ext cx="254000" cy="254000"/>
          </a:xfrm>
          <a:prstGeom prst="rect">
            <a:avLst/>
          </a:prstGeom>
        </p:spPr>
      </p:pic>
      <p:pic>
        <p:nvPicPr>
          <p:cNvPr id="21" name="Graphic 21" descr="Data quality or relevance issues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70500" y="4483100"/>
            <a:ext cx="254000" cy="254000"/>
          </a:xfrm>
          <a:prstGeom prst="rect">
            <a:avLst/>
          </a:prstGeom>
        </p:spPr>
      </p:pic>
      <p:pic>
        <p:nvPicPr>
          <p:cNvPr id="22" name="Graphic 22" descr="Limited contextual understandi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33500" y="4483100"/>
            <a:ext cx="2540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02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b="1" dirty="0">
                <a:solidFill>
                  <a:srgbClr val="222B56"/>
                </a:solidFill>
              </a:rPr>
              <a:t>5 Steps for Analysing Secondary Datasets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5" y="1079500"/>
            <a:ext cx="7647709" cy="40011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buNone/>
            </a:pPr>
            <a:r>
              <a:rPr lang="en-US" sz="2000" i="1" dirty="0">
                <a:solidFill>
                  <a:srgbClr val="222B56"/>
                </a:solidFill>
              </a:rPr>
              <a:t>A simple, repeatable workflow for any secondary dataset: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A632D7F-E879-4F32-AA15-ED532CABB932}"/>
              </a:ext>
            </a:extLst>
          </p:cNvPr>
          <p:cNvSpPr/>
          <p:nvPr/>
        </p:nvSpPr>
        <p:spPr>
          <a:xfrm>
            <a:off x="1270000" y="1778000"/>
            <a:ext cx="558800" cy="5588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ZA" sz="20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64301B-1192-48FD-9F74-889D5D407AF4}"/>
              </a:ext>
            </a:extLst>
          </p:cNvPr>
          <p:cNvSpPr txBox="1"/>
          <p:nvPr/>
        </p:nvSpPr>
        <p:spPr>
          <a:xfrm>
            <a:off x="2032000" y="1778000"/>
            <a:ext cx="6604000" cy="558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en-US" sz="2000" b="1">
                <a:solidFill>
                  <a:srgbClr val="222B56"/>
                </a:solidFill>
              </a:rPr>
              <a:t>Define the objectives of the analysis</a:t>
            </a:r>
            <a:endParaRPr lang="en-ZA" sz="2000" b="1">
              <a:solidFill>
                <a:srgbClr val="222B56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C0B87EB-1FB9-4544-A043-C9DBDBE3E7AA}"/>
              </a:ext>
            </a:extLst>
          </p:cNvPr>
          <p:cNvSpPr/>
          <p:nvPr/>
        </p:nvSpPr>
        <p:spPr>
          <a:xfrm>
            <a:off x="1270000" y="2667000"/>
            <a:ext cx="558800" cy="5588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ZA" sz="20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5BF92D-5AC2-4520-B1A6-187D1F0188DA}"/>
              </a:ext>
            </a:extLst>
          </p:cNvPr>
          <p:cNvSpPr txBox="1"/>
          <p:nvPr/>
        </p:nvSpPr>
        <p:spPr>
          <a:xfrm>
            <a:off x="2032000" y="2667000"/>
            <a:ext cx="6604000" cy="558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en-US" sz="2000" b="1">
                <a:solidFill>
                  <a:srgbClr val="222B56"/>
                </a:solidFill>
              </a:rPr>
              <a:t>Explore and understand the data</a:t>
            </a:r>
            <a:endParaRPr lang="en-ZA" sz="2000" b="1">
              <a:solidFill>
                <a:srgbClr val="222B56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89BA8F9-000B-4E19-A5E3-8AE42AD20D51}"/>
              </a:ext>
            </a:extLst>
          </p:cNvPr>
          <p:cNvSpPr/>
          <p:nvPr/>
        </p:nvSpPr>
        <p:spPr>
          <a:xfrm>
            <a:off x="1270000" y="3556000"/>
            <a:ext cx="558800" cy="5588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ZA" sz="20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11EE480-D7A7-47E1-8B2F-B3DEE5D0B1F5}"/>
              </a:ext>
            </a:extLst>
          </p:cNvPr>
          <p:cNvSpPr txBox="1"/>
          <p:nvPr/>
        </p:nvSpPr>
        <p:spPr>
          <a:xfrm>
            <a:off x="2032000" y="3556000"/>
            <a:ext cx="6604000" cy="558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en-US" sz="2000" b="1">
                <a:solidFill>
                  <a:srgbClr val="222B56"/>
                </a:solidFill>
              </a:rPr>
              <a:t>Clean and prepare the data</a:t>
            </a:r>
            <a:endParaRPr lang="en-ZA" sz="2000" b="1">
              <a:solidFill>
                <a:srgbClr val="222B56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0E477C8-580A-4173-8E3A-DB4A1591175C}"/>
              </a:ext>
            </a:extLst>
          </p:cNvPr>
          <p:cNvSpPr/>
          <p:nvPr/>
        </p:nvSpPr>
        <p:spPr>
          <a:xfrm>
            <a:off x="1270000" y="4445000"/>
            <a:ext cx="558800" cy="5588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ZA" sz="20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5FB06F7-B7E4-4BAC-9E5D-21E9FEF569CE}"/>
              </a:ext>
            </a:extLst>
          </p:cNvPr>
          <p:cNvSpPr txBox="1"/>
          <p:nvPr/>
        </p:nvSpPr>
        <p:spPr>
          <a:xfrm>
            <a:off x="2032000" y="4445000"/>
            <a:ext cx="6604000" cy="558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en-US" sz="2000" b="1">
                <a:solidFill>
                  <a:srgbClr val="222B56"/>
                </a:solidFill>
              </a:rPr>
              <a:t>Select an appropriate analytical method</a:t>
            </a:r>
            <a:endParaRPr lang="en-ZA" sz="2000" b="1">
              <a:solidFill>
                <a:srgbClr val="222B56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1C42790-5447-42F2-B3F2-FF4F007D5350}"/>
              </a:ext>
            </a:extLst>
          </p:cNvPr>
          <p:cNvSpPr/>
          <p:nvPr/>
        </p:nvSpPr>
        <p:spPr>
          <a:xfrm>
            <a:off x="1270000" y="5334000"/>
            <a:ext cx="558800" cy="5588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ZA" sz="20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B3546F7-0CE8-4F0E-9D1E-39FE5FE0F5C5}"/>
              </a:ext>
            </a:extLst>
          </p:cNvPr>
          <p:cNvSpPr txBox="1"/>
          <p:nvPr/>
        </p:nvSpPr>
        <p:spPr>
          <a:xfrm>
            <a:off x="2032000" y="5334000"/>
            <a:ext cx="6604000" cy="558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en-US" sz="2000" b="1">
                <a:solidFill>
                  <a:srgbClr val="222B56"/>
                </a:solidFill>
              </a:rPr>
              <a:t>Interpret and communicate the results</a:t>
            </a:r>
            <a:endParaRPr lang="en-ZA" sz="2000" b="1">
              <a:solidFill>
                <a:srgbClr val="222B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14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8BD02-283A-7EB1-5B0B-993847788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A9A0C61-C6C4-442C-7969-71464BFD0414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1834AE-9319-9EF8-F5A3-8FDEB7937116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FAE02F-8F2C-A6BB-DDEF-84D96F77C6E8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DA1326-B404-E962-B5C5-4B3B48D3A569}"/>
              </a:ext>
            </a:extLst>
          </p:cNvPr>
          <p:cNvSpPr txBox="1"/>
          <p:nvPr/>
        </p:nvSpPr>
        <p:spPr>
          <a:xfrm>
            <a:off x="2630383" y="1680772"/>
            <a:ext cx="651361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D69610"/>
                </a:solidFill>
              </a:rPr>
              <a:t>CeSTII’s Dataset Portfolio</a:t>
            </a:r>
          </a:p>
          <a:p>
            <a:pPr algn="ctr"/>
            <a:r>
              <a:rPr lang="en-US" sz="2400" dirty="0">
                <a:solidFill>
                  <a:srgbClr val="D69610"/>
                </a:solidFill>
              </a:rPr>
              <a:t>Exploring the Business Innovation Survey and AgriBIS</a:t>
            </a: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476F2A97-AAE6-D893-D633-A5DAB0DAE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C8D28C-8641-BF4D-765D-E2E215B5345C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417597-5EED-01EB-4D54-1C7740366D3E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2806233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800" b="1" dirty="0">
                <a:solidFill>
                  <a:srgbClr val="222B56"/>
                </a:solidFill>
              </a:rPr>
              <a:t>CeSTII’s Business Innovation Survey Portfolio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5" y="1079500"/>
            <a:ext cx="7647709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buNone/>
            </a:pPr>
            <a:r>
              <a:rPr lang="en-US" sz="1800" i="1" dirty="0">
                <a:solidFill>
                  <a:srgbClr val="222B56"/>
                </a:solidFill>
              </a:rPr>
              <a:t>Three complementary surveys covering the full enterprise spectrum: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ED3E7A3-99D4-42B4-A024-F1A500B3DE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101951"/>
              </p:ext>
            </p:extLst>
          </p:nvPr>
        </p:nvGraphicFramePr>
        <p:xfrm>
          <a:off x="571500" y="1714500"/>
          <a:ext cx="7937500" cy="394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>
                  <a:extLst>
                    <a:ext uri="{9D8B030D-6E8A-4147-A177-3AD203B41FA5}">
                      <a16:colId xmlns:a16="http://schemas.microsoft.com/office/drawing/2014/main" val="3733518939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102191080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40897018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821322662"/>
                    </a:ext>
                  </a:extLst>
                </a:gridCol>
                <a:gridCol w="2095500">
                  <a:extLst>
                    <a:ext uri="{9D8B030D-6E8A-4147-A177-3AD203B41FA5}">
                      <a16:colId xmlns:a16="http://schemas.microsoft.com/office/drawing/2014/main" val="2015269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ZA" sz="1400" b="1">
                          <a:solidFill>
                            <a:srgbClr val="FFFFFF"/>
                          </a:solidFill>
                        </a:rPr>
                        <a:t>Survey</a:t>
                      </a:r>
                    </a:p>
                  </a:txBody>
                  <a:tcPr anchor="ctr">
                    <a:solidFill>
                      <a:srgbClr val="222B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400" b="1">
                          <a:solidFill>
                            <a:srgbClr val="FFFFFF"/>
                          </a:solidFill>
                        </a:rPr>
                        <a:t>Sector Focus</a:t>
                      </a:r>
                    </a:p>
                  </a:txBody>
                  <a:tcPr anchor="ctr">
                    <a:solidFill>
                      <a:srgbClr val="222B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400" b="1">
                          <a:solidFill>
                            <a:srgbClr val="FFFFFF"/>
                          </a:solidFill>
                        </a:rPr>
                        <a:t>Formality</a:t>
                      </a:r>
                    </a:p>
                  </a:txBody>
                  <a:tcPr anchor="ctr">
                    <a:solidFill>
                      <a:srgbClr val="222B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400" b="1">
                          <a:solidFill>
                            <a:srgbClr val="FFFFFF"/>
                          </a:solidFill>
                        </a:rPr>
                        <a:t>Enterprise Size</a:t>
                      </a:r>
                    </a:p>
                  </a:txBody>
                  <a:tcPr anchor="ctr">
                    <a:solidFill>
                      <a:srgbClr val="222B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400" b="1">
                          <a:solidFill>
                            <a:srgbClr val="FFFFFF"/>
                          </a:solidFill>
                        </a:rPr>
                        <a:t>Coverage / Methodology</a:t>
                      </a:r>
                    </a:p>
                  </a:txBody>
                  <a:tcPr anchor="ctr">
                    <a:solidFill>
                      <a:srgbClr val="222B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7673502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l"/>
                      <a:r>
                        <a:rPr lang="en-ZA" sz="1400">
                          <a:solidFill>
                            <a:srgbClr val="333333"/>
                          </a:solidFill>
                        </a:rPr>
                        <a:t>Business Innovation Survey (BIS)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400">
                          <a:solidFill>
                            <a:srgbClr val="333333"/>
                          </a:solidFill>
                        </a:rPr>
                        <a:t>Manufacturing and Services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400">
                          <a:solidFill>
                            <a:srgbClr val="333333"/>
                          </a:solidFill>
                        </a:rPr>
                        <a:t>Formal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400">
                          <a:solidFill>
                            <a:srgbClr val="333333"/>
                          </a:solidFill>
                        </a:rPr>
                        <a:t>Small, Medium &amp; Large (some Very Small)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400">
                          <a:solidFill>
                            <a:srgbClr val="333333"/>
                          </a:solidFill>
                        </a:rPr>
                        <a:t>Nationally representative sample of registered firms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367712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l"/>
                      <a:r>
                        <a:rPr lang="en-ZA" sz="1400">
                          <a:solidFill>
                            <a:srgbClr val="333333"/>
                          </a:solidFill>
                        </a:rPr>
                        <a:t>Agricultural Business Innovation Survey (AgriBIS)</a:t>
                      </a:r>
                    </a:p>
                  </a:txBody>
                  <a:tcPr anchor="ctr">
                    <a:solidFill>
                      <a:srgbClr val="FBF1D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400">
                          <a:solidFill>
                            <a:srgbClr val="333333"/>
                          </a:solidFill>
                        </a:rPr>
                        <a:t>Agriculture (Commercial)</a:t>
                      </a:r>
                    </a:p>
                  </a:txBody>
                  <a:tcPr anchor="ctr">
                    <a:solidFill>
                      <a:srgbClr val="FBF1D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400">
                          <a:solidFill>
                            <a:srgbClr val="333333"/>
                          </a:solidFill>
                        </a:rPr>
                        <a:t>Formal</a:t>
                      </a:r>
                    </a:p>
                  </a:txBody>
                  <a:tcPr anchor="ctr">
                    <a:solidFill>
                      <a:srgbClr val="FBF1D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400">
                          <a:solidFill>
                            <a:srgbClr val="333333"/>
                          </a:solidFill>
                        </a:rPr>
                        <a:t>Very Small, Small, Medium, Large</a:t>
                      </a:r>
                    </a:p>
                  </a:txBody>
                  <a:tcPr anchor="ctr">
                    <a:solidFill>
                      <a:srgbClr val="FBF1D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400">
                          <a:solidFill>
                            <a:srgbClr val="333333"/>
                          </a:solidFill>
                        </a:rPr>
                        <a:t>Stratified sample from commercial farming register</a:t>
                      </a:r>
                    </a:p>
                  </a:txBody>
                  <a:tcPr anchor="ctr">
                    <a:solidFill>
                      <a:srgbClr val="F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834708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l"/>
                      <a:r>
                        <a:rPr lang="en-ZA" sz="1400">
                          <a:solidFill>
                            <a:srgbClr val="333333"/>
                          </a:solidFill>
                        </a:rPr>
                        <a:t>Informal Innovation Survey (IIS)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400">
                          <a:solidFill>
                            <a:srgbClr val="333333"/>
                          </a:solidFill>
                        </a:rPr>
                        <a:t>All Sectors (esp. retail, services, trades, etc.)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400">
                          <a:solidFill>
                            <a:srgbClr val="333333"/>
                          </a:solidFill>
                        </a:rPr>
                        <a:t>Informal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400">
                          <a:solidFill>
                            <a:srgbClr val="333333"/>
                          </a:solidFill>
                        </a:rPr>
                        <a:t>Micro, Own-account Workers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400">
                          <a:solidFill>
                            <a:srgbClr val="333333"/>
                          </a:solidFill>
                        </a:rPr>
                        <a:t>Localised geo-spatial sampling in informal-dense areas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704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3888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FE53F-5000-E6B8-5C50-F2CDE0052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D38072-B919-19D3-0F53-CB20EF0829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859E11-20AD-9DF4-A7A6-3C244FFF696A}"/>
              </a:ext>
            </a:extLst>
          </p:cNvPr>
          <p:cNvSpPr txBox="1"/>
          <p:nvPr/>
        </p:nvSpPr>
        <p:spPr>
          <a:xfrm>
            <a:off x="1050966" y="118571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b="1" dirty="0">
                <a:solidFill>
                  <a:srgbClr val="222B56"/>
                </a:solidFill>
              </a:rPr>
              <a:t>What Does AgriBIS Capture?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B5523F-8D78-5D7C-9FCB-676E72C0FCF0}"/>
              </a:ext>
            </a:extLst>
          </p:cNvPr>
          <p:cNvSpPr txBox="1"/>
          <p:nvPr/>
        </p:nvSpPr>
        <p:spPr>
          <a:xfrm>
            <a:off x="1050965" y="1347849"/>
            <a:ext cx="7647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222B56"/>
                </a:solidFill>
              </a:rPr>
              <a:t>The Agricultural Business Innovation Survey captures a wide range of firm-level information: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519147-93D7-BA7C-55C0-3DB18564918D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5F604EE-4C82-4558-A8E4-EC81D6BF2607}"/>
              </a:ext>
            </a:extLst>
          </p:cNvPr>
          <p:cNvSpPr/>
          <p:nvPr/>
        </p:nvSpPr>
        <p:spPr>
          <a:xfrm>
            <a:off x="1054100" y="24765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b" anchorCtr="0">
            <a:noAutofit/>
          </a:bodyPr>
          <a:lstStyle/>
          <a:p>
            <a:pPr algn="l"/>
            <a:r>
              <a:rPr lang="en-US" b="1">
                <a:solidFill>
                  <a:srgbClr val="222B56"/>
                </a:solidFill>
              </a:rPr>
              <a:t>Innovation activities — R&amp;D and technology adoption</a:t>
            </a:r>
            <a:endParaRPr lang="en-ZA" b="1">
              <a:solidFill>
                <a:srgbClr val="222B56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93CC54C-698F-4693-A6CB-FB3981573678}"/>
              </a:ext>
            </a:extLst>
          </p:cNvPr>
          <p:cNvSpPr/>
          <p:nvPr/>
        </p:nvSpPr>
        <p:spPr>
          <a:xfrm>
            <a:off x="1257300" y="26543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1C4C30B-D79D-44D4-BA0A-3D54A6E0DCE7}"/>
              </a:ext>
            </a:extLst>
          </p:cNvPr>
          <p:cNvSpPr/>
          <p:nvPr/>
        </p:nvSpPr>
        <p:spPr>
          <a:xfrm>
            <a:off x="4991100" y="24765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b" anchorCtr="0">
            <a:noAutofit/>
          </a:bodyPr>
          <a:lstStyle/>
          <a:p>
            <a:pPr algn="l"/>
            <a:r>
              <a:rPr lang="en-US" b="1">
                <a:solidFill>
                  <a:srgbClr val="222B56"/>
                </a:solidFill>
              </a:rPr>
              <a:t>Innovation outcomes — new products, IP, productivity</a:t>
            </a:r>
            <a:endParaRPr lang="en-ZA" b="1">
              <a:solidFill>
                <a:srgbClr val="222B56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69C4234-95CE-4BE3-B40F-49D5C3AE3C54}"/>
              </a:ext>
            </a:extLst>
          </p:cNvPr>
          <p:cNvSpPr/>
          <p:nvPr/>
        </p:nvSpPr>
        <p:spPr>
          <a:xfrm>
            <a:off x="5194300" y="26543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03F2C52-815C-4F13-A104-196E03CCBA6E}"/>
              </a:ext>
            </a:extLst>
          </p:cNvPr>
          <p:cNvSpPr/>
          <p:nvPr/>
        </p:nvSpPr>
        <p:spPr>
          <a:xfrm>
            <a:off x="1054100" y="42291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b" anchorCtr="0">
            <a:noAutofit/>
          </a:bodyPr>
          <a:lstStyle/>
          <a:p>
            <a:pPr algn="l"/>
            <a:r>
              <a:rPr lang="en-US" b="1">
                <a:solidFill>
                  <a:srgbClr val="222B56"/>
                </a:solidFill>
              </a:rPr>
              <a:t>Barriers — finance, water, land, climate</a:t>
            </a:r>
            <a:endParaRPr lang="en-ZA" b="1">
              <a:solidFill>
                <a:srgbClr val="222B56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76AD6D8-A11D-4131-BA92-30B2A0C0DE30}"/>
              </a:ext>
            </a:extLst>
          </p:cNvPr>
          <p:cNvSpPr/>
          <p:nvPr/>
        </p:nvSpPr>
        <p:spPr>
          <a:xfrm>
            <a:off x="1257300" y="44069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C05F0BB-9AF9-4E03-82D5-AED39D8ED05F}"/>
              </a:ext>
            </a:extLst>
          </p:cNvPr>
          <p:cNvSpPr/>
          <p:nvPr/>
        </p:nvSpPr>
        <p:spPr>
          <a:xfrm>
            <a:off x="4991100" y="42291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b" anchorCtr="0">
            <a:noAutofit/>
          </a:bodyPr>
          <a:lstStyle/>
          <a:p>
            <a:pPr algn="l"/>
            <a:r>
              <a:rPr lang="en-US" b="1">
                <a:solidFill>
                  <a:srgbClr val="222B56"/>
                </a:solidFill>
              </a:rPr>
              <a:t>Firm characteristics — size, location, subsector</a:t>
            </a:r>
            <a:endParaRPr lang="en-ZA" b="1">
              <a:solidFill>
                <a:srgbClr val="222B56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BD16148-50B6-45D8-B389-4A33A02CFF6E}"/>
              </a:ext>
            </a:extLst>
          </p:cNvPr>
          <p:cNvSpPr/>
          <p:nvPr/>
        </p:nvSpPr>
        <p:spPr>
          <a:xfrm>
            <a:off x="5194300" y="44069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pic>
        <p:nvPicPr>
          <p:cNvPr id="14" name="Graphic 14" descr="Innovation activities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3500" y="2730500"/>
            <a:ext cx="254000" cy="254000"/>
          </a:xfrm>
          <a:prstGeom prst="rect">
            <a:avLst/>
          </a:prstGeom>
        </p:spPr>
      </p:pic>
      <p:pic>
        <p:nvPicPr>
          <p:cNvPr id="15" name="Graphic 15" descr="Innovation outcomes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0500" y="2730500"/>
            <a:ext cx="254000" cy="254000"/>
          </a:xfrm>
          <a:prstGeom prst="rect">
            <a:avLst/>
          </a:prstGeom>
        </p:spPr>
      </p:pic>
      <p:pic>
        <p:nvPicPr>
          <p:cNvPr id="16" name="Graphic 16" descr="Barriers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33500" y="4483100"/>
            <a:ext cx="254000" cy="254000"/>
          </a:xfrm>
          <a:prstGeom prst="rect">
            <a:avLst/>
          </a:prstGeom>
        </p:spPr>
      </p:pic>
      <p:pic>
        <p:nvPicPr>
          <p:cNvPr id="17" name="Graphic 17" descr="Firm characteristics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0500" y="4483100"/>
            <a:ext cx="2540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32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FE53F-5000-E6B8-5C50-F2CDE0052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D38072-B919-19D3-0F53-CB20EF0829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859E11-20AD-9DF4-A7A6-3C244FFF696A}"/>
              </a:ext>
            </a:extLst>
          </p:cNvPr>
          <p:cNvSpPr txBox="1"/>
          <p:nvPr/>
        </p:nvSpPr>
        <p:spPr>
          <a:xfrm>
            <a:off x="1050966" y="118571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b="1" dirty="0">
                <a:solidFill>
                  <a:srgbClr val="222B56"/>
                </a:solidFill>
              </a:rPr>
              <a:t>Sample Variables from AgriBIS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B5523F-8D78-5D7C-9FCB-676E72C0FCF0}"/>
              </a:ext>
            </a:extLst>
          </p:cNvPr>
          <p:cNvSpPr txBox="1"/>
          <p:nvPr/>
        </p:nvSpPr>
        <p:spPr>
          <a:xfrm>
            <a:off x="1050965" y="1347849"/>
            <a:ext cx="7647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222B56"/>
                </a:solidFill>
              </a:rPr>
              <a:t>A few of the key variables researchers can work with: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519147-93D7-BA7C-55C0-3DB18564918D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5F604EE-4C82-4558-A8E4-EC81D6BF2607}"/>
              </a:ext>
            </a:extLst>
          </p:cNvPr>
          <p:cNvSpPr/>
          <p:nvPr/>
        </p:nvSpPr>
        <p:spPr>
          <a:xfrm>
            <a:off x="1054100" y="24765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b" anchorCtr="0">
            <a:no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222B56"/>
                </a:solidFill>
              </a:rPr>
              <a:t>Product and process innovation indicators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93CC54C-698F-4693-A6CB-FB3981573678}"/>
              </a:ext>
            </a:extLst>
          </p:cNvPr>
          <p:cNvSpPr/>
          <p:nvPr/>
        </p:nvSpPr>
        <p:spPr>
          <a:xfrm>
            <a:off x="1257300" y="26543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1C4C30B-D79D-44D4-BA0A-3D54A6E0DCE7}"/>
              </a:ext>
            </a:extLst>
          </p:cNvPr>
          <p:cNvSpPr/>
          <p:nvPr/>
        </p:nvSpPr>
        <p:spPr>
          <a:xfrm>
            <a:off x="4991100" y="24765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b" anchorCtr="0">
            <a:no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222B56"/>
                </a:solidFill>
              </a:rPr>
              <a:t>Use of AI, drones and IoT technologies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69C4234-95CE-4BE3-B40F-49D5C3AE3C54}"/>
              </a:ext>
            </a:extLst>
          </p:cNvPr>
          <p:cNvSpPr/>
          <p:nvPr/>
        </p:nvSpPr>
        <p:spPr>
          <a:xfrm>
            <a:off x="5194300" y="26543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03F2C52-815C-4F13-A104-196E03CCBA6E}"/>
              </a:ext>
            </a:extLst>
          </p:cNvPr>
          <p:cNvSpPr/>
          <p:nvPr/>
        </p:nvSpPr>
        <p:spPr>
          <a:xfrm>
            <a:off x="1054100" y="42291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b" anchorCtr="0">
            <a:no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222B56"/>
                </a:solidFill>
              </a:rPr>
              <a:t>Firm size, from very small to large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76AD6D8-A11D-4131-BA92-30B2A0C0DE30}"/>
              </a:ext>
            </a:extLst>
          </p:cNvPr>
          <p:cNvSpPr/>
          <p:nvPr/>
        </p:nvSpPr>
        <p:spPr>
          <a:xfrm>
            <a:off x="1257300" y="44069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C05F0BB-9AF9-4E03-82D5-AED39D8ED05F}"/>
              </a:ext>
            </a:extLst>
          </p:cNvPr>
          <p:cNvSpPr/>
          <p:nvPr/>
        </p:nvSpPr>
        <p:spPr>
          <a:xfrm>
            <a:off x="4991100" y="42291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b" anchorCtr="0">
            <a:no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222B56"/>
                </a:solidFill>
              </a:rPr>
              <a:t>Province-level location data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BD16148-50B6-45D8-B389-4A33A02CFF6E}"/>
              </a:ext>
            </a:extLst>
          </p:cNvPr>
          <p:cNvSpPr/>
          <p:nvPr/>
        </p:nvSpPr>
        <p:spPr>
          <a:xfrm>
            <a:off x="5194300" y="44069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pic>
        <p:nvPicPr>
          <p:cNvPr id="14" name="Graphic 14" descr="Product and process innovati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3500" y="2730500"/>
            <a:ext cx="254000" cy="254000"/>
          </a:xfrm>
          <a:prstGeom prst="rect">
            <a:avLst/>
          </a:prstGeom>
        </p:spPr>
      </p:pic>
      <p:pic>
        <p:nvPicPr>
          <p:cNvPr id="15" name="Graphic 15" descr="AI, drones and IoT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0500" y="2730500"/>
            <a:ext cx="254000" cy="254000"/>
          </a:xfrm>
          <a:prstGeom prst="rect">
            <a:avLst/>
          </a:prstGeom>
        </p:spPr>
      </p:pic>
      <p:pic>
        <p:nvPicPr>
          <p:cNvPr id="16" name="Graphic 16" descr="Firm size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33500" y="4483100"/>
            <a:ext cx="254000" cy="254000"/>
          </a:xfrm>
          <a:prstGeom prst="rect">
            <a:avLst/>
          </a:prstGeom>
        </p:spPr>
      </p:pic>
      <p:pic>
        <p:nvPicPr>
          <p:cNvPr id="17" name="Graphic 17" descr="Location data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0500" y="4483100"/>
            <a:ext cx="2540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606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FE53F-5000-E6B8-5C50-F2CDE0052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D38072-B919-19D3-0F53-CB20EF0829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859E11-20AD-9DF4-A7A6-3C244FFF696A}"/>
              </a:ext>
            </a:extLst>
          </p:cNvPr>
          <p:cNvSpPr txBox="1"/>
          <p:nvPr/>
        </p:nvSpPr>
        <p:spPr>
          <a:xfrm>
            <a:off x="1050966" y="118571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b="1" dirty="0">
                <a:solidFill>
                  <a:srgbClr val="222B56"/>
                </a:solidFill>
              </a:rPr>
              <a:t>Accessing CeSTII Datasets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B5523F-8D78-5D7C-9FCB-676E72C0FCF0}"/>
              </a:ext>
            </a:extLst>
          </p:cNvPr>
          <p:cNvSpPr txBox="1"/>
          <p:nvPr/>
        </p:nvSpPr>
        <p:spPr>
          <a:xfrm>
            <a:off x="1050965" y="1347849"/>
            <a:ext cx="7647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222B56"/>
                </a:solidFill>
              </a:rPr>
              <a:t>Two ways to work with CeSTII survey data: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519147-93D7-BA7C-55C0-3DB18564918D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5F604EE-4C82-4558-A8E4-EC81D6BF2607}"/>
              </a:ext>
            </a:extLst>
          </p:cNvPr>
          <p:cNvSpPr/>
          <p:nvPr/>
        </p:nvSpPr>
        <p:spPr>
          <a:xfrm>
            <a:off x="1054100" y="2476500"/>
            <a:ext cx="3683000" cy="3302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lIns="203200" tIns="762000" rIns="203200" bIns="203200" rtlCol="0" anchor="t" anchorCtr="0">
            <a:noAutofit/>
          </a:bodyPr>
          <a:lstStyle/>
          <a:p>
            <a:pPr>
              <a:buNone/>
            </a:pPr>
            <a:r>
              <a:rPr lang="en-US" sz="2000" b="1" dirty="0">
                <a:solidFill>
                  <a:srgbClr val="222B56"/>
                </a:solidFill>
              </a:rPr>
              <a:t>Unit-Level Data</a:t>
            </a:r>
          </a:p>
          <a:p>
            <a:pPr>
              <a:buNone/>
            </a:pPr>
            <a:r>
              <a:rPr lang="en-US" sz="1600" dirty="0">
                <a:solidFill>
                  <a:srgbClr val="222B56"/>
                </a:solidFill>
              </a:rPr>
              <a:t>Request individual survey microdata for research use.</a:t>
            </a:r>
          </a:p>
          <a:p>
            <a:pPr>
              <a:buNone/>
            </a:pPr>
            <a:r>
              <a:rPr lang="en-US" sz="1600" u="sng" dirty="0">
                <a:solidFill>
                  <a:srgbClr val="D69610"/>
                </a:solidFill>
              </a:rPr>
              <a:t>data-request.hsrc.ac.za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93CC54C-698F-4693-A6CB-FB3981573678}"/>
              </a:ext>
            </a:extLst>
          </p:cNvPr>
          <p:cNvSpPr/>
          <p:nvPr/>
        </p:nvSpPr>
        <p:spPr>
          <a:xfrm>
            <a:off x="1257300" y="26543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1C4C30B-D79D-44D4-BA0A-3D54A6E0DCE7}"/>
              </a:ext>
            </a:extLst>
          </p:cNvPr>
          <p:cNvSpPr/>
          <p:nvPr/>
        </p:nvSpPr>
        <p:spPr>
          <a:xfrm>
            <a:off x="4991100" y="2476500"/>
            <a:ext cx="3683000" cy="3302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lIns="203200" tIns="762000" rIns="203200" bIns="203200" rtlCol="0" anchor="t" anchorCtr="0">
            <a:noAutofit/>
          </a:bodyPr>
          <a:lstStyle/>
          <a:p>
            <a:pPr>
              <a:buNone/>
            </a:pPr>
            <a:r>
              <a:rPr lang="en-US" sz="2000" b="1" dirty="0">
                <a:solidFill>
                  <a:srgbClr val="222B56"/>
                </a:solidFill>
              </a:rPr>
              <a:t>Aggregate Data</a:t>
            </a:r>
          </a:p>
          <a:p>
            <a:pPr>
              <a:buNone/>
            </a:pPr>
            <a:r>
              <a:rPr lang="en-US" sz="1600" dirty="0">
                <a:solidFill>
                  <a:srgbClr val="222B56"/>
                </a:solidFill>
              </a:rPr>
              <a:t>Access published summary tables and indicators.</a:t>
            </a:r>
          </a:p>
          <a:p>
            <a:pPr>
              <a:buNone/>
            </a:pPr>
            <a:r>
              <a:rPr lang="en-US" sz="1600" u="sng" dirty="0">
                <a:solidFill>
                  <a:srgbClr val="D69610"/>
                </a:solidFill>
              </a:rPr>
              <a:t>figshare.hsrc.ac.za/login.php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69C4234-95CE-4BE3-B40F-49D5C3AE3C54}"/>
              </a:ext>
            </a:extLst>
          </p:cNvPr>
          <p:cNvSpPr/>
          <p:nvPr/>
        </p:nvSpPr>
        <p:spPr>
          <a:xfrm>
            <a:off x="5194300" y="26543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pic>
        <p:nvPicPr>
          <p:cNvPr id="10" name="Graphic 10" descr="Unit-level data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3500" y="2730500"/>
            <a:ext cx="254000" cy="254000"/>
          </a:xfrm>
          <a:prstGeom prst="rect">
            <a:avLst/>
          </a:prstGeom>
        </p:spPr>
      </p:pic>
      <p:pic>
        <p:nvPicPr>
          <p:cNvPr id="11" name="Graphic 11" descr="Aggregate data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0500" y="2730500"/>
            <a:ext cx="2540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51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FE53F-5000-E6B8-5C50-F2CDE0052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D38072-B919-19D3-0F53-CB20EF0829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859E11-20AD-9DF4-A7A6-3C244FFF696A}"/>
              </a:ext>
            </a:extLst>
          </p:cNvPr>
          <p:cNvSpPr txBox="1"/>
          <p:nvPr/>
        </p:nvSpPr>
        <p:spPr>
          <a:xfrm>
            <a:off x="1050966" y="118571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b="1" dirty="0">
                <a:solidFill>
                  <a:srgbClr val="222B56"/>
                </a:solidFill>
              </a:rPr>
              <a:t>Final Tips for Using Secondary Data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B5523F-8D78-5D7C-9FCB-676E72C0FCF0}"/>
              </a:ext>
            </a:extLst>
          </p:cNvPr>
          <p:cNvSpPr txBox="1"/>
          <p:nvPr/>
        </p:nvSpPr>
        <p:spPr>
          <a:xfrm>
            <a:off x="1050965" y="1347849"/>
            <a:ext cx="7647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222B56"/>
                </a:solidFill>
              </a:rPr>
              <a:t>Keep these principles in mind whenever you work with a dataset you didn't collect yourself — and always check for confounders before assuming causation: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519147-93D7-BA7C-55C0-3DB18564918D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5F604EE-4C82-4558-A8E4-EC81D6BF2607}"/>
              </a:ext>
            </a:extLst>
          </p:cNvPr>
          <p:cNvSpPr/>
          <p:nvPr/>
        </p:nvSpPr>
        <p:spPr>
          <a:xfrm>
            <a:off x="1054100" y="24765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lIns="203200" tIns="596900" rIns="152400" bIns="152400" rtlCol="0" anchor="b" anchorCtr="0">
            <a:no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222B56"/>
                </a:solidFill>
              </a:rPr>
              <a:t>Always study the metadata and codebook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93CC54C-698F-4693-A6CB-FB3981573678}"/>
              </a:ext>
            </a:extLst>
          </p:cNvPr>
          <p:cNvSpPr/>
          <p:nvPr/>
        </p:nvSpPr>
        <p:spPr>
          <a:xfrm>
            <a:off x="1257300" y="26543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1C4C30B-D79D-44D4-BA0A-3D54A6E0DCE7}"/>
              </a:ext>
            </a:extLst>
          </p:cNvPr>
          <p:cNvSpPr/>
          <p:nvPr/>
        </p:nvSpPr>
        <p:spPr>
          <a:xfrm>
            <a:off x="4991100" y="24765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lIns="203200" tIns="596900" rIns="152400" bIns="152400" rtlCol="0" anchor="b" anchorCtr="0">
            <a:no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222B56"/>
                </a:solidFill>
              </a:rPr>
              <a:t>Be mindful of sampling and weights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69C4234-95CE-4BE3-B40F-49D5C3AE3C54}"/>
              </a:ext>
            </a:extLst>
          </p:cNvPr>
          <p:cNvSpPr/>
          <p:nvPr/>
        </p:nvSpPr>
        <p:spPr>
          <a:xfrm>
            <a:off x="5194300" y="26543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184CE28-EBA5-4D19-8374-3D20547F2312}"/>
              </a:ext>
            </a:extLst>
          </p:cNvPr>
          <p:cNvSpPr/>
          <p:nvPr/>
        </p:nvSpPr>
        <p:spPr>
          <a:xfrm>
            <a:off x="1054100" y="42291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03200" tIns="596900" rIns="152400" bIns="152400" rtlCol="0" anchor="b"/>
          <a:lstStyle/>
          <a:p>
            <a:pPr>
              <a:buNone/>
            </a:pPr>
            <a:r>
              <a:rPr lang="en-US" sz="1800" b="1" dirty="0">
                <a:solidFill>
                  <a:srgbClr val="222B56"/>
                </a:solidFill>
              </a:rPr>
              <a:t>Understand the dataset's original purpose and limits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A7EC368-9CEC-42DE-ADEF-5F6DCDCA3128}"/>
              </a:ext>
            </a:extLst>
          </p:cNvPr>
          <p:cNvSpPr/>
          <p:nvPr/>
        </p:nvSpPr>
        <p:spPr>
          <a:xfrm>
            <a:off x="4991100" y="42291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03200" tIns="596900" rIns="152400" bIns="152400" rtlCol="0" anchor="b"/>
          <a:lstStyle/>
          <a:p>
            <a:pPr>
              <a:buNone/>
            </a:pPr>
            <a:r>
              <a:rPr lang="en-US" sz="1800" b="1" dirty="0">
                <a:solidFill>
                  <a:srgbClr val="222B56"/>
                </a:solidFill>
              </a:rPr>
              <a:t>Clean and document every step you take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C99E-5956-45C7-9890-82466C44034F}"/>
              </a:ext>
            </a:extLst>
          </p:cNvPr>
          <p:cNvSpPr/>
          <p:nvPr/>
        </p:nvSpPr>
        <p:spPr>
          <a:xfrm>
            <a:off x="1257300" y="44069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A90C95D-06A4-4938-A3CE-F327351689D1}"/>
              </a:ext>
            </a:extLst>
          </p:cNvPr>
          <p:cNvSpPr/>
          <p:nvPr/>
        </p:nvSpPr>
        <p:spPr>
          <a:xfrm>
            <a:off x="5194300" y="44069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pic>
        <p:nvPicPr>
          <p:cNvPr id="16" name="Graphic 16" descr="Metadata and codebook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3500" y="2730500"/>
            <a:ext cx="254000" cy="254000"/>
          </a:xfrm>
          <a:prstGeom prst="rect">
            <a:avLst/>
          </a:prstGeom>
        </p:spPr>
      </p:pic>
      <p:pic>
        <p:nvPicPr>
          <p:cNvPr id="17" name="Graphic 17" descr="Sampling and weights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0500" y="2730500"/>
            <a:ext cx="254000" cy="254000"/>
          </a:xfrm>
          <a:prstGeom prst="rect">
            <a:avLst/>
          </a:prstGeom>
        </p:spPr>
      </p:pic>
      <p:pic>
        <p:nvPicPr>
          <p:cNvPr id="18" name="Graphic 18" descr="Understand limitations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33500" y="4483100"/>
            <a:ext cx="254000" cy="254000"/>
          </a:xfrm>
          <a:prstGeom prst="rect">
            <a:avLst/>
          </a:prstGeom>
        </p:spPr>
      </p:pic>
      <p:pic>
        <p:nvPicPr>
          <p:cNvPr id="19" name="Graphic 19" descr="Clean and document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0500" y="4483100"/>
            <a:ext cx="2540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78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CBC70-3BEE-FE7A-AA12-3A56E4BB1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EBCDFC9-64FD-1437-89CB-C6E8E5CE0C8B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66DCA6-D1C8-2B6D-7653-76033D03B732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2660B6-514F-CF09-7553-7E4D66FDE2C7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CF48D6-4C15-461E-7DD4-07A901A58F6C}"/>
              </a:ext>
            </a:extLst>
          </p:cNvPr>
          <p:cNvSpPr txBox="1"/>
          <p:nvPr/>
        </p:nvSpPr>
        <p:spPr>
          <a:xfrm>
            <a:off x="2630383" y="168241"/>
            <a:ext cx="651361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D69610"/>
                </a:solidFill>
              </a:rPr>
              <a:t>Contents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D69610"/>
                </a:solidFill>
              </a:rPr>
              <a:t>Understanding Secondary 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D69610"/>
                </a:solidFill>
              </a:rPr>
              <a:t>Thinking Critically About 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D69610"/>
                </a:solidFill>
              </a:rPr>
              <a:t>CeSTII's Dataset Portfolio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D69610"/>
                </a:solidFill>
              </a:rPr>
              <a:t>Working with AgriBIS 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D69610"/>
                </a:solidFill>
              </a:rPr>
              <a:t>Best Practices &amp; Wrap-Up</a:t>
            </a: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AE0CE102-16A8-F45C-360B-6EC3067B2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B2CBB25-25EB-A324-A81D-D9030FAC4647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F7D0BE-7C5B-52C6-C661-889F36348D9A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3256088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7E225-A1BE-CF6C-E9B0-AD22941D8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FAD469-208D-5480-8937-C11B37CD4D46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D62F9E-98B5-47B8-B0C6-DDB896D5FDF5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8A5ED0-0915-EEAC-060B-9A86D569A400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189615-FB6D-D0DC-4AC3-5D115ABBC836}"/>
              </a:ext>
            </a:extLst>
          </p:cNvPr>
          <p:cNvSpPr txBox="1"/>
          <p:nvPr/>
        </p:nvSpPr>
        <p:spPr>
          <a:xfrm>
            <a:off x="2630383" y="1393693"/>
            <a:ext cx="6513617" cy="2221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D69610"/>
                </a:solidFill>
              </a:rPr>
              <a:t>Thank You</a:t>
            </a:r>
          </a:p>
          <a:p>
            <a:pPr algn="ctr">
              <a:spcBef>
                <a:spcPts val="1200"/>
              </a:spcBef>
            </a:pPr>
            <a:r>
              <a:rPr lang="en-US" sz="2400" b="1" dirty="0">
                <a:solidFill>
                  <a:srgbClr val="FFFFFF"/>
                </a:solidFill>
              </a:rPr>
              <a:t>Dr Yasser Buchana</a:t>
            </a:r>
          </a:p>
          <a:p>
            <a:pPr algn="ctr">
              <a:spcBef>
                <a:spcPts val="600"/>
              </a:spcBef>
            </a:pPr>
            <a:r>
              <a:rPr lang="en-US" sz="1800" dirty="0">
                <a:solidFill>
                  <a:srgbClr val="FFFFFF"/>
                </a:solidFill>
              </a:rPr>
              <a:t>ybuchana@hsrc.ac.za  |  drbuchana.com</a:t>
            </a:r>
          </a:p>
          <a:p>
            <a:pPr algn="ctr">
              <a:spcBef>
                <a:spcPts val="400"/>
              </a:spcBef>
            </a:pPr>
            <a:r>
              <a:rPr lang="en-US" sz="1800" dirty="0">
                <a:solidFill>
                  <a:srgbClr val="FFFFFF"/>
                </a:solidFill>
              </a:rPr>
              <a:t>CeSTII Data Request: data-request.hsrc.ac.za</a:t>
            </a: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DFFA164D-CA7F-B6D7-9F36-E5B52F2C9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EC92B7-3219-0F65-8925-E1B69A4EEF22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AD1967-3BCC-4464-78BC-305AFF6B4A5D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1651222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36850-ECB9-B1F6-2339-828A285AC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966" y="1168400"/>
            <a:ext cx="7886700" cy="5080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solidFill>
                  <a:srgbClr val="222B56"/>
                </a:solidFill>
              </a:rPr>
              <a:t>At the end of this session, you should be able to: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294116-F269-7159-4F71-ED960BF83E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BAF90C-472B-7FFB-22C2-2BF5BAAF156D}"/>
              </a:ext>
            </a:extLst>
          </p:cNvPr>
          <p:cNvSpPr txBox="1"/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Learning Objectives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E934A9-3DBB-14F8-3740-3531617206C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6A49E5E-23E1-4400-AFEC-EE3A2A9C51C7}"/>
              </a:ext>
            </a:extLst>
          </p:cNvPr>
          <p:cNvSpPr/>
          <p:nvPr/>
        </p:nvSpPr>
        <p:spPr>
          <a:xfrm>
            <a:off x="1054100" y="2159000"/>
            <a:ext cx="2374900" cy="22225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152400" tIns="660400" rIns="152400" bIns="152400" rtlCol="0" anchor="t"/>
          <a:lstStyle/>
          <a:p>
            <a:pPr algn="ctr">
              <a:buNone/>
            </a:pPr>
            <a:r>
              <a:rPr lang="en-US" sz="1600" b="1" dirty="0">
                <a:solidFill>
                  <a:srgbClr val="222B56"/>
                </a:solidFill>
              </a:rPr>
              <a:t>Understand what secondary data is and why it matters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B6A006B-3812-4B72-BD13-376B865F536B}"/>
              </a:ext>
            </a:extLst>
          </p:cNvPr>
          <p:cNvSpPr/>
          <p:nvPr/>
        </p:nvSpPr>
        <p:spPr>
          <a:xfrm>
            <a:off x="1257300" y="23368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8784DA6-A466-4D98-8043-7C9323727B4A}"/>
              </a:ext>
            </a:extLst>
          </p:cNvPr>
          <p:cNvSpPr/>
          <p:nvPr/>
        </p:nvSpPr>
        <p:spPr>
          <a:xfrm>
            <a:off x="3683000" y="2159000"/>
            <a:ext cx="2374900" cy="22225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152400" tIns="660400" rIns="152400" bIns="152400" rtlCol="0" anchor="t"/>
          <a:lstStyle/>
          <a:p>
            <a:pPr algn="ctr">
              <a:buNone/>
            </a:pPr>
            <a:r>
              <a:rPr lang="en-US" sz="1600" b="1" dirty="0">
                <a:solidFill>
                  <a:srgbClr val="222B56"/>
                </a:solidFill>
              </a:rPr>
              <a:t>Learn how to frame research questions using secondary data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62F68EE-EF46-4EDD-8897-B547A5F6EDA9}"/>
              </a:ext>
            </a:extLst>
          </p:cNvPr>
          <p:cNvSpPr/>
          <p:nvPr/>
        </p:nvSpPr>
        <p:spPr>
          <a:xfrm>
            <a:off x="3886200" y="23368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8AE33B2-8C53-443F-A0D3-F729D5265A3F}"/>
              </a:ext>
            </a:extLst>
          </p:cNvPr>
          <p:cNvSpPr/>
          <p:nvPr/>
        </p:nvSpPr>
        <p:spPr>
          <a:xfrm>
            <a:off x="6311900" y="2159000"/>
            <a:ext cx="2374900" cy="22225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152400" tIns="660400" rIns="152400" bIns="152400" rtlCol="0" anchor="t"/>
          <a:lstStyle/>
          <a:p>
            <a:pPr algn="ctr">
              <a:buNone/>
            </a:pPr>
            <a:r>
              <a:rPr lang="en-US" sz="1600" b="1" dirty="0">
                <a:solidFill>
                  <a:srgbClr val="222B56"/>
                </a:solidFill>
              </a:rPr>
              <a:t>Design a basic analysis plan using a real dataset, e.g. AgriBIS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2359356-EFAC-4A09-B630-D74C576632D7}"/>
              </a:ext>
            </a:extLst>
          </p:cNvPr>
          <p:cNvSpPr/>
          <p:nvPr/>
        </p:nvSpPr>
        <p:spPr>
          <a:xfrm>
            <a:off x="6515100" y="23368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pic>
        <p:nvPicPr>
          <p:cNvPr id="12" name="Graphic 12" descr="Understand secondary data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3500" y="2413000"/>
            <a:ext cx="254000" cy="254000"/>
          </a:xfrm>
          <a:prstGeom prst="rect">
            <a:avLst/>
          </a:prstGeom>
        </p:spPr>
      </p:pic>
      <p:pic>
        <p:nvPicPr>
          <p:cNvPr id="13" name="Graphic 13" descr="Frame research questions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62400" y="2413000"/>
            <a:ext cx="254000" cy="254000"/>
          </a:xfrm>
          <a:prstGeom prst="rect">
            <a:avLst/>
          </a:prstGeom>
        </p:spPr>
      </p:pic>
      <p:pic>
        <p:nvPicPr>
          <p:cNvPr id="14" name="Graphic 14" descr="Design analysis pla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91300" y="2413000"/>
            <a:ext cx="254000" cy="254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718A851-DF28-4B0B-A6A7-55FB45ABBAE5}"/>
              </a:ext>
            </a:extLst>
          </p:cNvPr>
          <p:cNvSpPr txBox="1"/>
          <p:nvPr/>
        </p:nvSpPr>
        <p:spPr>
          <a:xfrm>
            <a:off x="1054100" y="4826000"/>
            <a:ext cx="76454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en-US" sz="1600" i="1">
                <a:solidFill>
                  <a:srgbClr val="222B56"/>
                </a:solidFill>
              </a:rPr>
              <a:t>Each objective builds toward hands-on practice with a real CeSTII dataset (AgriBIS).</a:t>
            </a:r>
            <a:endParaRPr lang="en-ZA" sz="1600" i="1">
              <a:solidFill>
                <a:srgbClr val="222B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409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What is Secondary Data?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5" y="1079500"/>
            <a:ext cx="7647709" cy="241300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Definition</a:t>
            </a:r>
          </a:p>
          <a:p>
            <a:pPr marL="342900" indent="-342900">
              <a:spcAft>
                <a:spcPts val="800"/>
              </a:spcAft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Data originally collected by someone else, for a different purpose, that a researcher re-analyses</a:t>
            </a:r>
          </a:p>
          <a:p>
            <a:r>
              <a:rPr lang="en-US" sz="24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 Examples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3CF5968-D47F-4296-8B4E-5CDEDDEB6905}"/>
              </a:ext>
            </a:extLst>
          </p:cNvPr>
          <p:cNvSpPr/>
          <p:nvPr/>
        </p:nvSpPr>
        <p:spPr>
          <a:xfrm>
            <a:off x="1054100" y="2984500"/>
            <a:ext cx="3683000" cy="1270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b" anchorCtr="0">
            <a:noAutofit/>
          </a:bodyPr>
          <a:lstStyle/>
          <a:p>
            <a:pPr algn="l"/>
            <a:r>
              <a:rPr lang="en-ZA" b="1">
                <a:solidFill>
                  <a:srgbClr val="222B56"/>
                </a:solidFill>
              </a:rPr>
              <a:t>Surveys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11EF478-AA23-4921-BB0F-4A22BE63EAD5}"/>
              </a:ext>
            </a:extLst>
          </p:cNvPr>
          <p:cNvSpPr/>
          <p:nvPr/>
        </p:nvSpPr>
        <p:spPr>
          <a:xfrm>
            <a:off x="4991100" y="2984500"/>
            <a:ext cx="3683000" cy="1270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b" anchorCtr="0">
            <a:noAutofit/>
          </a:bodyPr>
          <a:lstStyle/>
          <a:p>
            <a:pPr algn="l"/>
            <a:r>
              <a:rPr lang="en-ZA" b="1">
                <a:solidFill>
                  <a:srgbClr val="222B56"/>
                </a:solidFill>
              </a:rPr>
              <a:t>Administrative data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9C1EB66-FB89-49F0-8DFC-09318A5C33A9}"/>
              </a:ext>
            </a:extLst>
          </p:cNvPr>
          <p:cNvSpPr/>
          <p:nvPr/>
        </p:nvSpPr>
        <p:spPr>
          <a:xfrm>
            <a:off x="1054100" y="4457700"/>
            <a:ext cx="3683000" cy="1270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b" anchorCtr="0">
            <a:noAutofit/>
          </a:bodyPr>
          <a:lstStyle/>
          <a:p>
            <a:pPr algn="l"/>
            <a:r>
              <a:rPr lang="en-ZA" b="1">
                <a:solidFill>
                  <a:srgbClr val="222B56"/>
                </a:solidFill>
              </a:rPr>
              <a:t>Census data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D5ADA30-ECB2-4AE8-8B29-F9D44FB491C9}"/>
              </a:ext>
            </a:extLst>
          </p:cNvPr>
          <p:cNvSpPr/>
          <p:nvPr/>
        </p:nvSpPr>
        <p:spPr>
          <a:xfrm>
            <a:off x="4991100" y="4457700"/>
            <a:ext cx="3683000" cy="1270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b" anchorCtr="0">
            <a:noAutofit/>
          </a:bodyPr>
          <a:lstStyle/>
          <a:p>
            <a:pPr algn="l"/>
            <a:r>
              <a:rPr lang="en-ZA" b="1">
                <a:solidFill>
                  <a:srgbClr val="222B56"/>
                </a:solidFill>
              </a:rPr>
              <a:t>Monitoring &amp; Evaluation data</a:t>
            </a:r>
          </a:p>
        </p:txBody>
      </p:sp>
      <p:pic>
        <p:nvPicPr>
          <p:cNvPr id="10" name="Graphic 10" descr="Surveys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7300" y="3162300"/>
            <a:ext cx="355600" cy="355600"/>
          </a:xfrm>
          <a:prstGeom prst="rect">
            <a:avLst/>
          </a:prstGeom>
        </p:spPr>
      </p:pic>
      <p:pic>
        <p:nvPicPr>
          <p:cNvPr id="11" name="Graphic 11" descr="Administrative data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94300" y="3162300"/>
            <a:ext cx="355600" cy="355600"/>
          </a:xfrm>
          <a:prstGeom prst="rect">
            <a:avLst/>
          </a:prstGeom>
        </p:spPr>
      </p:pic>
      <p:pic>
        <p:nvPicPr>
          <p:cNvPr id="12" name="Graphic 12" descr="Census data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7300" y="4635500"/>
            <a:ext cx="355600" cy="355600"/>
          </a:xfrm>
          <a:prstGeom prst="rect">
            <a:avLst/>
          </a:prstGeom>
        </p:spPr>
      </p:pic>
      <p:pic>
        <p:nvPicPr>
          <p:cNvPr id="13" name="Graphic 13" descr="Monitoring and evaluation data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94300" y="4635500"/>
            <a:ext cx="355600" cy="3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22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Why Use Secondary Data?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5" y="1079500"/>
            <a:ext cx="7647709" cy="76944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342900" indent="-342900">
              <a:spcAft>
                <a:spcPts val="800"/>
              </a:spcAft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Secondary data lets researchers answer real questions quickly, using data that already exists: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3CF5968-D47F-4296-8B4E-5CDEDDEB6905}"/>
              </a:ext>
            </a:extLst>
          </p:cNvPr>
          <p:cNvSpPr/>
          <p:nvPr/>
        </p:nvSpPr>
        <p:spPr>
          <a:xfrm>
            <a:off x="1054100" y="24765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b" anchorCtr="0">
            <a:noAutofit/>
          </a:bodyPr>
          <a:lstStyle/>
          <a:p>
            <a:r>
              <a:rPr lang="en-US" sz="1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Cost-effective and time-saving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11EF478-AA23-4921-BB0F-4A22BE63EAD5}"/>
              </a:ext>
            </a:extLst>
          </p:cNvPr>
          <p:cNvSpPr/>
          <p:nvPr/>
        </p:nvSpPr>
        <p:spPr>
          <a:xfrm>
            <a:off x="4991100" y="24765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b" anchorCtr="0">
            <a:noAutofit/>
          </a:bodyPr>
          <a:lstStyle/>
          <a:p>
            <a:r>
              <a:rPr lang="en-US" sz="1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Enables longitudinal and comparative studies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9C1EB66-FB89-49F0-8DFC-09318A5C33A9}"/>
              </a:ext>
            </a:extLst>
          </p:cNvPr>
          <p:cNvSpPr/>
          <p:nvPr/>
        </p:nvSpPr>
        <p:spPr>
          <a:xfrm>
            <a:off x="1054100" y="42291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b" anchorCtr="0">
            <a:noAutofit/>
          </a:bodyPr>
          <a:lstStyle/>
          <a:p>
            <a:r>
              <a:rPr lang="en-US" sz="1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Supports policy-relevant research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D5ADA30-ECB2-4AE8-8B29-F9D44FB491C9}"/>
              </a:ext>
            </a:extLst>
          </p:cNvPr>
          <p:cNvSpPr/>
          <p:nvPr/>
        </p:nvSpPr>
        <p:spPr>
          <a:xfrm>
            <a:off x="4991100" y="42291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b" anchorCtr="0">
            <a:noAutofit/>
          </a:bodyPr>
          <a:lstStyle/>
          <a:p>
            <a:r>
              <a:rPr lang="en-US" sz="1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Often under-utilised in African research</a:t>
            </a:r>
          </a:p>
        </p:txBody>
      </p:sp>
      <p:pic>
        <p:nvPicPr>
          <p:cNvPr id="10" name="Graphic 10" descr="Cost-effective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7300" y="2654300"/>
            <a:ext cx="355600" cy="355600"/>
          </a:xfrm>
          <a:prstGeom prst="rect">
            <a:avLst/>
          </a:prstGeom>
        </p:spPr>
      </p:pic>
      <p:pic>
        <p:nvPicPr>
          <p:cNvPr id="11" name="Graphic 11" descr="Longitudinal studies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94300" y="2654300"/>
            <a:ext cx="355600" cy="355600"/>
          </a:xfrm>
          <a:prstGeom prst="rect">
            <a:avLst/>
          </a:prstGeom>
        </p:spPr>
      </p:pic>
      <p:pic>
        <p:nvPicPr>
          <p:cNvPr id="12" name="Graphic 12" descr="Policy relevance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7300" y="4406900"/>
            <a:ext cx="355600" cy="355600"/>
          </a:xfrm>
          <a:prstGeom prst="rect">
            <a:avLst/>
          </a:prstGeom>
        </p:spPr>
      </p:pic>
      <p:pic>
        <p:nvPicPr>
          <p:cNvPr id="13" name="Graphic 13" descr="Under-utilised opportunity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94300" y="4406900"/>
            <a:ext cx="355600" cy="3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89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b="1" dirty="0">
                <a:solidFill>
                  <a:srgbClr val="222B56"/>
                </a:solidFill>
              </a:rPr>
              <a:t>Types of Secondary Data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5" y="1079500"/>
            <a:ext cx="7647709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222B56"/>
                </a:solidFill>
              </a:rPr>
              <a:t>Secondary data generally falls into a few broad categories: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3CF5968-D47F-4296-8B4E-5CDEDDEB6905}"/>
              </a:ext>
            </a:extLst>
          </p:cNvPr>
          <p:cNvSpPr/>
          <p:nvPr/>
        </p:nvSpPr>
        <p:spPr>
          <a:xfrm>
            <a:off x="1054100" y="23495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lIns="203200" tIns="101600" rIns="152400" bIns="152400" rtlCol="0" anchor="b" anchorCtr="0">
            <a:no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222B56"/>
                </a:solidFill>
              </a:rPr>
              <a:t>Quantitative — surveys, censuses, administrative records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11EF478-AA23-4921-BB0F-4A22BE63EAD5}"/>
              </a:ext>
            </a:extLst>
          </p:cNvPr>
          <p:cNvSpPr/>
          <p:nvPr/>
        </p:nvSpPr>
        <p:spPr>
          <a:xfrm>
            <a:off x="4991100" y="23495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lIns="203200" tIns="101600" rIns="152400" bIns="152400" rtlCol="0" anchor="b" anchorCtr="0">
            <a:no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222B56"/>
                </a:solidFill>
              </a:rPr>
              <a:t>Qualitative — reports, archives, historical documents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9C1EB66-FB89-49F0-8DFC-09318A5C33A9}"/>
              </a:ext>
            </a:extLst>
          </p:cNvPr>
          <p:cNvSpPr/>
          <p:nvPr/>
        </p:nvSpPr>
        <p:spPr>
          <a:xfrm>
            <a:off x="1054100" y="41021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lIns="203200" tIns="101600" rIns="152400" bIns="152400" rtlCol="0" anchor="b" anchorCtr="0">
            <a:no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222B56"/>
                </a:solidFill>
              </a:rPr>
              <a:t>Big &amp; digital data — social media, mobile, sensor data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D5ADA30-ECB2-4AE8-8B29-F9D44FB491C9}"/>
              </a:ext>
            </a:extLst>
          </p:cNvPr>
          <p:cNvSpPr/>
          <p:nvPr/>
        </p:nvSpPr>
        <p:spPr>
          <a:xfrm>
            <a:off x="4991100" y="41021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lIns="203200" tIns="101600" rIns="152400" bIns="152400" rtlCol="0" anchor="b" anchorCtr="0">
            <a:no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222B56"/>
                </a:solidFill>
              </a:rPr>
              <a:t>Longitudinal / panel data — repeated measures over time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0A88AD1-DE2B-43A9-9216-11AD5341A1DF}"/>
              </a:ext>
            </a:extLst>
          </p:cNvPr>
          <p:cNvSpPr/>
          <p:nvPr/>
        </p:nvSpPr>
        <p:spPr>
          <a:xfrm>
            <a:off x="1257300" y="25273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E91FD8D-65B6-4186-8120-174D8F8DB7E0}"/>
              </a:ext>
            </a:extLst>
          </p:cNvPr>
          <p:cNvSpPr/>
          <p:nvPr/>
        </p:nvSpPr>
        <p:spPr>
          <a:xfrm>
            <a:off x="5194300" y="25273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0511672-ABE2-4E4C-A317-B4834FF163C7}"/>
              </a:ext>
            </a:extLst>
          </p:cNvPr>
          <p:cNvSpPr/>
          <p:nvPr/>
        </p:nvSpPr>
        <p:spPr>
          <a:xfrm>
            <a:off x="1257300" y="42799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9751BB3-DB73-4B42-A3E3-472F7F3667B3}"/>
              </a:ext>
            </a:extLst>
          </p:cNvPr>
          <p:cNvSpPr/>
          <p:nvPr/>
        </p:nvSpPr>
        <p:spPr>
          <a:xfrm>
            <a:off x="5194300" y="42799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pic>
        <p:nvPicPr>
          <p:cNvPr id="18" name="Graphic 18" descr="Quantitative data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3500" y="2603500"/>
            <a:ext cx="254000" cy="254000"/>
          </a:xfrm>
          <a:prstGeom prst="rect">
            <a:avLst/>
          </a:prstGeom>
        </p:spPr>
      </p:pic>
      <p:pic>
        <p:nvPicPr>
          <p:cNvPr id="19" name="Graphic 19" descr="Qualitative data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0500" y="2603500"/>
            <a:ext cx="254000" cy="254000"/>
          </a:xfrm>
          <a:prstGeom prst="rect">
            <a:avLst/>
          </a:prstGeom>
        </p:spPr>
      </p:pic>
      <p:pic>
        <p:nvPicPr>
          <p:cNvPr id="20" name="Graphic 20" descr="Digital data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33500" y="4356100"/>
            <a:ext cx="254000" cy="254000"/>
          </a:xfrm>
          <a:prstGeom prst="rect">
            <a:avLst/>
          </a:prstGeom>
        </p:spPr>
      </p:pic>
      <p:pic>
        <p:nvPicPr>
          <p:cNvPr id="21" name="Graphic 21" descr="Longitudinal data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0500" y="4356100"/>
            <a:ext cx="2540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693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b="1" dirty="0">
                <a:solidFill>
                  <a:srgbClr val="222B56"/>
                </a:solidFill>
              </a:rPr>
              <a:t>Where to Find Secondary Data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5" y="1079500"/>
            <a:ext cx="7647709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222B56"/>
                </a:solidFill>
              </a:rPr>
              <a:t>Reliable, well-documented sources for your own research: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3CF5968-D47F-4296-8B4E-5CDEDDEB6905}"/>
              </a:ext>
            </a:extLst>
          </p:cNvPr>
          <p:cNvSpPr/>
          <p:nvPr/>
        </p:nvSpPr>
        <p:spPr>
          <a:xfrm>
            <a:off x="1054100" y="21590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lIns="203200" tIns="101600" rIns="152400" bIns="152400" rtlCol="0" anchor="b" anchorCtr="0">
            <a:no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222B56"/>
                </a:solidFill>
              </a:rPr>
              <a:t>World Bank Open Data — global economic &amp; development indicators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11EF478-AA23-4921-BB0F-4A22BE63EAD5}"/>
              </a:ext>
            </a:extLst>
          </p:cNvPr>
          <p:cNvSpPr/>
          <p:nvPr/>
        </p:nvSpPr>
        <p:spPr>
          <a:xfrm>
            <a:off x="4991100" y="21590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lIns="203200" tIns="101600" rIns="152400" bIns="152400" rtlCol="0" anchor="b" anchorCtr="0">
            <a:no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222B56"/>
                </a:solidFill>
              </a:rPr>
              <a:t>Kaggle — community datasets &amp; competitions across domains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9C1EB66-FB89-49F0-8DFC-09318A5C33A9}"/>
              </a:ext>
            </a:extLst>
          </p:cNvPr>
          <p:cNvSpPr/>
          <p:nvPr/>
        </p:nvSpPr>
        <p:spPr>
          <a:xfrm>
            <a:off x="1054100" y="39116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lIns="203200" tIns="101600" rIns="152400" bIns="152400" rtlCol="0" anchor="b" anchorCtr="0">
            <a:no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222B56"/>
                </a:solidFill>
              </a:rPr>
              <a:t>UN Data / WHO GHO — international demographic &amp; health statistics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D5ADA30-ECB2-4AE8-8B29-F9D44FB491C9}"/>
              </a:ext>
            </a:extLst>
          </p:cNvPr>
          <p:cNvSpPr/>
          <p:nvPr/>
        </p:nvSpPr>
        <p:spPr>
          <a:xfrm>
            <a:off x="4991100" y="39116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lIns="203200" tIns="101600" rIns="152400" bIns="152400" rtlCol="0" anchor="b" anchorCtr="0">
            <a:no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222B56"/>
                </a:solidFill>
              </a:rPr>
              <a:t>National statistical offices — e.g. StatsSA census &amp; survey microdata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0A88AD1-DE2B-43A9-9216-11AD5341A1DF}"/>
              </a:ext>
            </a:extLst>
          </p:cNvPr>
          <p:cNvSpPr/>
          <p:nvPr/>
        </p:nvSpPr>
        <p:spPr>
          <a:xfrm>
            <a:off x="1257300" y="23368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E91FD8D-65B6-4186-8120-174D8F8DB7E0}"/>
              </a:ext>
            </a:extLst>
          </p:cNvPr>
          <p:cNvSpPr/>
          <p:nvPr/>
        </p:nvSpPr>
        <p:spPr>
          <a:xfrm>
            <a:off x="5194300" y="23368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0511672-ABE2-4E4C-A317-B4834FF163C7}"/>
              </a:ext>
            </a:extLst>
          </p:cNvPr>
          <p:cNvSpPr/>
          <p:nvPr/>
        </p:nvSpPr>
        <p:spPr>
          <a:xfrm>
            <a:off x="1257300" y="40894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9751BB3-DB73-4B42-A3E3-472F7F3667B3}"/>
              </a:ext>
            </a:extLst>
          </p:cNvPr>
          <p:cNvSpPr/>
          <p:nvPr/>
        </p:nvSpPr>
        <p:spPr>
          <a:xfrm>
            <a:off x="5194300" y="40894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pic>
        <p:nvPicPr>
          <p:cNvPr id="18" name="Graphic 18" descr="World Bank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3500" y="2413000"/>
            <a:ext cx="254000" cy="254000"/>
          </a:xfrm>
          <a:prstGeom prst="rect">
            <a:avLst/>
          </a:prstGeom>
        </p:spPr>
      </p:pic>
      <p:pic>
        <p:nvPicPr>
          <p:cNvPr id="19" name="Graphic 19" descr="Kaggle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0500" y="2413000"/>
            <a:ext cx="254000" cy="254000"/>
          </a:xfrm>
          <a:prstGeom prst="rect">
            <a:avLst/>
          </a:prstGeom>
        </p:spPr>
      </p:pic>
      <p:pic>
        <p:nvPicPr>
          <p:cNvPr id="20" name="Graphic 20" descr="WHO health data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33500" y="4165600"/>
            <a:ext cx="254000" cy="254000"/>
          </a:xfrm>
          <a:prstGeom prst="rect">
            <a:avLst/>
          </a:prstGeom>
        </p:spPr>
      </p:pic>
      <p:pic>
        <p:nvPicPr>
          <p:cNvPr id="21" name="Graphic 21" descr="National stats office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0500" y="4165600"/>
            <a:ext cx="2540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924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b="1" dirty="0">
                <a:solidFill>
                  <a:srgbClr val="222B56"/>
                </a:solidFill>
              </a:rPr>
              <a:t>Data Ethics &amp; Privacy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5" y="1079500"/>
            <a:ext cx="7647709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222B56"/>
                </a:solidFill>
              </a:rPr>
              <a:t>Responsible reuse of secondary data means considering: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3CF5968-D47F-4296-8B4E-5CDEDDEB6905}"/>
              </a:ext>
            </a:extLst>
          </p:cNvPr>
          <p:cNvSpPr/>
          <p:nvPr/>
        </p:nvSpPr>
        <p:spPr>
          <a:xfrm>
            <a:off x="1054100" y="22225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lIns="203200" tIns="101600" rIns="152400" bIns="152400" rtlCol="0" anchor="b" anchorCtr="0">
            <a:no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222B56"/>
                </a:solidFill>
              </a:rPr>
              <a:t>Consent &amp; purpose — was the data collected or shared for this use?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11EF478-AA23-4921-BB0F-4A22BE63EAD5}"/>
              </a:ext>
            </a:extLst>
          </p:cNvPr>
          <p:cNvSpPr/>
          <p:nvPr/>
        </p:nvSpPr>
        <p:spPr>
          <a:xfrm>
            <a:off x="4991100" y="22225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lIns="203200" tIns="101600" rIns="152400" bIns="152400" rtlCol="0" anchor="b" anchorCtr="0">
            <a:no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222B56"/>
                </a:solidFill>
              </a:rPr>
              <a:t>Anonymisation — protecting participant identity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9C1EB66-FB89-49F0-8DFC-09318A5C33A9}"/>
              </a:ext>
            </a:extLst>
          </p:cNvPr>
          <p:cNvSpPr/>
          <p:nvPr/>
        </p:nvSpPr>
        <p:spPr>
          <a:xfrm>
            <a:off x="1054100" y="39751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lIns="203200" tIns="101600" rIns="152400" bIns="152400" rtlCol="0" anchor="b" anchorCtr="0">
            <a:no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222B56"/>
                </a:solidFill>
              </a:rPr>
              <a:t>Data use agreements — respect licensing terms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D5ADA30-ECB2-4AE8-8B29-F9D44FB491C9}"/>
              </a:ext>
            </a:extLst>
          </p:cNvPr>
          <p:cNvSpPr/>
          <p:nvPr/>
        </p:nvSpPr>
        <p:spPr>
          <a:xfrm>
            <a:off x="4991100" y="3975100"/>
            <a:ext cx="3683000" cy="1524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lIns="203200" tIns="101600" rIns="152400" bIns="152400" rtlCol="0" anchor="b" anchorCtr="0">
            <a:no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222B56"/>
                </a:solidFill>
              </a:rPr>
              <a:t>Attribution — citing the original data source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0A88AD1-DE2B-43A9-9216-11AD5341A1DF}"/>
              </a:ext>
            </a:extLst>
          </p:cNvPr>
          <p:cNvSpPr/>
          <p:nvPr/>
        </p:nvSpPr>
        <p:spPr>
          <a:xfrm>
            <a:off x="1257300" y="24003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E91FD8D-65B6-4186-8120-174D8F8DB7E0}"/>
              </a:ext>
            </a:extLst>
          </p:cNvPr>
          <p:cNvSpPr/>
          <p:nvPr/>
        </p:nvSpPr>
        <p:spPr>
          <a:xfrm>
            <a:off x="5194300" y="24003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0511672-ABE2-4E4C-A317-B4834FF163C7}"/>
              </a:ext>
            </a:extLst>
          </p:cNvPr>
          <p:cNvSpPr/>
          <p:nvPr/>
        </p:nvSpPr>
        <p:spPr>
          <a:xfrm>
            <a:off x="1257300" y="41529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9751BB3-DB73-4B42-A3E3-472F7F3667B3}"/>
              </a:ext>
            </a:extLst>
          </p:cNvPr>
          <p:cNvSpPr/>
          <p:nvPr/>
        </p:nvSpPr>
        <p:spPr>
          <a:xfrm>
            <a:off x="5194300" y="4152900"/>
            <a:ext cx="406400" cy="406400"/>
          </a:xfrm>
          <a:prstGeom prst="ellipse">
            <a:avLst/>
          </a:prstGeom>
          <a:solidFill>
            <a:srgbClr val="D6961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ZA"/>
          </a:p>
        </p:txBody>
      </p:sp>
      <p:pic>
        <p:nvPicPr>
          <p:cNvPr id="18" name="Graphic 18" descr="Consent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3500" y="2476500"/>
            <a:ext cx="254000" cy="254000"/>
          </a:xfrm>
          <a:prstGeom prst="rect">
            <a:avLst/>
          </a:prstGeom>
        </p:spPr>
      </p:pic>
      <p:pic>
        <p:nvPicPr>
          <p:cNvPr id="19" name="Graphic 19" descr="Anonymisati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0500" y="2476500"/>
            <a:ext cx="254000" cy="254000"/>
          </a:xfrm>
          <a:prstGeom prst="rect">
            <a:avLst/>
          </a:prstGeom>
        </p:spPr>
      </p:pic>
      <p:pic>
        <p:nvPicPr>
          <p:cNvPr id="20" name="Graphic 20" descr="Data use agreements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33500" y="4229100"/>
            <a:ext cx="254000" cy="254000"/>
          </a:xfrm>
          <a:prstGeom prst="rect">
            <a:avLst/>
          </a:prstGeom>
        </p:spPr>
      </p:pic>
      <p:pic>
        <p:nvPicPr>
          <p:cNvPr id="21" name="Graphic 21" descr="Attributi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0500" y="4229100"/>
            <a:ext cx="2540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749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b="1" dirty="0">
                <a:solidFill>
                  <a:srgbClr val="222B56"/>
                </a:solidFill>
              </a:rPr>
              <a:t>The Power (and Peril) of Data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5" y="1079500"/>
            <a:ext cx="7647709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buNone/>
            </a:pPr>
            <a:r>
              <a:rPr lang="en-US" sz="1800" i="1" dirty="0">
                <a:solidFill>
                  <a:srgbClr val="222B56"/>
                </a:solidFill>
              </a:rPr>
              <a:t>Used well, data reveals truth. Used carelessly, it can mislead just as easily.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764D3CC-7FAD-4C36-87FC-0F61995DEFBA}"/>
              </a:ext>
            </a:extLst>
          </p:cNvPr>
          <p:cNvSpPr/>
          <p:nvPr/>
        </p:nvSpPr>
        <p:spPr>
          <a:xfrm>
            <a:off x="1054100" y="1905000"/>
            <a:ext cx="3683000" cy="3810000"/>
          </a:xfrm>
          <a:prstGeom prst="roundRect">
            <a:avLst/>
          </a:prstGeom>
          <a:solidFill>
            <a:srgbClr val="FBF1D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28600" tIns="274638" rIns="228600" bIns="274638" rtlCol="0" anchor="t"/>
          <a:lstStyle/>
          <a:p>
            <a:pPr>
              <a:buNone/>
            </a:pPr>
            <a:r>
              <a:rPr lang="en-US" sz="2400" b="1" dirty="0">
                <a:solidFill>
                  <a:srgbClr val="D69610"/>
                </a:solidFill>
              </a:rPr>
              <a:t>Data Can...</a:t>
            </a:r>
          </a:p>
          <a:p>
            <a:pPr marL="228600" indent="-228600">
              <a:buFont typeface="Arial"/>
              <a:buChar char="•"/>
            </a:pPr>
            <a:r>
              <a:rPr lang="en-US" sz="1800" dirty="0">
                <a:solidFill>
                  <a:srgbClr val="222B56"/>
                </a:solidFill>
              </a:rPr>
              <a:t>Reveal patterns and insights</a:t>
            </a:r>
          </a:p>
          <a:p>
            <a:pPr marL="228600" indent="-228600">
              <a:buFont typeface="Arial"/>
              <a:buChar char="•"/>
            </a:pPr>
            <a:r>
              <a:rPr lang="en-US" sz="1800" dirty="0">
                <a:solidFill>
                  <a:srgbClr val="222B56"/>
                </a:solidFill>
              </a:rPr>
              <a:t>Tell powerful stories</a:t>
            </a:r>
          </a:p>
          <a:p>
            <a:pPr marL="228600" indent="-228600">
              <a:buFont typeface="Arial"/>
              <a:buChar char="•"/>
            </a:pPr>
            <a:r>
              <a:rPr lang="en-US" sz="1800" dirty="0">
                <a:solidFill>
                  <a:srgbClr val="222B56"/>
                </a:solidFill>
              </a:rPr>
              <a:t>Influence public policy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F00A0AF-D863-4062-BD03-1F434069E0D4}"/>
              </a:ext>
            </a:extLst>
          </p:cNvPr>
          <p:cNvSpPr/>
          <p:nvPr/>
        </p:nvSpPr>
        <p:spPr>
          <a:xfrm>
            <a:off x="4991100" y="1905000"/>
            <a:ext cx="3683000" cy="3810000"/>
          </a:xfrm>
          <a:prstGeom prst="roundRect">
            <a:avLst/>
          </a:prstGeom>
          <a:solidFill>
            <a:srgbClr val="222B56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28600" tIns="274638" rIns="228600" bIns="274638" rtlCol="0" anchor="t"/>
          <a:lstStyle/>
          <a:p>
            <a:pPr>
              <a:buNone/>
            </a:pPr>
            <a:r>
              <a:rPr lang="en-US" sz="2400" b="1" dirty="0">
                <a:solidFill>
                  <a:srgbClr val="D69610"/>
                </a:solidFill>
              </a:rPr>
              <a:t>But Data Can...</a:t>
            </a:r>
          </a:p>
          <a:p>
            <a:pPr marL="228600" indent="-228600">
              <a:buFont typeface="Arial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Mislead without proper context</a:t>
            </a:r>
          </a:p>
          <a:p>
            <a:pPr marL="228600" indent="-228600">
              <a:buFont typeface="Arial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Isn't self-evident</a:t>
            </a:r>
          </a:p>
          <a:p>
            <a:pPr marL="228600" indent="-228600">
              <a:buFont typeface="Arial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Require disciplined analysis to trust</a:t>
            </a:r>
          </a:p>
        </p:txBody>
      </p:sp>
      <p:pic>
        <p:nvPicPr>
          <p:cNvPr id="12" name="Graphic 12" descr="Lightbulb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25900" y="2108200"/>
            <a:ext cx="457200" cy="457200"/>
          </a:xfrm>
          <a:prstGeom prst="rect">
            <a:avLst/>
          </a:prstGeom>
        </p:spPr>
      </p:pic>
      <p:pic>
        <p:nvPicPr>
          <p:cNvPr id="13" name="Graphic 13" descr="Warning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2900" y="2108200"/>
            <a:ext cx="457200" cy="457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7010B6-3794-4762-9AEC-00C1BB24B052}"/>
              </a:ext>
            </a:extLst>
          </p:cNvPr>
          <p:cNvSpPr txBox="1"/>
          <p:nvPr/>
        </p:nvSpPr>
        <p:spPr>
          <a:xfrm>
            <a:off x="1054100" y="5816600"/>
            <a:ext cx="7620000" cy="355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en-US" i="1">
                <a:solidFill>
                  <a:srgbClr val="222B56"/>
                </a:solidFill>
              </a:rPr>
              <a:t>The difference between insight and error is disciplined analysis.</a:t>
            </a:r>
            <a:endParaRPr lang="en-ZA" i="1">
              <a:solidFill>
                <a:srgbClr val="222B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962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B95F083-5A88-4A9F-B9BC-E75D7BC8EF89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c7fbb7e4-8aa2-41fc-bdb1-23c46b5d39c9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1055</Words>
  <Application>Microsoft Office PowerPoint</Application>
  <PresentationFormat>On-screen Show (4:3)</PresentationFormat>
  <Paragraphs>155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Ilze Visagie</dc:creator>
  <cp:lastModifiedBy>Yasser Buchana</cp:lastModifiedBy>
  <cp:revision>10</cp:revision>
  <dcterms:created xsi:type="dcterms:W3CDTF">2025-07-08T05:08:55Z</dcterms:created>
  <dcterms:modified xsi:type="dcterms:W3CDTF">2026-07-19T14:20:30Z</dcterms:modified>
</cp:coreProperties>
</file>