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1" r:id="rId3"/>
    <p:sldId id="265" r:id="rId4"/>
    <p:sldId id="272" r:id="rId5"/>
    <p:sldId id="273" r:id="rId6"/>
    <p:sldId id="278" r:id="rId7"/>
    <p:sldId id="274" r:id="rId8"/>
    <p:sldId id="279" r:id="rId9"/>
    <p:sldId id="275" r:id="rId10"/>
    <p:sldId id="280" r:id="rId11"/>
    <p:sldId id="276" r:id="rId12"/>
    <p:sldId id="281" r:id="rId13"/>
    <p:sldId id="277" r:id="rId14"/>
    <p:sldId id="282" r:id="rId15"/>
    <p:sldId id="28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B56"/>
    <a:srgbClr val="D69610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EA3749-2090-BA13-06F9-E49885DFB17F}" v="13" dt="2026-07-29T09:56:54.605"/>
    <p1510:client id="{3840DF39-B067-A811-180F-8B8B81479161}" v="8" dt="2026-07-29T09:58:50.516"/>
    <p1510:client id="{FAC745E7-3AAB-10BC-58D6-E55F72E691BB}" v="34" dt="2026-07-29T09:38:22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4658"/>
  </p:normalViewPr>
  <p:slideViewPr>
    <p:cSldViewPr snapToGrid="0">
      <p:cViewPr varScale="1">
        <p:scale>
          <a:sx n="59" d="100"/>
          <a:sy n="59" d="100"/>
        </p:scale>
        <p:origin x="18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jamin James B J. Roberts" userId="S::broberts@hsrc.ac.za::bba43edb-3a0a-4374-b90d-2681619832d5" providerId="AD" clId="Web-{FAC745E7-3AAB-10BC-58D6-E55F72E691BB}"/>
    <pc:docChg chg="addSld delSld modSld">
      <pc:chgData name="Benjamin James B J. Roberts" userId="S::broberts@hsrc.ac.za::bba43edb-3a0a-4374-b90d-2681619832d5" providerId="AD" clId="Web-{FAC745E7-3AAB-10BC-58D6-E55F72E691BB}" dt="2026-07-29T09:38:22.326" v="33"/>
      <pc:docMkLst>
        <pc:docMk/>
      </pc:docMkLst>
      <pc:sldChg chg="del">
        <pc:chgData name="Benjamin James B J. Roberts" userId="S::broberts@hsrc.ac.za::bba43edb-3a0a-4374-b90d-2681619832d5" providerId="AD" clId="Web-{FAC745E7-3AAB-10BC-58D6-E55F72E691BB}" dt="2026-07-29T08:21:52.393" v="1"/>
        <pc:sldMkLst>
          <pc:docMk/>
          <pc:sldMk cId="2487837435" sldId="256"/>
        </pc:sldMkLst>
      </pc:sldChg>
      <pc:sldChg chg="del">
        <pc:chgData name="Benjamin James B J. Roberts" userId="S::broberts@hsrc.ac.za::bba43edb-3a0a-4374-b90d-2681619832d5" providerId="AD" clId="Web-{FAC745E7-3AAB-10BC-58D6-E55F72E691BB}" dt="2026-07-29T09:37:09.481" v="27"/>
        <pc:sldMkLst>
          <pc:docMk/>
          <pc:sldMk cId="2512809403" sldId="257"/>
        </pc:sldMkLst>
      </pc:sldChg>
      <pc:sldChg chg="addSp modSp">
        <pc:chgData name="Benjamin James B J. Roberts" userId="S::broberts@hsrc.ac.za::bba43edb-3a0a-4374-b90d-2681619832d5" providerId="AD" clId="Web-{FAC745E7-3AAB-10BC-58D6-E55F72E691BB}" dt="2026-07-29T09:23:15.420" v="18"/>
        <pc:sldMkLst>
          <pc:docMk/>
          <pc:sldMk cId="3519088832" sldId="265"/>
        </pc:sldMkLst>
        <pc:picChg chg="add mod">
          <ac:chgData name="Benjamin James B J. Roberts" userId="S::broberts@hsrc.ac.za::bba43edb-3a0a-4374-b90d-2681619832d5" providerId="AD" clId="Web-{FAC745E7-3AAB-10BC-58D6-E55F72E691BB}" dt="2026-07-29T09:23:15.420" v="18"/>
          <ac:picMkLst>
            <pc:docMk/>
            <pc:sldMk cId="3519088832" sldId="265"/>
            <ac:picMk id="2" creationId="{FA2C5003-BE21-B492-0C21-78CAA4F6B1C2}"/>
          </ac:picMkLst>
        </pc:picChg>
      </pc:sldChg>
      <pc:sldChg chg="del">
        <pc:chgData name="Benjamin James B J. Roberts" userId="S::broberts@hsrc.ac.za::bba43edb-3a0a-4374-b90d-2681619832d5" providerId="AD" clId="Web-{FAC745E7-3AAB-10BC-58D6-E55F72E691BB}" dt="2026-07-29T09:23:25.530" v="19"/>
        <pc:sldMkLst>
          <pc:docMk/>
          <pc:sldMk cId="1600800152" sldId="266"/>
        </pc:sldMkLst>
      </pc:sldChg>
      <pc:sldChg chg="del">
        <pc:chgData name="Benjamin James B J. Roberts" userId="S::broberts@hsrc.ac.za::bba43edb-3a0a-4374-b90d-2681619832d5" providerId="AD" clId="Web-{FAC745E7-3AAB-10BC-58D6-E55F72E691BB}" dt="2026-07-29T08:22:09.283" v="3"/>
        <pc:sldMkLst>
          <pc:docMk/>
          <pc:sldMk cId="3192355601" sldId="267"/>
        </pc:sldMkLst>
      </pc:sldChg>
      <pc:sldChg chg="del">
        <pc:chgData name="Benjamin James B J. Roberts" userId="S::broberts@hsrc.ac.za::bba43edb-3a0a-4374-b90d-2681619832d5" providerId="AD" clId="Web-{FAC745E7-3AAB-10BC-58D6-E55F72E691BB}" dt="2026-07-29T09:37:07.403" v="26"/>
        <pc:sldMkLst>
          <pc:docMk/>
          <pc:sldMk cId="4000075750" sldId="268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8:21:50.205" v="0"/>
        <pc:sldMkLst>
          <pc:docMk/>
          <pc:sldMk cId="2038257900" sldId="270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8:22:07.595" v="2"/>
        <pc:sldMkLst>
          <pc:docMk/>
          <pc:sldMk cId="4247047696" sldId="271"/>
        </pc:sldMkLst>
      </pc:sldChg>
      <pc:sldChg chg="add del">
        <pc:chgData name="Benjamin James B J. Roberts" userId="S::broberts@hsrc.ac.za::bba43edb-3a0a-4374-b90d-2681619832d5" providerId="AD" clId="Web-{FAC745E7-3AAB-10BC-58D6-E55F72E691BB}" dt="2026-07-29T09:23:06.592" v="17"/>
        <pc:sldMkLst>
          <pc:docMk/>
          <pc:sldMk cId="2423453459" sldId="272"/>
        </pc:sldMkLst>
      </pc:sldChg>
      <pc:sldChg chg="addSp modSp add">
        <pc:chgData name="Benjamin James B J. Roberts" userId="S::broberts@hsrc.ac.za::bba43edb-3a0a-4374-b90d-2681619832d5" providerId="AD" clId="Web-{FAC745E7-3AAB-10BC-58D6-E55F72E691BB}" dt="2026-07-29T09:37:29.169" v="28"/>
        <pc:sldMkLst>
          <pc:docMk/>
          <pc:sldMk cId="2715165016" sldId="272"/>
        </pc:sldMkLst>
        <pc:picChg chg="add mod">
          <ac:chgData name="Benjamin James B J. Roberts" userId="S::broberts@hsrc.ac.za::bba43edb-3a0a-4374-b90d-2681619832d5" providerId="AD" clId="Web-{FAC745E7-3AAB-10BC-58D6-E55F72E691BB}" dt="2026-07-29T09:37:29.169" v="28"/>
          <ac:picMkLst>
            <pc:docMk/>
            <pc:sldMk cId="2715165016" sldId="272"/>
            <ac:picMk id="2" creationId="{986BFA51-21AE-99E7-E7B7-2A8ADEBFBCA9}"/>
          </ac:picMkLst>
        </pc:picChg>
      </pc:sldChg>
      <pc:sldChg chg="addSp delSp modSp add">
        <pc:chgData name="Benjamin James B J. Roberts" userId="S::broberts@hsrc.ac.za::bba43edb-3a0a-4374-b90d-2681619832d5" providerId="AD" clId="Web-{FAC745E7-3AAB-10BC-58D6-E55F72E691BB}" dt="2026-07-29T09:37:50.903" v="30"/>
        <pc:sldMkLst>
          <pc:docMk/>
          <pc:sldMk cId="1052890233" sldId="273"/>
        </pc:sldMkLst>
        <pc:picChg chg="add del mod">
          <ac:chgData name="Benjamin James B J. Roberts" userId="S::broberts@hsrc.ac.za::bba43edb-3a0a-4374-b90d-2681619832d5" providerId="AD" clId="Web-{FAC745E7-3AAB-10BC-58D6-E55F72E691BB}" dt="2026-07-29T09:37:50.903" v="30"/>
          <ac:picMkLst>
            <pc:docMk/>
            <pc:sldMk cId="1052890233" sldId="273"/>
            <ac:picMk id="2" creationId="{08685D5F-4A1B-8917-9C78-82BDB1BC3ADD}"/>
          </ac:picMkLst>
        </pc:picChg>
      </pc:sldChg>
      <pc:sldChg chg="add del">
        <pc:chgData name="Benjamin James B J. Roberts" userId="S::broberts@hsrc.ac.za::bba43edb-3a0a-4374-b90d-2681619832d5" providerId="AD" clId="Web-{FAC745E7-3AAB-10BC-58D6-E55F72E691BB}" dt="2026-07-29T09:23:06.576" v="16"/>
        <pc:sldMkLst>
          <pc:docMk/>
          <pc:sldMk cId="2715165016" sldId="273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9:23:44.436" v="22"/>
        <pc:sldMkLst>
          <pc:docMk/>
          <pc:sldMk cId="190701671" sldId="274"/>
        </pc:sldMkLst>
      </pc:sldChg>
      <pc:sldChg chg="add del">
        <pc:chgData name="Benjamin James B J. Roberts" userId="S::broberts@hsrc.ac.za::bba43edb-3a0a-4374-b90d-2681619832d5" providerId="AD" clId="Web-{FAC745E7-3AAB-10BC-58D6-E55F72E691BB}" dt="2026-07-29T09:23:06.576" v="15"/>
        <pc:sldMkLst>
          <pc:docMk/>
          <pc:sldMk cId="1052890233" sldId="274"/>
        </pc:sldMkLst>
      </pc:sldChg>
      <pc:sldChg chg="add del">
        <pc:chgData name="Benjamin James B J. Roberts" userId="S::broberts@hsrc.ac.za::bba43edb-3a0a-4374-b90d-2681619832d5" providerId="AD" clId="Web-{FAC745E7-3AAB-10BC-58D6-E55F72E691BB}" dt="2026-07-29T09:23:06.576" v="14"/>
        <pc:sldMkLst>
          <pc:docMk/>
          <pc:sldMk cId="190701671" sldId="275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9:23:44.577" v="23"/>
        <pc:sldMkLst>
          <pc:docMk/>
          <pc:sldMk cId="1429935060" sldId="275"/>
        </pc:sldMkLst>
      </pc:sldChg>
      <pc:sldChg chg="add del">
        <pc:chgData name="Benjamin James B J. Roberts" userId="S::broberts@hsrc.ac.za::bba43edb-3a0a-4374-b90d-2681619832d5" providerId="AD" clId="Web-{FAC745E7-3AAB-10BC-58D6-E55F72E691BB}" dt="2026-07-29T09:23:06.576" v="13"/>
        <pc:sldMkLst>
          <pc:docMk/>
          <pc:sldMk cId="1429935060" sldId="276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9:23:44.717" v="24"/>
        <pc:sldMkLst>
          <pc:docMk/>
          <pc:sldMk cId="3613621987" sldId="276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9:23:44.873" v="25"/>
        <pc:sldMkLst>
          <pc:docMk/>
          <pc:sldMk cId="353691296" sldId="277"/>
        </pc:sldMkLst>
      </pc:sldChg>
      <pc:sldChg chg="add del">
        <pc:chgData name="Benjamin James B J. Roberts" userId="S::broberts@hsrc.ac.za::bba43edb-3a0a-4374-b90d-2681619832d5" providerId="AD" clId="Web-{FAC745E7-3AAB-10BC-58D6-E55F72E691BB}" dt="2026-07-29T09:23:06.576" v="12"/>
        <pc:sldMkLst>
          <pc:docMk/>
          <pc:sldMk cId="3613621987" sldId="277"/>
        </pc:sldMkLst>
      </pc:sldChg>
      <pc:sldChg chg="add del">
        <pc:chgData name="Benjamin James B J. Roberts" userId="S::broberts@hsrc.ac.za::bba43edb-3a0a-4374-b90d-2681619832d5" providerId="AD" clId="Web-{FAC745E7-3AAB-10BC-58D6-E55F72E691BB}" dt="2026-07-29T09:23:06.576" v="11"/>
        <pc:sldMkLst>
          <pc:docMk/>
          <pc:sldMk cId="353691296" sldId="278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9:37:57.450" v="31"/>
        <pc:sldMkLst>
          <pc:docMk/>
          <pc:sldMk cId="1102002879" sldId="278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9:38:09.544" v="32"/>
        <pc:sldMkLst>
          <pc:docMk/>
          <pc:sldMk cId="2968288955" sldId="279"/>
        </pc:sldMkLst>
      </pc:sldChg>
      <pc:sldChg chg="add">
        <pc:chgData name="Benjamin James B J. Roberts" userId="S::broberts@hsrc.ac.za::bba43edb-3a0a-4374-b90d-2681619832d5" providerId="AD" clId="Web-{FAC745E7-3AAB-10BC-58D6-E55F72E691BB}" dt="2026-07-29T09:38:22.326" v="33"/>
        <pc:sldMkLst>
          <pc:docMk/>
          <pc:sldMk cId="3093405278" sldId="280"/>
        </pc:sldMkLst>
      </pc:sldChg>
    </pc:docChg>
  </pc:docChgLst>
  <pc:docChgLst>
    <pc:chgData name="Benjamin James B J. Roberts" userId="S::broberts@hsrc.ac.za::bba43edb-3a0a-4374-b90d-2681619832d5" providerId="AD" clId="Web-{3840DF39-B067-A811-180F-8B8B81479161}"/>
    <pc:docChg chg="modSld">
      <pc:chgData name="Benjamin James B J. Roberts" userId="S::broberts@hsrc.ac.za::bba43edb-3a0a-4374-b90d-2681619832d5" providerId="AD" clId="Web-{3840DF39-B067-A811-180F-8B8B81479161}" dt="2026-07-29T09:58:50.516" v="7" actId="20577"/>
      <pc:docMkLst>
        <pc:docMk/>
      </pc:docMkLst>
      <pc:sldChg chg="modSp">
        <pc:chgData name="Benjamin James B J. Roberts" userId="S::broberts@hsrc.ac.za::bba43edb-3a0a-4374-b90d-2681619832d5" providerId="AD" clId="Web-{3840DF39-B067-A811-180F-8B8B81479161}" dt="2026-07-29T09:58:50.516" v="7" actId="20577"/>
        <pc:sldMkLst>
          <pc:docMk/>
          <pc:sldMk cId="4247047696" sldId="271"/>
        </pc:sldMkLst>
        <pc:spChg chg="mod">
          <ac:chgData name="Benjamin James B J. Roberts" userId="S::broberts@hsrc.ac.za::bba43edb-3a0a-4374-b90d-2681619832d5" providerId="AD" clId="Web-{3840DF39-B067-A811-180F-8B8B81479161}" dt="2026-07-29T09:58:50.516" v="7" actId="20577"/>
          <ac:spMkLst>
            <pc:docMk/>
            <pc:sldMk cId="4247047696" sldId="271"/>
            <ac:spMk id="3" creationId="{6B236850-ECB9-B1F6-2339-828A285AC94F}"/>
          </ac:spMkLst>
        </pc:spChg>
      </pc:sldChg>
    </pc:docChg>
  </pc:docChgLst>
  <pc:docChgLst>
    <pc:chgData name="Benjamin James B J. Roberts" userId="S::broberts@hsrc.ac.za::bba43edb-3a0a-4374-b90d-2681619832d5" providerId="AD" clId="Web-{2DEA3749-2090-BA13-06F9-E49885DFB17F}"/>
    <pc:docChg chg="addSld delSld modSld">
      <pc:chgData name="Benjamin James B J. Roberts" userId="S::broberts@hsrc.ac.za::bba43edb-3a0a-4374-b90d-2681619832d5" providerId="AD" clId="Web-{2DEA3749-2090-BA13-06F9-E49885DFB17F}" dt="2026-07-29T09:56:54.543" v="11" actId="20577"/>
      <pc:docMkLst>
        <pc:docMk/>
      </pc:docMkLst>
      <pc:sldChg chg="add">
        <pc:chgData name="Benjamin James B J. Roberts" userId="S::broberts@hsrc.ac.za::bba43edb-3a0a-4374-b90d-2681619832d5" providerId="AD" clId="Web-{2DEA3749-2090-BA13-06F9-E49885DFB17F}" dt="2026-07-29T09:54:41.071" v="0"/>
        <pc:sldMkLst>
          <pc:docMk/>
          <pc:sldMk cId="2487837435" sldId="256"/>
        </pc:sldMkLst>
      </pc:sldChg>
      <pc:sldChg chg="del">
        <pc:chgData name="Benjamin James B J. Roberts" userId="S::broberts@hsrc.ac.za::bba43edb-3a0a-4374-b90d-2681619832d5" providerId="AD" clId="Web-{2DEA3749-2090-BA13-06F9-E49885DFB17F}" dt="2026-07-29T09:56:25.480" v="5"/>
        <pc:sldMkLst>
          <pc:docMk/>
          <pc:sldMk cId="2372977107" sldId="269"/>
        </pc:sldMkLst>
      </pc:sldChg>
      <pc:sldChg chg="del">
        <pc:chgData name="Benjamin James B J. Roberts" userId="S::broberts@hsrc.ac.za::bba43edb-3a0a-4374-b90d-2681619832d5" providerId="AD" clId="Web-{2DEA3749-2090-BA13-06F9-E49885DFB17F}" dt="2026-07-29T09:54:48.415" v="1"/>
        <pc:sldMkLst>
          <pc:docMk/>
          <pc:sldMk cId="2038257900" sldId="270"/>
        </pc:sldMkLst>
      </pc:sldChg>
      <pc:sldChg chg="add">
        <pc:chgData name="Benjamin James B J. Roberts" userId="S::broberts@hsrc.ac.za::bba43edb-3a0a-4374-b90d-2681619832d5" providerId="AD" clId="Web-{2DEA3749-2090-BA13-06F9-E49885DFB17F}" dt="2026-07-29T09:55:40.276" v="2"/>
        <pc:sldMkLst>
          <pc:docMk/>
          <pc:sldMk cId="4209638061" sldId="281"/>
        </pc:sldMkLst>
      </pc:sldChg>
      <pc:sldChg chg="add">
        <pc:chgData name="Benjamin James B J. Roberts" userId="S::broberts@hsrc.ac.za::bba43edb-3a0a-4374-b90d-2681619832d5" providerId="AD" clId="Web-{2DEA3749-2090-BA13-06F9-E49885DFB17F}" dt="2026-07-29T09:56:04.526" v="3"/>
        <pc:sldMkLst>
          <pc:docMk/>
          <pc:sldMk cId="2416672202" sldId="282"/>
        </pc:sldMkLst>
      </pc:sldChg>
      <pc:sldChg chg="modSp add">
        <pc:chgData name="Benjamin James B J. Roberts" userId="S::broberts@hsrc.ac.za::bba43edb-3a0a-4374-b90d-2681619832d5" providerId="AD" clId="Web-{2DEA3749-2090-BA13-06F9-E49885DFB17F}" dt="2026-07-29T09:56:54.543" v="11" actId="20577"/>
        <pc:sldMkLst>
          <pc:docMk/>
          <pc:sldMk cId="768699358" sldId="283"/>
        </pc:sldMkLst>
        <pc:spChg chg="mod">
          <ac:chgData name="Benjamin James B J. Roberts" userId="S::broberts@hsrc.ac.za::bba43edb-3a0a-4374-b90d-2681619832d5" providerId="AD" clId="Web-{2DEA3749-2090-BA13-06F9-E49885DFB17F}" dt="2026-07-29T09:56:54.543" v="11" actId="20577"/>
          <ac:spMkLst>
            <pc:docMk/>
            <pc:sldMk cId="768699358" sldId="283"/>
            <ac:spMk id="7" creationId="{B8189615-FB6D-D0DC-4AC3-5D115ABBC8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gordon@hsrc.ac.za" TargetMode="External"/><Relationship Id="rId2" Type="http://schemas.openxmlformats.org/officeDocument/2006/relationships/hyperlink" Target="mailto:broberts@hsrc.ac.za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mailto:mmunyatore@hsrc.ac.za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2630383" y="0"/>
            <a:ext cx="6513617" cy="6606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Module 12. Quantitative Research Using STATA</a:t>
            </a:r>
          </a:p>
          <a:p>
            <a:endParaRPr lang="en-US" b="1" dirty="0">
              <a:solidFill>
                <a:srgbClr val="D69610"/>
              </a:solidFill>
            </a:endParaRPr>
          </a:p>
          <a:p>
            <a:pPr>
              <a:spcAft>
                <a:spcPts val="800"/>
              </a:spcAft>
            </a:pPr>
            <a:r>
              <a:rPr lang="en-US" sz="2800" dirty="0">
                <a:solidFill>
                  <a:srgbClr val="F3D678"/>
                </a:solidFill>
              </a:rPr>
              <a:t>Presenter/s: Dr Ben Roberts, Dr Steven Gordon &amp; </a:t>
            </a:r>
            <a:r>
              <a:rPr lang="en-US" sz="2800" dirty="0" err="1">
                <a:solidFill>
                  <a:srgbClr val="F3D678"/>
                </a:solidFill>
              </a:rPr>
              <a:t>Ms</a:t>
            </a:r>
            <a:r>
              <a:rPr lang="en-US" sz="2800" dirty="0">
                <a:solidFill>
                  <a:srgbClr val="F3D678"/>
                </a:solidFill>
              </a:rPr>
              <a:t> Muneza </a:t>
            </a:r>
            <a:r>
              <a:rPr lang="en-US" sz="2800" dirty="0" err="1">
                <a:solidFill>
                  <a:srgbClr val="F3D678"/>
                </a:solidFill>
              </a:rPr>
              <a:t>Munyatore</a:t>
            </a:r>
            <a:endParaRPr lang="en-US" sz="2800" dirty="0">
              <a:solidFill>
                <a:srgbClr val="F3D678"/>
              </a:solidFill>
            </a:endParaRPr>
          </a:p>
          <a:p>
            <a:r>
              <a:rPr lang="en-US" sz="3200" dirty="0">
                <a:solidFill>
                  <a:srgbClr val="F3D678"/>
                </a:solidFill>
              </a:rPr>
              <a:t>Date:	29 July 2026</a:t>
            </a:r>
          </a:p>
          <a:p>
            <a:pPr>
              <a:spcAft>
                <a:spcPts val="800"/>
              </a:spcAft>
            </a:pPr>
            <a:r>
              <a:rPr lang="en-US" sz="3200" dirty="0">
                <a:solidFill>
                  <a:srgbClr val="F3D678"/>
                </a:solidFill>
              </a:rPr>
              <a:t>Time		14.00-16.00</a:t>
            </a:r>
          </a:p>
          <a:p>
            <a:r>
              <a:rPr lang="en-US" sz="2400" dirty="0">
                <a:solidFill>
                  <a:srgbClr val="F3D678"/>
                </a:solidFill>
              </a:rPr>
              <a:t>Presenter email addresses:</a:t>
            </a:r>
          </a:p>
          <a:p>
            <a:r>
              <a:rPr lang="en-US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broberts@hsrc.ac.za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r>
              <a:rPr lang="en-US" sz="2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sgordon@hsrc.ac.za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r>
              <a:rPr lang="en-US" sz="2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mmunyatore@hsrc.ac.za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2F3C2-73AE-4DF9-9EC8-7865A7722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46736-8488-9AF5-0124-77F354E2E6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BAB2EC-B245-EC9E-1CC7-0D6B25B60C3C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Putting the 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dombolos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in the stew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5925D7-7936-C0B3-28C8-866F16C29528}"/>
              </a:ext>
            </a:extLst>
          </p:cNvPr>
          <p:cNvSpPr txBox="1"/>
          <p:nvPr/>
        </p:nvSpPr>
        <p:spPr>
          <a:xfrm>
            <a:off x="279400" y="1566952"/>
            <a:ext cx="85852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222B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gentle introduction to regression analysis</a:t>
            </a:r>
          </a:p>
          <a:p>
            <a:r>
              <a:rPr lang="en-US" sz="3600" b="1" dirty="0">
                <a:solidFill>
                  <a:srgbClr val="222B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activities</a:t>
            </a:r>
          </a:p>
          <a:p>
            <a:endParaRPr lang="en-US" sz="3600" dirty="0">
              <a:solidFill>
                <a:srgbClr val="71BFA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Why regression?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Regression concept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Reading regression output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Transition to more advanced courses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97CB6B-DC4D-0F54-62E9-A5D305149E86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05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F4C6F-9FA2-7DA9-2179-BDD7E17F9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3DC2D04-D88F-2DBE-CCA1-3FDA29736CB2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D96588-9DBA-6DEF-BF38-93061E107D4B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7B1C71-01A9-997F-1C98-C6A97E92DC1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9B7D4-02C9-324C-BA11-FAC357231680}"/>
              </a:ext>
            </a:extLst>
          </p:cNvPr>
          <p:cNvSpPr txBox="1"/>
          <p:nvPr/>
        </p:nvSpPr>
        <p:spPr>
          <a:xfrm>
            <a:off x="2630383" y="370787"/>
            <a:ext cx="65136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4C568"/>
                </a:solidFill>
              </a:rPr>
              <a:t>H(AI)</a:t>
            </a:r>
            <a:r>
              <a:rPr lang="en-US" sz="6600" b="1" dirty="0" err="1">
                <a:solidFill>
                  <a:srgbClr val="F4C568"/>
                </a:solidFill>
              </a:rPr>
              <a:t>bo</a:t>
            </a:r>
            <a:r>
              <a:rPr lang="en-US" sz="6600" b="1" dirty="0">
                <a:solidFill>
                  <a:srgbClr val="F4C568"/>
                </a:solidFill>
              </a:rPr>
              <a:t>! STATA and AI-assisted analysis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B6EDDBF-BFBE-B061-B132-AD44A7332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3B054-FC7C-6646-B725-C7AA5B3275C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1A1CF9-A577-2FE5-043C-58FC20AC8184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6ADF31-F86F-D6B6-770F-13002EF9F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383" y="4154607"/>
            <a:ext cx="6513617" cy="196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21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93B4A-5DF1-433F-8A91-7B8A98E84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A0AC77-A9ED-2F15-4851-D15A6583CC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E85988-AACF-7A3B-009D-3699E849D047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H(AI)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bo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!...STATA and AI usage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CA2F90-71F4-C353-7F72-24ABCF1EE9E6}"/>
              </a:ext>
            </a:extLst>
          </p:cNvPr>
          <p:cNvSpPr txBox="1"/>
          <p:nvPr/>
        </p:nvSpPr>
        <p:spPr>
          <a:xfrm>
            <a:off x="279400" y="1566952"/>
            <a:ext cx="8585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222B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activities</a:t>
            </a:r>
          </a:p>
          <a:p>
            <a:endParaRPr lang="en-US" sz="3600" dirty="0">
              <a:solidFill>
                <a:srgbClr val="71BFA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AI demonstration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Good prompts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Common mistakes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Responsible AI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9AAC28-6880-00AF-8284-CB83B37436C0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38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AE92A-DF2D-BA9B-607F-A9E6975B8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EBA8C9-A2BB-36F8-E3F1-03701C81E805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D34DC5-17AE-9301-C4E3-DAED755A2EB1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2009C3-68D8-C3AB-4990-F331FB08CAE3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B2B45-CE94-D33F-607C-8A7EF578772C}"/>
              </a:ext>
            </a:extLst>
          </p:cNvPr>
          <p:cNvSpPr txBox="1"/>
          <p:nvPr/>
        </p:nvSpPr>
        <p:spPr>
          <a:xfrm>
            <a:off x="2630383" y="232288"/>
            <a:ext cx="6513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4C568"/>
                </a:solidFill>
              </a:rPr>
              <a:t>Home time… but keep the fire burning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3371BCD5-29C7-0D29-6326-ED4CF1ED1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969FFB-BCC0-93B7-5292-4BF0113374B4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9BD5DA-AD7D-A043-E2A0-D5917AD8B8B4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F0F7CA-4078-9B6A-CF8C-8E3166D64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383" y="4609547"/>
            <a:ext cx="6513616" cy="148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1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6449B-5C34-FCDC-AEB5-B268095F0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B99536-EA05-4DA6-7A86-254C5C5BE7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2E888A-7B87-6A7B-A739-BFBF5CFDC191}"/>
              </a:ext>
            </a:extLst>
          </p:cNvPr>
          <p:cNvSpPr txBox="1"/>
          <p:nvPr/>
        </p:nvSpPr>
        <p:spPr>
          <a:xfrm>
            <a:off x="1050966" y="118571"/>
            <a:ext cx="80099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Home time…but keep the home fires burning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0AB423-E123-BA00-3BE9-7490C1E052F9}"/>
              </a:ext>
            </a:extLst>
          </p:cNvPr>
          <p:cNvSpPr txBox="1"/>
          <p:nvPr/>
        </p:nvSpPr>
        <p:spPr>
          <a:xfrm>
            <a:off x="965068" y="2122780"/>
            <a:ext cx="77929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222B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activities</a:t>
            </a:r>
          </a:p>
          <a:p>
            <a:endParaRPr lang="en-US" sz="3600" dirty="0">
              <a:solidFill>
                <a:srgbClr val="71BFA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Knowledge check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Resources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Thank you / Q&amp;A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9891FC-06AE-2E66-7D17-5DDF9D38334E}"/>
              </a:ext>
            </a:extLst>
          </p:cNvPr>
          <p:cNvSpPr/>
          <p:nvPr/>
        </p:nvSpPr>
        <p:spPr>
          <a:xfrm>
            <a:off x="1050966" y="1565121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72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630383" y="667819"/>
            <a:ext cx="6513617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Thank you</a:t>
            </a:r>
          </a:p>
          <a:p>
            <a:pPr algn="ctr"/>
            <a:endParaRPr lang="en-US" sz="3200" b="1" dirty="0">
              <a:solidFill>
                <a:srgbClr val="D69610"/>
              </a:solidFill>
            </a:endParaRPr>
          </a:p>
          <a:p>
            <a:pPr algn="ctr"/>
            <a:r>
              <a:rPr lang="en-US" sz="6600" b="1" dirty="0">
                <a:solidFill>
                  <a:srgbClr val="D69610"/>
                </a:solidFill>
              </a:rPr>
              <a:t>Any questions?</a:t>
            </a:r>
          </a:p>
          <a:p>
            <a:endParaRPr lang="en-US" sz="16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2056AC-DA56-65CC-EA56-ECEDEF095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383" y="4443321"/>
            <a:ext cx="6513617" cy="165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9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966" y="1194744"/>
            <a:ext cx="7886700" cy="49723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b="1" dirty="0" err="1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Aweh</a:t>
            </a: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, Let's Get Started!</a:t>
            </a:r>
            <a:r>
              <a:rPr lang="en-US" sz="2400" b="1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>
                <a:latin typeface="Calibri"/>
                <a:ea typeface="Calibri"/>
                <a:cs typeface="Calibri"/>
              </a:rPr>
              <a:t>Welcome, introductions and orientation [10 mins] </a:t>
            </a:r>
            <a:endParaRPr lang="en-ZA" sz="2400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Before you hit the N1...</a:t>
            </a:r>
            <a:r>
              <a:rPr lang="en-US" sz="2400" dirty="0">
                <a:latin typeface="Calibri"/>
                <a:ea typeface="Calibri"/>
                <a:cs typeface="Calibri"/>
              </a:rPr>
              <a:t>Getting started with STATA [20 mins] 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Take a lekker look around:</a:t>
            </a:r>
            <a:r>
              <a:rPr lang="en-US" sz="2400" b="1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>
                <a:latin typeface="Calibri"/>
                <a:ea typeface="Calibri"/>
                <a:cs typeface="Calibri"/>
              </a:rPr>
              <a:t>Exploring your data [25 mins] 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Who’s in the Taxi Together? </a:t>
            </a:r>
            <a:r>
              <a:rPr lang="en-US" sz="2400" dirty="0">
                <a:latin typeface="Calibri"/>
                <a:ea typeface="Calibri"/>
                <a:cs typeface="Calibri"/>
              </a:rPr>
              <a:t>Investigating relationships between variables [25 mins] 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Putting the </a:t>
            </a:r>
            <a:r>
              <a:rPr lang="en-US" sz="2400" b="1" dirty="0" err="1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dombolos</a:t>
            </a:r>
            <a:r>
              <a:rPr lang="en-US" sz="2400" b="1" dirty="0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 in the stew:</a:t>
            </a:r>
            <a:r>
              <a:rPr lang="en-US" sz="2400" b="1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>
                <a:latin typeface="Calibri"/>
                <a:ea typeface="Calibri"/>
                <a:cs typeface="Calibri"/>
              </a:rPr>
              <a:t>From relationships to modelling [20 mins] 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H(AI)</a:t>
            </a:r>
            <a:r>
              <a:rPr lang="en-US" sz="2400" b="1" dirty="0" err="1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bo</a:t>
            </a:r>
            <a:r>
              <a:rPr lang="en-US" sz="2400" b="1" dirty="0">
                <a:solidFill>
                  <a:schemeClr val="accent4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!:</a:t>
            </a:r>
            <a:r>
              <a:rPr lang="en-US" sz="2400" b="1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>
                <a:latin typeface="Calibri"/>
                <a:ea typeface="Calibri"/>
                <a:cs typeface="Calibri"/>
              </a:rPr>
              <a:t>STATA and AI-assisted quantitative research [10 mins] 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3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Home Time…</a:t>
            </a:r>
            <a:r>
              <a:rPr lang="en-US" sz="2400" b="1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>
                <a:latin typeface="Calibri"/>
                <a:ea typeface="Calibri"/>
                <a:cs typeface="Calibri"/>
              </a:rPr>
              <a:t>But Keep the Fire Burning. Reflection, evaluation and next steps [10 mins] </a:t>
            </a:r>
            <a:endParaRPr lang="en-ZA" sz="2400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Lesson plan outline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47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BD02-283A-7EB1-5B0B-993847788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9A0C61-C6C4-442C-7969-71464BFD0414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834AE-9319-9EF8-F5A3-8FDEB7937116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FAE02F-8F2C-A6BB-DDEF-84D96F77C6E8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A1326-B404-E962-B5C5-4B3B48D3A569}"/>
              </a:ext>
            </a:extLst>
          </p:cNvPr>
          <p:cNvSpPr txBox="1"/>
          <p:nvPr/>
        </p:nvSpPr>
        <p:spPr>
          <a:xfrm>
            <a:off x="2630383" y="1680772"/>
            <a:ext cx="65136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D69610"/>
                </a:solidFill>
              </a:rPr>
              <a:t>NEXT SECTION SLIDE</a:t>
            </a:r>
          </a:p>
          <a:p>
            <a:endParaRPr lang="en-US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76F2A97-AAE6-D893-D633-A5DAB0DAE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C8D28C-8641-BF4D-765D-E2E215B5345C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17597-5EED-01EB-4D54-1C7740366D3E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2C5003-BE21-B492-0C21-78CAA4F6B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8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E59DE-6B3D-644E-713A-BB36967B7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B6D3492-ABFB-33E2-B190-212D3F66D86A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AFC6BF-BCA4-6902-2459-A452E0181CF8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77DFA7-8759-0EF3-5121-70BDF83BD4EF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29C821-CAF9-5A9A-050E-5A9EB19A6B10}"/>
              </a:ext>
            </a:extLst>
          </p:cNvPr>
          <p:cNvSpPr txBox="1"/>
          <p:nvPr/>
        </p:nvSpPr>
        <p:spPr>
          <a:xfrm>
            <a:off x="2630383" y="604917"/>
            <a:ext cx="6513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4C568"/>
                </a:solidFill>
              </a:rPr>
              <a:t>Before you hit the N1...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086A9CD1-7858-E148-CE57-5337B1677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B1037E-F3B1-DD02-1051-4BB399426E16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E25B6A-47B2-561F-9E16-4A24E6727481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F5804E-469D-028B-3484-B7A8A0E30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383" y="3698240"/>
            <a:ext cx="6515233" cy="2411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86BFA51-21AE-99E7-E7B7-2A8ADEBFB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65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E0A85-8BCD-7245-1688-BEEF79492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14798A-D4D1-67AB-B72D-0818928EEB8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F64129-C298-B409-F395-4BFB061D6953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D9287D-8942-02D8-2560-DE354F9F9F58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1B1377-BF7D-15EB-6B29-3520A11F11DD}"/>
              </a:ext>
            </a:extLst>
          </p:cNvPr>
          <p:cNvSpPr txBox="1"/>
          <p:nvPr/>
        </p:nvSpPr>
        <p:spPr>
          <a:xfrm>
            <a:off x="2630383" y="604917"/>
            <a:ext cx="6513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4C568"/>
                </a:solidFill>
              </a:rPr>
              <a:t>Take a lekker look around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195D61E-FF70-C6FD-A9C8-E2B7E7FDF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0C09C6-BBF4-A165-E7F2-4F1CB85EADE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EF83F2-27B0-A8BB-78A3-DED40366AF56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D19DBD-4B45-B068-FA01-4B2424180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383" y="3861078"/>
            <a:ext cx="6513615" cy="225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90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085C3-2CF7-0959-224B-21C71C138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CDB5CA-3D11-410C-AFC2-6DE2BCFF35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430C7E-8001-E58D-7E60-900BF9392E70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Take a lekker look around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404C1A-5F55-FB71-7564-69B029A54E56}"/>
              </a:ext>
            </a:extLst>
          </p:cNvPr>
          <p:cNvSpPr txBox="1"/>
          <p:nvPr/>
        </p:nvSpPr>
        <p:spPr>
          <a:xfrm>
            <a:off x="1050966" y="1205609"/>
            <a:ext cx="7647709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222B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activities</a:t>
            </a:r>
          </a:p>
          <a:p>
            <a:endParaRPr lang="en-US" sz="3600" dirty="0">
              <a:solidFill>
                <a:srgbClr val="71BFA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STATA interface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Frequency tables (tab)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 statistics (summarize)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Crosstabs (tab ..., row col)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Interpreting output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Practical exercise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Discussion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D15BE6-46F8-A2EA-0488-C176BC39CB6D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02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BC363-E35B-3B5E-C597-D280D0809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B6D03B-15D0-CEB4-55EB-3B3F4BB63894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059F63-4E6D-6648-3C74-BD2BEBB4C1D0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7B7035-9261-CEEF-4536-38ED159DE0AE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E333B8-B129-1561-2BB0-07057A892914}"/>
              </a:ext>
            </a:extLst>
          </p:cNvPr>
          <p:cNvSpPr txBox="1"/>
          <p:nvPr/>
        </p:nvSpPr>
        <p:spPr>
          <a:xfrm>
            <a:off x="2630383" y="604917"/>
            <a:ext cx="6513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4C568"/>
                </a:solidFill>
              </a:rPr>
              <a:t>Who’s in the Taxi Together?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BEFF78DD-8044-07BF-6B92-23AC22D39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BD238E-288F-2523-E621-8BBAD888DE5D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9713F0-6F9B-5AB6-46C6-F2B9C0EBA71F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34FF4D-D5BB-7058-F0B0-8D86972EC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383" y="3807468"/>
            <a:ext cx="6609381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7ED5A-2D89-C445-81C6-28F3E443C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B07BA5-F6E4-3849-9AEC-AB2BF6BD59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56E49C-D88C-3EB5-19C0-417C445217CC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Who’s in the taxi together?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C42B1F-9B67-459C-A023-94C6C9A32F2F}"/>
              </a:ext>
            </a:extLst>
          </p:cNvPr>
          <p:cNvSpPr txBox="1"/>
          <p:nvPr/>
        </p:nvSpPr>
        <p:spPr>
          <a:xfrm>
            <a:off x="1050966" y="1205609"/>
            <a:ext cx="7647709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222B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activities</a:t>
            </a:r>
          </a:p>
          <a:p>
            <a:endParaRPr lang="en-US" sz="3600" dirty="0">
              <a:solidFill>
                <a:srgbClr val="71BFA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Research questions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Choosing the correct statistical test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Chi-square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t-test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ANOVA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Correlation </a:t>
            </a:r>
          </a:p>
          <a:p>
            <a:pPr marL="342900" indent="-342900">
              <a:buClr>
                <a:srgbClr val="222B56"/>
              </a:buClr>
              <a:buFont typeface="Arial" panose="020B0604020202020204" pitchFamily="34" charset="0"/>
              <a:buChar char="•"/>
            </a:pPr>
            <a:r>
              <a:rPr lang="en-GB" sz="3200" dirty="0"/>
              <a:t>Practical example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021AEE-5881-1CDD-A644-EE0543BE5333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88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70FF8-B9A9-041C-D7CF-6F9F8DB67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B0448D6-88F3-1F83-9CB3-41ABD9E28C4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09C9E0-5E2F-F41D-796C-3F1853F81A2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D8FBCD-4334-18FE-DC33-21E127B3B7CC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6F547A-86CA-AE58-B968-BD254D7BC907}"/>
              </a:ext>
            </a:extLst>
          </p:cNvPr>
          <p:cNvSpPr txBox="1"/>
          <p:nvPr/>
        </p:nvSpPr>
        <p:spPr>
          <a:xfrm>
            <a:off x="2630383" y="232288"/>
            <a:ext cx="6513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4C568"/>
                </a:solidFill>
              </a:rPr>
              <a:t>Putting the </a:t>
            </a:r>
            <a:r>
              <a:rPr lang="en-US" sz="7200" b="1" dirty="0" err="1">
                <a:solidFill>
                  <a:srgbClr val="F4C568"/>
                </a:solidFill>
              </a:rPr>
              <a:t>dombolos</a:t>
            </a:r>
            <a:r>
              <a:rPr lang="en-US" sz="7200" b="1" dirty="0">
                <a:solidFill>
                  <a:srgbClr val="F4C568"/>
                </a:solidFill>
              </a:rPr>
              <a:t> in the stew</a:t>
            </a: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A8B0FE37-60FA-77B2-A97F-483C6E114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B14A51-C0E4-2351-763D-5BA63DB211D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90D71A-88FB-30C1-09A9-C422F7212AC3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2A29EA-A029-F66C-012E-46CAC0B53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383" y="4083110"/>
            <a:ext cx="6513616" cy="203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35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126</Words>
  <Application>Microsoft Office PowerPoint</Application>
  <PresentationFormat>On-screen Show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Sylvia Hannan</cp:lastModifiedBy>
  <cp:revision>38</cp:revision>
  <dcterms:created xsi:type="dcterms:W3CDTF">2025-07-08T05:08:55Z</dcterms:created>
  <dcterms:modified xsi:type="dcterms:W3CDTF">2026-07-29T09:58:58Z</dcterms:modified>
</cp:coreProperties>
</file>