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sldIdLst>
    <p:sldId id="256" r:id="rId5"/>
    <p:sldId id="268" r:id="rId6"/>
    <p:sldId id="267" r:id="rId7"/>
    <p:sldId id="257" r:id="rId8"/>
    <p:sldId id="270" r:id="rId9"/>
    <p:sldId id="266" r:id="rId10"/>
    <p:sldId id="271" r:id="rId11"/>
    <p:sldId id="274" r:id="rId12"/>
    <p:sldId id="272" r:id="rId13"/>
    <p:sldId id="275" r:id="rId14"/>
    <p:sldId id="276" r:id="rId15"/>
    <p:sldId id="269" r:id="rId16"/>
  </p:sldIdLst>
  <p:sldSz cx="9144000" cy="6858000" type="screen4x3"/>
  <p:notesSz cx="6858000" cy="9144000"/>
  <p:custDataLst>
    <p:tags r:id="rId1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22B56"/>
    <a:srgbClr val="D69610"/>
    <a:srgbClr val="F3D678"/>
    <a:srgbClr val="71BFA4"/>
    <a:srgbClr val="D4DB9F"/>
    <a:srgbClr val="1495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082"/>
    <p:restoredTop sz="94658"/>
  </p:normalViewPr>
  <p:slideViewPr>
    <p:cSldViewPr snapToGrid="0">
      <p:cViewPr varScale="1">
        <p:scale>
          <a:sx n="56" d="100"/>
          <a:sy n="56" d="100"/>
        </p:scale>
        <p:origin x="1876"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Tree>
    <p:extLst>
      <p:ext uri="{BB962C8B-B14F-4D97-AF65-F5344CB8AC3E}">
        <p14:creationId xmlns:p14="http://schemas.microsoft.com/office/powerpoint/2010/main" val="2134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A625BACB-F174-0548-B154-F9D7651A2042}" type="datetimeFigureOut">
              <a:rPr lang="en-US" smtClean="0"/>
              <a:t>7/19/2026</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1E440E69-E459-3C42-A8CF-F182C37D9345}" type="slidenum">
              <a:rPr lang="en-US" smtClean="0"/>
              <a:t>‹#›</a:t>
            </a:fld>
            <a:endParaRPr lang="en-US"/>
          </a:p>
        </p:txBody>
      </p:sp>
    </p:spTree>
    <p:extLst>
      <p:ext uri="{BB962C8B-B14F-4D97-AF65-F5344CB8AC3E}">
        <p14:creationId xmlns:p14="http://schemas.microsoft.com/office/powerpoint/2010/main" val="18499089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A625BACB-F174-0548-B154-F9D7651A2042}" type="datetimeFigureOut">
              <a:rPr lang="en-US" smtClean="0"/>
              <a:t>7/19/2026</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1E440E69-E459-3C42-A8CF-F182C37D9345}" type="slidenum">
              <a:rPr lang="en-US" smtClean="0"/>
              <a:t>‹#›</a:t>
            </a:fld>
            <a:endParaRPr lang="en-US"/>
          </a:p>
        </p:txBody>
      </p:sp>
    </p:spTree>
    <p:extLst>
      <p:ext uri="{BB962C8B-B14F-4D97-AF65-F5344CB8AC3E}">
        <p14:creationId xmlns:p14="http://schemas.microsoft.com/office/powerpoint/2010/main" val="28357132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A625BACB-F174-0548-B154-F9D7651A2042}" type="datetimeFigureOut">
              <a:rPr lang="en-US" smtClean="0"/>
              <a:t>7/19/2026</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1E440E69-E459-3C42-A8CF-F182C37D9345}" type="slidenum">
              <a:rPr lang="en-US" smtClean="0"/>
              <a:t>‹#›</a:t>
            </a:fld>
            <a:endParaRPr lang="en-US"/>
          </a:p>
        </p:txBody>
      </p:sp>
    </p:spTree>
    <p:extLst>
      <p:ext uri="{BB962C8B-B14F-4D97-AF65-F5344CB8AC3E}">
        <p14:creationId xmlns:p14="http://schemas.microsoft.com/office/powerpoint/2010/main" val="27662185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A625BACB-F174-0548-B154-F9D7651A2042}" type="datetimeFigureOut">
              <a:rPr lang="en-US" smtClean="0"/>
              <a:t>7/19/2026</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1E440E69-E459-3C42-A8CF-F182C37D9345}" type="slidenum">
              <a:rPr lang="en-US" smtClean="0"/>
              <a:t>‹#›</a:t>
            </a:fld>
            <a:endParaRPr lang="en-US"/>
          </a:p>
        </p:txBody>
      </p:sp>
    </p:spTree>
    <p:extLst>
      <p:ext uri="{BB962C8B-B14F-4D97-AF65-F5344CB8AC3E}">
        <p14:creationId xmlns:p14="http://schemas.microsoft.com/office/powerpoint/2010/main" val="3946336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A625BACB-F174-0548-B154-F9D7651A2042}" type="datetimeFigureOut">
              <a:rPr lang="en-US" smtClean="0"/>
              <a:t>7/19/2026</a:t>
            </a:fld>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1E440E69-E459-3C42-A8CF-F182C37D9345}" type="slidenum">
              <a:rPr lang="en-US" smtClean="0"/>
              <a:t>‹#›</a:t>
            </a:fld>
            <a:endParaRPr lang="en-US"/>
          </a:p>
        </p:txBody>
      </p:sp>
    </p:spTree>
    <p:extLst>
      <p:ext uri="{BB962C8B-B14F-4D97-AF65-F5344CB8AC3E}">
        <p14:creationId xmlns:p14="http://schemas.microsoft.com/office/powerpoint/2010/main" val="3055661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a:xfrm>
            <a:off x="628650" y="6356351"/>
            <a:ext cx="2057400" cy="365125"/>
          </a:xfrm>
          <a:prstGeom prst="rect">
            <a:avLst/>
          </a:prstGeom>
        </p:spPr>
        <p:txBody>
          <a:bodyPr/>
          <a:lstStyle/>
          <a:p>
            <a:fld id="{A625BACB-F174-0548-B154-F9D7651A2042}" type="datetimeFigureOut">
              <a:rPr lang="en-US" smtClean="0"/>
              <a:t>7/19/2026</a:t>
            </a:fld>
            <a:endParaRPr lang="en-US"/>
          </a:p>
        </p:txBody>
      </p:sp>
      <p:sp>
        <p:nvSpPr>
          <p:cNvPr id="8" name="Footer Placeholder 7"/>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1E440E69-E459-3C42-A8CF-F182C37D9345}" type="slidenum">
              <a:rPr lang="en-US" smtClean="0"/>
              <a:t>‹#›</a:t>
            </a:fld>
            <a:endParaRPr lang="en-US"/>
          </a:p>
        </p:txBody>
      </p:sp>
    </p:spTree>
    <p:extLst>
      <p:ext uri="{BB962C8B-B14F-4D97-AF65-F5344CB8AC3E}">
        <p14:creationId xmlns:p14="http://schemas.microsoft.com/office/powerpoint/2010/main" val="25204137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a:xfrm>
            <a:off x="628650" y="6356351"/>
            <a:ext cx="2057400" cy="365125"/>
          </a:xfrm>
          <a:prstGeom prst="rect">
            <a:avLst/>
          </a:prstGeom>
        </p:spPr>
        <p:txBody>
          <a:bodyPr/>
          <a:lstStyle/>
          <a:p>
            <a:fld id="{A625BACB-F174-0548-B154-F9D7651A2042}" type="datetimeFigureOut">
              <a:rPr lang="en-US" smtClean="0"/>
              <a:t>7/19/2026</a:t>
            </a:fld>
            <a:endParaRPr lang="en-US"/>
          </a:p>
        </p:txBody>
      </p:sp>
      <p:sp>
        <p:nvSpPr>
          <p:cNvPr id="4" name="Footer Placeholder 3"/>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fld id="{1E440E69-E459-3C42-A8CF-F182C37D9345}" type="slidenum">
              <a:rPr lang="en-US" smtClean="0"/>
              <a:t>‹#›</a:t>
            </a:fld>
            <a:endParaRPr lang="en-US"/>
          </a:p>
        </p:txBody>
      </p:sp>
    </p:spTree>
    <p:extLst>
      <p:ext uri="{BB962C8B-B14F-4D97-AF65-F5344CB8AC3E}">
        <p14:creationId xmlns:p14="http://schemas.microsoft.com/office/powerpoint/2010/main" val="29279596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A625BACB-F174-0548-B154-F9D7651A2042}" type="datetimeFigureOut">
              <a:rPr lang="en-US" smtClean="0"/>
              <a:t>7/19/2026</a:t>
            </a:fld>
            <a:endParaRPr lang="en-US"/>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1E440E69-E459-3C42-A8CF-F182C37D9345}" type="slidenum">
              <a:rPr lang="en-US" smtClean="0"/>
              <a:t>‹#›</a:t>
            </a:fld>
            <a:endParaRPr lang="en-US"/>
          </a:p>
        </p:txBody>
      </p:sp>
    </p:spTree>
    <p:extLst>
      <p:ext uri="{BB962C8B-B14F-4D97-AF65-F5344CB8AC3E}">
        <p14:creationId xmlns:p14="http://schemas.microsoft.com/office/powerpoint/2010/main" val="2590253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A625BACB-F174-0548-B154-F9D7651A2042}" type="datetimeFigureOut">
              <a:rPr lang="en-US" smtClean="0"/>
              <a:t>7/19/2026</a:t>
            </a:fld>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1E440E69-E459-3C42-A8CF-F182C37D9345}" type="slidenum">
              <a:rPr lang="en-US" smtClean="0"/>
              <a:t>‹#›</a:t>
            </a:fld>
            <a:endParaRPr lang="en-US"/>
          </a:p>
        </p:txBody>
      </p:sp>
    </p:spTree>
    <p:extLst>
      <p:ext uri="{BB962C8B-B14F-4D97-AF65-F5344CB8AC3E}">
        <p14:creationId xmlns:p14="http://schemas.microsoft.com/office/powerpoint/2010/main" val="41433168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A625BACB-F174-0548-B154-F9D7651A2042}" type="datetimeFigureOut">
              <a:rPr lang="en-US" smtClean="0"/>
              <a:t>7/19/2026</a:t>
            </a:fld>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1E440E69-E459-3C42-A8CF-F182C37D9345}" type="slidenum">
              <a:rPr lang="en-US" smtClean="0"/>
              <a:t>‹#›</a:t>
            </a:fld>
            <a:endParaRPr lang="en-US"/>
          </a:p>
        </p:txBody>
      </p:sp>
    </p:spTree>
    <p:extLst>
      <p:ext uri="{BB962C8B-B14F-4D97-AF65-F5344CB8AC3E}">
        <p14:creationId xmlns:p14="http://schemas.microsoft.com/office/powerpoint/2010/main" val="1061365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8" name="Picture 7" descr="A black and orange text&#10;&#10;AI-generated content may be incorrect.">
            <a:extLst>
              <a:ext uri="{FF2B5EF4-FFF2-40B4-BE49-F238E27FC236}">
                <a16:creationId xmlns:a16="http://schemas.microsoft.com/office/drawing/2014/main" id="{906E003A-2AB4-CAC8-877F-158222EB2DDB}"/>
              </a:ext>
            </a:extLst>
          </p:cNvPr>
          <p:cNvPicPr>
            <a:picLocks noChangeAspect="1"/>
          </p:cNvPicPr>
          <p:nvPr userDrawn="1"/>
        </p:nvPicPr>
        <p:blipFill>
          <a:blip r:embed="rId13"/>
          <a:stretch>
            <a:fillRect/>
          </a:stretch>
        </p:blipFill>
        <p:spPr>
          <a:xfrm>
            <a:off x="628650" y="6355416"/>
            <a:ext cx="1021323" cy="360466"/>
          </a:xfrm>
          <a:prstGeom prst="rect">
            <a:avLst/>
          </a:prstGeom>
        </p:spPr>
      </p:pic>
      <p:pic>
        <p:nvPicPr>
          <p:cNvPr id="10" name="Picture 9" descr="A blue and black logo&#10;&#10;AI-generated content may be incorrect.">
            <a:extLst>
              <a:ext uri="{FF2B5EF4-FFF2-40B4-BE49-F238E27FC236}">
                <a16:creationId xmlns:a16="http://schemas.microsoft.com/office/drawing/2014/main" id="{04CC003E-6D75-4A31-5BCB-9905C0C3935C}"/>
              </a:ext>
            </a:extLst>
          </p:cNvPr>
          <p:cNvPicPr>
            <a:picLocks noChangeAspect="1"/>
          </p:cNvPicPr>
          <p:nvPr userDrawn="1"/>
        </p:nvPicPr>
        <p:blipFill>
          <a:blip r:embed="rId14"/>
          <a:stretch>
            <a:fillRect/>
          </a:stretch>
        </p:blipFill>
        <p:spPr>
          <a:xfrm>
            <a:off x="2655156" y="6359660"/>
            <a:ext cx="1021323" cy="356222"/>
          </a:xfrm>
          <a:prstGeom prst="rect">
            <a:avLst/>
          </a:prstGeom>
        </p:spPr>
      </p:pic>
      <p:pic>
        <p:nvPicPr>
          <p:cNvPr id="9" name="Picture 8" descr="A logo for a university&#10;&#10;AI-generated content may be incorrect.">
            <a:extLst>
              <a:ext uri="{FF2B5EF4-FFF2-40B4-BE49-F238E27FC236}">
                <a16:creationId xmlns:a16="http://schemas.microsoft.com/office/drawing/2014/main" id="{EEC2DF82-5497-41D1-F8E7-9FEC037A8D1F}"/>
              </a:ext>
            </a:extLst>
          </p:cNvPr>
          <p:cNvPicPr>
            <a:picLocks noChangeAspect="1"/>
          </p:cNvPicPr>
          <p:nvPr userDrawn="1"/>
        </p:nvPicPr>
        <p:blipFill>
          <a:blip r:embed="rId15"/>
          <a:stretch>
            <a:fillRect/>
          </a:stretch>
        </p:blipFill>
        <p:spPr>
          <a:xfrm>
            <a:off x="4681662" y="6220959"/>
            <a:ext cx="637041" cy="637041"/>
          </a:xfrm>
          <a:prstGeom prst="rect">
            <a:avLst/>
          </a:prstGeom>
        </p:spPr>
      </p:pic>
      <p:pic>
        <p:nvPicPr>
          <p:cNvPr id="12" name="Picture 11">
            <a:extLst>
              <a:ext uri="{FF2B5EF4-FFF2-40B4-BE49-F238E27FC236}">
                <a16:creationId xmlns:a16="http://schemas.microsoft.com/office/drawing/2014/main" id="{A923C092-3D36-89BF-7F78-F153EC03F190}"/>
              </a:ext>
            </a:extLst>
          </p:cNvPr>
          <p:cNvPicPr>
            <a:picLocks noChangeAspect="1"/>
          </p:cNvPicPr>
          <p:nvPr userDrawn="1"/>
        </p:nvPicPr>
        <p:blipFill>
          <a:blip r:embed="rId16"/>
          <a:srcRect l="7209" t="6357" r="9185" b="12243"/>
          <a:stretch>
            <a:fillRect/>
          </a:stretch>
        </p:blipFill>
        <p:spPr>
          <a:xfrm>
            <a:off x="6323886" y="6217329"/>
            <a:ext cx="591779" cy="576157"/>
          </a:xfrm>
          <a:prstGeom prst="rect">
            <a:avLst/>
          </a:prstGeom>
        </p:spPr>
      </p:pic>
      <p:pic>
        <p:nvPicPr>
          <p:cNvPr id="14" name="Picture 13" descr="A screen shot of a phone&#10;&#10;AI-generated content may be incorrect.">
            <a:extLst>
              <a:ext uri="{FF2B5EF4-FFF2-40B4-BE49-F238E27FC236}">
                <a16:creationId xmlns:a16="http://schemas.microsoft.com/office/drawing/2014/main" id="{7CF43D33-C2A5-F38C-0BF4-009965592E67}"/>
              </a:ext>
            </a:extLst>
          </p:cNvPr>
          <p:cNvPicPr>
            <a:picLocks noChangeAspect="1"/>
          </p:cNvPicPr>
          <p:nvPr userDrawn="1"/>
        </p:nvPicPr>
        <p:blipFill>
          <a:blip r:embed="rId17"/>
          <a:stretch>
            <a:fillRect/>
          </a:stretch>
        </p:blipFill>
        <p:spPr>
          <a:xfrm>
            <a:off x="7920846" y="6217329"/>
            <a:ext cx="423785" cy="576157"/>
          </a:xfrm>
          <a:prstGeom prst="rect">
            <a:avLst/>
          </a:prstGeom>
        </p:spPr>
      </p:pic>
    </p:spTree>
    <p:extLst>
      <p:ext uri="{BB962C8B-B14F-4D97-AF65-F5344CB8AC3E}">
        <p14:creationId xmlns:p14="http://schemas.microsoft.com/office/powerpoint/2010/main" val="6530438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smuzondo@hsrc.ac.za" TargetMode="Externa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C46361E-FEFC-F051-B646-99141B0D32EE}"/>
              </a:ext>
            </a:extLst>
          </p:cNvPr>
          <p:cNvSpPr/>
          <p:nvPr/>
        </p:nvSpPr>
        <p:spPr>
          <a:xfrm>
            <a:off x="0" y="4435433"/>
            <a:ext cx="2630384" cy="1680359"/>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BAC08D1-E696-C051-CF4F-954DC1979735}"/>
              </a:ext>
            </a:extLst>
          </p:cNvPr>
          <p:cNvSpPr/>
          <p:nvPr/>
        </p:nvSpPr>
        <p:spPr>
          <a:xfrm>
            <a:off x="2630384" y="0"/>
            <a:ext cx="6513616" cy="6115792"/>
          </a:xfrm>
          <a:prstGeom prst="rect">
            <a:avLst/>
          </a:prstGeom>
          <a:solidFill>
            <a:srgbClr val="222B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BE918271-1D95-1AD9-0F7B-40939DC15BD7}"/>
              </a:ext>
            </a:extLst>
          </p:cNvPr>
          <p:cNvSpPr/>
          <p:nvPr/>
        </p:nvSpPr>
        <p:spPr>
          <a:xfrm>
            <a:off x="0" y="0"/>
            <a:ext cx="2630384" cy="1680359"/>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D28F2AFD-CBEC-CEF3-49D6-DC07F4D94075}"/>
              </a:ext>
            </a:extLst>
          </p:cNvPr>
          <p:cNvSpPr txBox="1"/>
          <p:nvPr/>
        </p:nvSpPr>
        <p:spPr>
          <a:xfrm>
            <a:off x="2567518" y="1691876"/>
            <a:ext cx="6639347" cy="4401205"/>
          </a:xfrm>
          <a:prstGeom prst="rect">
            <a:avLst/>
          </a:prstGeom>
          <a:noFill/>
        </p:spPr>
        <p:txBody>
          <a:bodyPr wrap="square" rtlCol="0">
            <a:spAutoFit/>
          </a:bodyPr>
          <a:lstStyle/>
          <a:p>
            <a:pPr algn="ctr"/>
            <a:r>
              <a:rPr lang="en-US" sz="4000" b="1" dirty="0">
                <a:solidFill>
                  <a:srgbClr val="D69610"/>
                </a:solidFill>
              </a:rPr>
              <a:t>LITERATURE SEARCH, REFERENCING AND FINDING SECONDARY DATA </a:t>
            </a:r>
          </a:p>
          <a:p>
            <a:endParaRPr lang="en-US" sz="3200" dirty="0">
              <a:solidFill>
                <a:srgbClr val="D69610"/>
              </a:solidFill>
            </a:endParaRPr>
          </a:p>
          <a:p>
            <a:r>
              <a:rPr lang="en-US" sz="3200" dirty="0">
                <a:solidFill>
                  <a:srgbClr val="D69610"/>
                </a:solidFill>
              </a:rPr>
              <a:t>Shingirirai Muzondo</a:t>
            </a:r>
          </a:p>
          <a:p>
            <a:r>
              <a:rPr lang="en-US" sz="3200" dirty="0">
                <a:solidFill>
                  <a:srgbClr val="D69610"/>
                </a:solidFill>
              </a:rPr>
              <a:t>28 July 2026</a:t>
            </a:r>
          </a:p>
          <a:p>
            <a:r>
              <a:rPr lang="en-US" sz="3200" dirty="0">
                <a:solidFill>
                  <a:srgbClr val="D69610"/>
                </a:solidFill>
              </a:rPr>
              <a:t>11h00-13h00</a:t>
            </a:r>
          </a:p>
          <a:p>
            <a:r>
              <a:rPr lang="en-US" sz="3200" dirty="0">
                <a:solidFill>
                  <a:srgbClr val="D69610"/>
                </a:solidFill>
                <a:hlinkClick r:id="rId3"/>
              </a:rPr>
              <a:t>smuzondo@hsrc.ac.za</a:t>
            </a:r>
            <a:r>
              <a:rPr lang="en-US" sz="3200" dirty="0">
                <a:solidFill>
                  <a:srgbClr val="D69610"/>
                </a:solidFill>
              </a:rPr>
              <a:t> </a:t>
            </a:r>
            <a:endParaRPr lang="en-US" sz="3200" dirty="0">
              <a:solidFill>
                <a:schemeClr val="bg1"/>
              </a:solidFill>
            </a:endParaRPr>
          </a:p>
        </p:txBody>
      </p:sp>
      <p:pic>
        <p:nvPicPr>
          <p:cNvPr id="3" name="Picture 2" descr="A pencil and light bulb on a piece of paper&#10;&#10;AI-generated content may be incorrect.">
            <a:extLst>
              <a:ext uri="{FF2B5EF4-FFF2-40B4-BE49-F238E27FC236}">
                <a16:creationId xmlns:a16="http://schemas.microsoft.com/office/drawing/2014/main" id="{4034B374-E6A4-31D4-56BF-A5707FD8181B}"/>
              </a:ext>
            </a:extLst>
          </p:cNvPr>
          <p:cNvPicPr>
            <a:picLocks noChangeAspect="1"/>
          </p:cNvPicPr>
          <p:nvPr/>
        </p:nvPicPr>
        <p:blipFill>
          <a:blip r:embed="rId4"/>
          <a:stretch>
            <a:fillRect/>
          </a:stretch>
        </p:blipFill>
        <p:spPr>
          <a:xfrm>
            <a:off x="394069" y="1940448"/>
            <a:ext cx="1842244" cy="2316524"/>
          </a:xfrm>
          <a:prstGeom prst="rect">
            <a:avLst/>
          </a:prstGeom>
        </p:spPr>
      </p:pic>
      <p:sp>
        <p:nvSpPr>
          <p:cNvPr id="9" name="TextBox 8">
            <a:extLst>
              <a:ext uri="{FF2B5EF4-FFF2-40B4-BE49-F238E27FC236}">
                <a16:creationId xmlns:a16="http://schemas.microsoft.com/office/drawing/2014/main" id="{F0DC5F6B-8F8A-C508-BBCD-3C4A1966B351}"/>
              </a:ext>
            </a:extLst>
          </p:cNvPr>
          <p:cNvSpPr txBox="1"/>
          <p:nvPr/>
        </p:nvSpPr>
        <p:spPr>
          <a:xfrm>
            <a:off x="0" y="178459"/>
            <a:ext cx="2630384" cy="1384995"/>
          </a:xfrm>
          <a:prstGeom prst="rect">
            <a:avLst/>
          </a:prstGeom>
          <a:noFill/>
        </p:spPr>
        <p:txBody>
          <a:bodyPr wrap="square" rtlCol="0">
            <a:spAutoFit/>
          </a:bodyPr>
          <a:lstStyle/>
          <a:p>
            <a:pPr algn="ctr"/>
            <a:r>
              <a:rPr lang="en-US" sz="2100" dirty="0">
                <a:solidFill>
                  <a:schemeClr val="bg1"/>
                </a:solidFill>
                <a:latin typeface="Calibri" panose="020F0502020204030204" pitchFamily="34" charset="0"/>
                <a:cs typeface="Calibri" panose="020F0502020204030204" pitchFamily="34" charset="0"/>
              </a:rPr>
              <a:t>7th Annual Emerging African Researcher Training Academy 2026</a:t>
            </a:r>
          </a:p>
        </p:txBody>
      </p:sp>
      <p:sp>
        <p:nvSpPr>
          <p:cNvPr id="11" name="TextBox 10">
            <a:extLst>
              <a:ext uri="{FF2B5EF4-FFF2-40B4-BE49-F238E27FC236}">
                <a16:creationId xmlns:a16="http://schemas.microsoft.com/office/drawing/2014/main" id="{3CAC136C-34FA-850C-44FF-2F04F95FA5F5}"/>
              </a:ext>
            </a:extLst>
          </p:cNvPr>
          <p:cNvSpPr txBox="1"/>
          <p:nvPr/>
        </p:nvSpPr>
        <p:spPr>
          <a:xfrm>
            <a:off x="0" y="4820028"/>
            <a:ext cx="2630383" cy="923330"/>
          </a:xfrm>
          <a:prstGeom prst="rect">
            <a:avLst/>
          </a:prstGeom>
          <a:noFill/>
        </p:spPr>
        <p:txBody>
          <a:bodyPr wrap="square">
            <a:spAutoFit/>
          </a:bodyPr>
          <a:lstStyle/>
          <a:p>
            <a:pPr algn="ctr"/>
            <a:r>
              <a:rPr lang="en-US" i="1" dirty="0">
                <a:solidFill>
                  <a:schemeClr val="bg1"/>
                </a:solidFill>
                <a:latin typeface="Calibri Light" panose="020F0302020204030204" pitchFamily="34" charset="0"/>
                <a:cs typeface="Calibri Light" panose="020F0302020204030204" pitchFamily="34" charset="0"/>
              </a:rPr>
              <a:t>African Research Voices in the Age of Artificial Intelligence</a:t>
            </a:r>
          </a:p>
        </p:txBody>
      </p:sp>
    </p:spTree>
    <p:custDataLst>
      <p:tags r:id="rId1"/>
    </p:custDataLst>
    <p:extLst>
      <p:ext uri="{BB962C8B-B14F-4D97-AF65-F5344CB8AC3E}">
        <p14:creationId xmlns:p14="http://schemas.microsoft.com/office/powerpoint/2010/main" val="24878374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FE53F-5000-E6B8-5C50-F2CDE00527E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4D38072-B919-19D3-0F53-CB20EF082953}"/>
              </a:ext>
            </a:extLst>
          </p:cNvPr>
          <p:cNvPicPr>
            <a:picLocks noChangeAspect="1"/>
          </p:cNvPicPr>
          <p:nvPr/>
        </p:nvPicPr>
        <p:blipFill>
          <a:blip r:embed="rId2"/>
          <a:srcRect/>
          <a:stretch/>
        </p:blipFill>
        <p:spPr>
          <a:xfrm>
            <a:off x="189983" y="117080"/>
            <a:ext cx="676916" cy="851186"/>
          </a:xfrm>
          <a:prstGeom prst="rect">
            <a:avLst/>
          </a:prstGeom>
        </p:spPr>
      </p:pic>
      <p:sp>
        <p:nvSpPr>
          <p:cNvPr id="2" name="TextBox 1">
            <a:extLst>
              <a:ext uri="{FF2B5EF4-FFF2-40B4-BE49-F238E27FC236}">
                <a16:creationId xmlns:a16="http://schemas.microsoft.com/office/drawing/2014/main" id="{64859E11-20AD-9DF4-A7A6-3C244FFF696A}"/>
              </a:ext>
            </a:extLst>
          </p:cNvPr>
          <p:cNvSpPr txBox="1"/>
          <p:nvPr/>
        </p:nvSpPr>
        <p:spPr>
          <a:xfrm>
            <a:off x="1050966" y="118571"/>
            <a:ext cx="8009906" cy="1323439"/>
          </a:xfrm>
          <a:prstGeom prst="rect">
            <a:avLst/>
          </a:prstGeom>
          <a:noFill/>
        </p:spPr>
        <p:txBody>
          <a:bodyPr wrap="square" rtlCol="0">
            <a:spAutoFit/>
          </a:bodyPr>
          <a:lstStyle/>
          <a:p>
            <a:pPr lvl="0"/>
            <a:r>
              <a:rPr lang="en-US" sz="3200" b="1" dirty="0">
                <a:solidFill>
                  <a:prstClr val="black"/>
                </a:solidFill>
                <a:latin typeface="Calibri" panose="020F0502020204030204" pitchFamily="34" charset="0"/>
                <a:cs typeface="Calibri" panose="020F0502020204030204" pitchFamily="34" charset="0"/>
              </a:rPr>
              <a:t>Evaluation of Information Resources</a:t>
            </a:r>
          </a:p>
          <a:p>
            <a:endParaRPr lang="en-US" sz="4800" dirty="0">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BFB5523F-8D78-5D7C-9FCB-676E72C0FCF0}"/>
              </a:ext>
            </a:extLst>
          </p:cNvPr>
          <p:cNvSpPr txBox="1"/>
          <p:nvPr/>
        </p:nvSpPr>
        <p:spPr>
          <a:xfrm>
            <a:off x="648293" y="1056572"/>
            <a:ext cx="7647709" cy="4958280"/>
          </a:xfrm>
          <a:prstGeom prst="rect">
            <a:avLst/>
          </a:prstGeom>
          <a:noFill/>
        </p:spPr>
        <p:txBody>
          <a:bodyPr wrap="square" rtlCol="0">
            <a:spAutoFit/>
          </a:bodyPr>
          <a:lstStyle/>
          <a:p>
            <a:pPr lvl="0" algn="ctr" defTabSz="914400">
              <a:lnSpc>
                <a:spcPct val="90000"/>
              </a:lnSpc>
              <a:spcBef>
                <a:spcPts val="1000"/>
              </a:spcBef>
            </a:pPr>
            <a:r>
              <a:rPr lang="en-US" sz="2000" b="1" dirty="0">
                <a:solidFill>
                  <a:prstClr val="black"/>
                </a:solidFill>
              </a:rPr>
              <a:t>Accuracy and currency</a:t>
            </a:r>
          </a:p>
          <a:p>
            <a:pPr marL="285750" lvl="0" indent="-285750" defTabSz="914400">
              <a:lnSpc>
                <a:spcPct val="90000"/>
              </a:lnSpc>
              <a:spcBef>
                <a:spcPts val="1000"/>
              </a:spcBef>
              <a:buFont typeface="Arial" panose="020B0604020202020204" pitchFamily="34" charset="0"/>
              <a:buChar char="•"/>
            </a:pPr>
            <a:r>
              <a:rPr lang="en-US" sz="1600" dirty="0">
                <a:solidFill>
                  <a:prstClr val="black"/>
                </a:solidFill>
              </a:rPr>
              <a:t>Is the date of the publication evident? Are the dates of datasets within the source evident?</a:t>
            </a:r>
          </a:p>
          <a:p>
            <a:pPr marL="285750" lvl="0" indent="-285750" defTabSz="914400">
              <a:lnSpc>
                <a:spcPct val="90000"/>
              </a:lnSpc>
              <a:spcBef>
                <a:spcPts val="1000"/>
              </a:spcBef>
              <a:buFont typeface="Arial" panose="020B0604020202020204" pitchFamily="34" charset="0"/>
              <a:buChar char="•"/>
            </a:pPr>
            <a:r>
              <a:rPr lang="en-US" sz="1600" dirty="0">
                <a:solidFill>
                  <a:prstClr val="black"/>
                </a:solidFill>
              </a:rPr>
              <a:t>Are the sources factual, and is the data clearly listed to enable verification?</a:t>
            </a:r>
          </a:p>
          <a:p>
            <a:pPr lvl="0" algn="ctr" defTabSz="914400">
              <a:lnSpc>
                <a:spcPct val="90000"/>
              </a:lnSpc>
              <a:spcBef>
                <a:spcPts val="1000"/>
              </a:spcBef>
            </a:pPr>
            <a:r>
              <a:rPr lang="en-US" sz="2000" b="1" dirty="0">
                <a:solidFill>
                  <a:prstClr val="black"/>
                </a:solidFill>
              </a:rPr>
              <a:t>Relevance and audience</a:t>
            </a:r>
          </a:p>
          <a:p>
            <a:pPr marL="285750" lvl="0" indent="-285750" defTabSz="914400">
              <a:lnSpc>
                <a:spcPct val="90000"/>
              </a:lnSpc>
              <a:spcBef>
                <a:spcPts val="1000"/>
              </a:spcBef>
              <a:buFont typeface="Arial" panose="020B0604020202020204" pitchFamily="34" charset="0"/>
              <a:buChar char="•"/>
            </a:pPr>
            <a:r>
              <a:rPr lang="en-US" sz="1600" dirty="0">
                <a:solidFill>
                  <a:prstClr val="black"/>
                </a:solidFill>
              </a:rPr>
              <a:t>Does this source give some relevant data, information or useful background for your research question?</a:t>
            </a:r>
          </a:p>
          <a:p>
            <a:pPr marL="285750" lvl="0" indent="-285750" defTabSz="914400">
              <a:lnSpc>
                <a:spcPct val="90000"/>
              </a:lnSpc>
              <a:spcBef>
                <a:spcPts val="1000"/>
              </a:spcBef>
              <a:buFont typeface="Arial" panose="020B0604020202020204" pitchFamily="34" charset="0"/>
              <a:buChar char="•"/>
            </a:pPr>
            <a:r>
              <a:rPr lang="en-US" sz="1600" dirty="0">
                <a:solidFill>
                  <a:prstClr val="black"/>
                </a:solidFill>
              </a:rPr>
              <a:t>Who is the intended audience? Is the information written for consumers, employees, investors, students, researchers, specialists or experts? Is the level of content appropriate for your research</a:t>
            </a:r>
          </a:p>
          <a:p>
            <a:pPr lvl="0" algn="ctr" defTabSz="914400">
              <a:lnSpc>
                <a:spcPct val="90000"/>
              </a:lnSpc>
              <a:spcBef>
                <a:spcPts val="1000"/>
              </a:spcBef>
            </a:pPr>
            <a:r>
              <a:rPr lang="en-US" sz="2000" b="1" dirty="0">
                <a:solidFill>
                  <a:prstClr val="black"/>
                </a:solidFill>
              </a:rPr>
              <a:t>Artificial Intelligence (AI)</a:t>
            </a:r>
          </a:p>
          <a:p>
            <a:pPr marL="342900" lvl="0" indent="-342900" defTabSz="914400">
              <a:lnSpc>
                <a:spcPct val="90000"/>
              </a:lnSpc>
              <a:spcBef>
                <a:spcPts val="1000"/>
              </a:spcBef>
              <a:buFont typeface="Arial" panose="020B0604020202020204" pitchFamily="34" charset="0"/>
              <a:buChar char="•"/>
            </a:pPr>
            <a:r>
              <a:rPr lang="en-US" sz="1600" dirty="0">
                <a:solidFill>
                  <a:prstClr val="black"/>
                </a:solidFill>
              </a:rPr>
              <a:t>You must evaluate AI output for accuracy by cross-referencing claims against trusted databases and primary sources</a:t>
            </a:r>
          </a:p>
          <a:p>
            <a:pPr marL="342900" lvl="0" indent="-342900" defTabSz="914400">
              <a:lnSpc>
                <a:spcPct val="90000"/>
              </a:lnSpc>
              <a:spcBef>
                <a:spcPts val="1000"/>
              </a:spcBef>
              <a:buFont typeface="Arial" panose="020B0604020202020204" pitchFamily="34" charset="0"/>
              <a:buChar char="•"/>
            </a:pPr>
            <a:r>
              <a:rPr lang="en-US" sz="1600" dirty="0">
                <a:solidFill>
                  <a:prstClr val="black"/>
                </a:solidFill>
              </a:rPr>
              <a:t>Check citations, trace claims, assess for bias.</a:t>
            </a:r>
          </a:p>
          <a:p>
            <a:pPr marL="342900" lvl="0" indent="-342900" defTabSz="914400">
              <a:lnSpc>
                <a:spcPct val="90000"/>
              </a:lnSpc>
              <a:spcBef>
                <a:spcPts val="1000"/>
              </a:spcBef>
              <a:buFont typeface="Arial" panose="020B0604020202020204" pitchFamily="34" charset="0"/>
              <a:buChar char="•"/>
            </a:pPr>
            <a:r>
              <a:rPr lang="en-US" sz="1600" dirty="0">
                <a:solidFill>
                  <a:prstClr val="black"/>
                </a:solidFill>
              </a:rPr>
              <a:t>Identify the </a:t>
            </a:r>
            <a:r>
              <a:rPr lang="en-US" sz="1600" dirty="0" err="1">
                <a:solidFill>
                  <a:prstClr val="black"/>
                </a:solidFill>
              </a:rPr>
              <a:t>organisation</a:t>
            </a:r>
            <a:r>
              <a:rPr lang="en-US" sz="1600" dirty="0">
                <a:solidFill>
                  <a:prstClr val="black"/>
                </a:solidFill>
              </a:rPr>
              <a:t> or developer behind the AI tool and look for transparency in their algorithms  </a:t>
            </a:r>
            <a:endParaRPr lang="en-US" sz="1600" dirty="0"/>
          </a:p>
        </p:txBody>
      </p:sp>
      <p:sp>
        <p:nvSpPr>
          <p:cNvPr id="4" name="Rectangle 3">
            <a:extLst>
              <a:ext uri="{FF2B5EF4-FFF2-40B4-BE49-F238E27FC236}">
                <a16:creationId xmlns:a16="http://schemas.microsoft.com/office/drawing/2014/main" id="{7D519147-93D7-BA7C-55C0-3DB18564918D}"/>
              </a:ext>
            </a:extLst>
          </p:cNvPr>
          <p:cNvSpPr/>
          <p:nvPr/>
        </p:nvSpPr>
        <p:spPr>
          <a:xfrm>
            <a:off x="1050966" y="843148"/>
            <a:ext cx="7707086" cy="106420"/>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226475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FE53F-5000-E6B8-5C50-F2CDE00527E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4D38072-B919-19D3-0F53-CB20EF082953}"/>
              </a:ext>
            </a:extLst>
          </p:cNvPr>
          <p:cNvPicPr>
            <a:picLocks noChangeAspect="1"/>
          </p:cNvPicPr>
          <p:nvPr/>
        </p:nvPicPr>
        <p:blipFill>
          <a:blip r:embed="rId2"/>
          <a:srcRect/>
          <a:stretch/>
        </p:blipFill>
        <p:spPr>
          <a:xfrm>
            <a:off x="189983" y="117080"/>
            <a:ext cx="676916" cy="851186"/>
          </a:xfrm>
          <a:prstGeom prst="rect">
            <a:avLst/>
          </a:prstGeom>
        </p:spPr>
      </p:pic>
      <p:sp>
        <p:nvSpPr>
          <p:cNvPr id="2" name="TextBox 1">
            <a:extLst>
              <a:ext uri="{FF2B5EF4-FFF2-40B4-BE49-F238E27FC236}">
                <a16:creationId xmlns:a16="http://schemas.microsoft.com/office/drawing/2014/main" id="{64859E11-20AD-9DF4-A7A6-3C244FFF696A}"/>
              </a:ext>
            </a:extLst>
          </p:cNvPr>
          <p:cNvSpPr txBox="1"/>
          <p:nvPr/>
        </p:nvSpPr>
        <p:spPr>
          <a:xfrm>
            <a:off x="1050966" y="118571"/>
            <a:ext cx="8009906" cy="584775"/>
          </a:xfrm>
          <a:prstGeom prst="rect">
            <a:avLst/>
          </a:prstGeom>
          <a:noFill/>
        </p:spPr>
        <p:txBody>
          <a:bodyPr wrap="square" rtlCol="0">
            <a:spAutoFit/>
          </a:bodyPr>
          <a:lstStyle/>
          <a:p>
            <a:r>
              <a:rPr lang="en-US" sz="3200" b="1" dirty="0">
                <a:latin typeface="Calibri" panose="020F0502020204030204" pitchFamily="34" charset="0"/>
                <a:cs typeface="Calibri" panose="020F0502020204030204" pitchFamily="34" charset="0"/>
              </a:rPr>
              <a:t>Open Access </a:t>
            </a:r>
            <a:r>
              <a:rPr lang="en-US" sz="2000" b="1" dirty="0">
                <a:latin typeface="Calibri" panose="020F0502020204030204" pitchFamily="34" charset="0"/>
                <a:cs typeface="Calibri" panose="020F0502020204030204" pitchFamily="34" charset="0"/>
              </a:rPr>
              <a:t> </a:t>
            </a:r>
          </a:p>
        </p:txBody>
      </p:sp>
      <p:sp>
        <p:nvSpPr>
          <p:cNvPr id="3" name="TextBox 2">
            <a:extLst>
              <a:ext uri="{FF2B5EF4-FFF2-40B4-BE49-F238E27FC236}">
                <a16:creationId xmlns:a16="http://schemas.microsoft.com/office/drawing/2014/main" id="{BFB5523F-8D78-5D7C-9FCB-676E72C0FCF0}"/>
              </a:ext>
            </a:extLst>
          </p:cNvPr>
          <p:cNvSpPr txBox="1"/>
          <p:nvPr/>
        </p:nvSpPr>
        <p:spPr>
          <a:xfrm>
            <a:off x="528441" y="1196847"/>
            <a:ext cx="7647709" cy="3943644"/>
          </a:xfrm>
          <a:prstGeom prst="rect">
            <a:avLst/>
          </a:prstGeom>
          <a:noFill/>
        </p:spPr>
        <p:txBody>
          <a:bodyPr wrap="square" rtlCol="0">
            <a:spAutoFit/>
          </a:bodyPr>
          <a:lstStyle/>
          <a:p>
            <a:pPr lvl="0" defTabSz="914400">
              <a:lnSpc>
                <a:spcPct val="90000"/>
              </a:lnSpc>
              <a:spcBef>
                <a:spcPts val="1000"/>
              </a:spcBef>
            </a:pPr>
            <a:r>
              <a:rPr lang="en-US" sz="2000" b="1" dirty="0">
                <a:solidFill>
                  <a:prstClr val="black"/>
                </a:solidFill>
                <a:latin typeface="Calibri" panose="020F0502020204030204" pitchFamily="34" charset="0"/>
                <a:cs typeface="Calibri" panose="020F0502020204030204" pitchFamily="34" charset="0"/>
              </a:rPr>
              <a:t>Increasing the visibility of your research</a:t>
            </a:r>
          </a:p>
          <a:p>
            <a:pPr lvl="0" defTabSz="914400">
              <a:lnSpc>
                <a:spcPct val="90000"/>
              </a:lnSpc>
              <a:spcBef>
                <a:spcPts val="1000"/>
              </a:spcBef>
            </a:pPr>
            <a:endParaRPr lang="en-US" sz="2000" b="1" dirty="0">
              <a:solidFill>
                <a:prstClr val="black"/>
              </a:solidFill>
              <a:latin typeface="Calibri" panose="020F0502020204030204" pitchFamily="34" charset="0"/>
              <a:cs typeface="Calibri" panose="020F0502020204030204" pitchFamily="34" charset="0"/>
            </a:endParaRPr>
          </a:p>
          <a:p>
            <a:pPr marL="342900" lvl="0" indent="-342900" defTabSz="914400">
              <a:lnSpc>
                <a:spcPct val="90000"/>
              </a:lnSpc>
              <a:spcBef>
                <a:spcPts val="1000"/>
              </a:spcBef>
              <a:buFont typeface="Arial" panose="020B0604020202020204" pitchFamily="34" charset="0"/>
              <a:buChar char="•"/>
            </a:pPr>
            <a:r>
              <a:rPr lang="en-US" sz="1600" dirty="0">
                <a:solidFill>
                  <a:prstClr val="black"/>
                </a:solidFill>
              </a:rPr>
              <a:t>Extreme costs of packaged journal subscriptions</a:t>
            </a:r>
          </a:p>
          <a:p>
            <a:pPr marL="342900" lvl="0" indent="-342900" defTabSz="914400">
              <a:lnSpc>
                <a:spcPct val="90000"/>
              </a:lnSpc>
              <a:spcBef>
                <a:spcPts val="1000"/>
              </a:spcBef>
              <a:buFont typeface="Arial" panose="020B0604020202020204" pitchFamily="34" charset="0"/>
              <a:buChar char="•"/>
            </a:pPr>
            <a:r>
              <a:rPr lang="en-US" sz="1600" dirty="0">
                <a:solidFill>
                  <a:prstClr val="black"/>
                </a:solidFill>
              </a:rPr>
              <a:t>Drive to make publicly funded information freely available</a:t>
            </a:r>
          </a:p>
          <a:p>
            <a:pPr marL="342900" lvl="0" indent="-342900" defTabSz="914400">
              <a:lnSpc>
                <a:spcPct val="90000"/>
              </a:lnSpc>
              <a:spcBef>
                <a:spcPts val="1000"/>
              </a:spcBef>
              <a:buFont typeface="Arial" panose="020B0604020202020204" pitchFamily="34" charset="0"/>
              <a:buChar char="•"/>
            </a:pPr>
            <a:r>
              <a:rPr lang="en-US" sz="1600" dirty="0">
                <a:solidFill>
                  <a:prstClr val="black"/>
                </a:solidFill>
              </a:rPr>
              <a:t>The HSRC a front-runner!</a:t>
            </a:r>
          </a:p>
          <a:p>
            <a:pPr marL="342900" lvl="0" indent="-342900" defTabSz="914400">
              <a:lnSpc>
                <a:spcPct val="90000"/>
              </a:lnSpc>
              <a:spcBef>
                <a:spcPts val="1000"/>
              </a:spcBef>
              <a:buFont typeface="Arial" panose="020B0604020202020204" pitchFamily="34" charset="0"/>
              <a:buChar char="•"/>
            </a:pPr>
            <a:r>
              <a:rPr lang="en-US" sz="1600" dirty="0">
                <a:solidFill>
                  <a:prstClr val="black"/>
                </a:solidFill>
              </a:rPr>
              <a:t>All Research Outputs are available free of charge to the outside world, except for confidential papers.</a:t>
            </a:r>
          </a:p>
          <a:p>
            <a:pPr marL="342900" lvl="0" indent="-342900" defTabSz="914400">
              <a:lnSpc>
                <a:spcPct val="90000"/>
              </a:lnSpc>
              <a:spcBef>
                <a:spcPts val="1000"/>
              </a:spcBef>
              <a:buFont typeface="Arial" panose="020B0604020202020204" pitchFamily="34" charset="0"/>
              <a:buChar char="•"/>
            </a:pPr>
            <a:r>
              <a:rPr lang="en-US" sz="1600" dirty="0">
                <a:solidFill>
                  <a:prstClr val="black"/>
                </a:solidFill>
              </a:rPr>
              <a:t>Online available since 2000.</a:t>
            </a:r>
          </a:p>
          <a:p>
            <a:pPr marL="342900" lvl="0" indent="-342900" defTabSz="914400">
              <a:lnSpc>
                <a:spcPct val="90000"/>
              </a:lnSpc>
              <a:spcBef>
                <a:spcPts val="1000"/>
              </a:spcBef>
              <a:buFont typeface="Arial" panose="020B0604020202020204" pitchFamily="34" charset="0"/>
              <a:buChar char="•"/>
            </a:pPr>
            <a:r>
              <a:rPr lang="en-US" sz="1600" dirty="0">
                <a:solidFill>
                  <a:prstClr val="black"/>
                </a:solidFill>
              </a:rPr>
              <a:t>Some books published by the HSRC Press are available for download free of charge (embargo applies for recently published books)</a:t>
            </a:r>
          </a:p>
          <a:p>
            <a:pPr marL="342900" lvl="0" indent="-342900" defTabSz="914400">
              <a:lnSpc>
                <a:spcPct val="90000"/>
              </a:lnSpc>
              <a:spcBef>
                <a:spcPts val="1000"/>
              </a:spcBef>
              <a:buFont typeface="Arial" panose="020B0604020202020204" pitchFamily="34" charset="0"/>
              <a:buChar char="•"/>
            </a:pPr>
            <a:r>
              <a:rPr lang="en-US" sz="1600" dirty="0">
                <a:solidFill>
                  <a:prstClr val="black"/>
                </a:solidFill>
              </a:rPr>
              <a:t>Transformative Agreements (Taylor &amp; Francis + Springer)</a:t>
            </a:r>
          </a:p>
          <a:p>
            <a:pPr marL="285750" indent="-285750">
              <a:buBlip>
                <a:blip r:embed="rId3"/>
              </a:buBlip>
            </a:pPr>
            <a:endParaRPr lang="en-US" dirty="0"/>
          </a:p>
        </p:txBody>
      </p:sp>
      <p:sp>
        <p:nvSpPr>
          <p:cNvPr id="4" name="Rectangle 3">
            <a:extLst>
              <a:ext uri="{FF2B5EF4-FFF2-40B4-BE49-F238E27FC236}">
                <a16:creationId xmlns:a16="http://schemas.microsoft.com/office/drawing/2014/main" id="{7D519147-93D7-BA7C-55C0-3DB18564918D}"/>
              </a:ext>
            </a:extLst>
          </p:cNvPr>
          <p:cNvSpPr/>
          <p:nvPr/>
        </p:nvSpPr>
        <p:spPr>
          <a:xfrm>
            <a:off x="1050966" y="843148"/>
            <a:ext cx="7707086" cy="106420"/>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242729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7E225-A1BE-CF6C-E9B0-AD22941D854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59FAD469-208D-5480-8937-C11B37CD4D46}"/>
              </a:ext>
            </a:extLst>
          </p:cNvPr>
          <p:cNvSpPr/>
          <p:nvPr/>
        </p:nvSpPr>
        <p:spPr>
          <a:xfrm>
            <a:off x="0" y="4435433"/>
            <a:ext cx="2630384" cy="1680359"/>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3D62F9E-98B5-47B8-B0C6-DDB896D5FDF5}"/>
              </a:ext>
            </a:extLst>
          </p:cNvPr>
          <p:cNvSpPr/>
          <p:nvPr/>
        </p:nvSpPr>
        <p:spPr>
          <a:xfrm>
            <a:off x="2630384" y="0"/>
            <a:ext cx="6513616" cy="6115792"/>
          </a:xfrm>
          <a:prstGeom prst="rect">
            <a:avLst/>
          </a:prstGeom>
          <a:solidFill>
            <a:srgbClr val="222B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178A5ED0-0915-EEAC-060B-9A86D569A400}"/>
              </a:ext>
            </a:extLst>
          </p:cNvPr>
          <p:cNvSpPr/>
          <p:nvPr/>
        </p:nvSpPr>
        <p:spPr>
          <a:xfrm>
            <a:off x="0" y="0"/>
            <a:ext cx="2630384" cy="1680359"/>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B8189615-FB6D-D0DC-4AC3-5D115ABBC836}"/>
              </a:ext>
            </a:extLst>
          </p:cNvPr>
          <p:cNvSpPr txBox="1"/>
          <p:nvPr/>
        </p:nvSpPr>
        <p:spPr>
          <a:xfrm>
            <a:off x="2630383" y="1393693"/>
            <a:ext cx="6513617" cy="3662541"/>
          </a:xfrm>
          <a:prstGeom prst="rect">
            <a:avLst/>
          </a:prstGeom>
          <a:noFill/>
        </p:spPr>
        <p:txBody>
          <a:bodyPr wrap="square" rtlCol="0">
            <a:spAutoFit/>
          </a:bodyPr>
          <a:lstStyle/>
          <a:p>
            <a:pPr algn="ctr"/>
            <a:r>
              <a:rPr lang="en-US" sz="4800" b="1" dirty="0">
                <a:solidFill>
                  <a:srgbClr val="D69610"/>
                </a:solidFill>
              </a:rPr>
              <a:t>Any Questions?</a:t>
            </a:r>
          </a:p>
          <a:p>
            <a:pPr algn="ctr"/>
            <a:endParaRPr lang="en-US" sz="4800" b="1" dirty="0">
              <a:solidFill>
                <a:srgbClr val="D69610"/>
              </a:solidFill>
            </a:endParaRPr>
          </a:p>
          <a:p>
            <a:pPr algn="ctr"/>
            <a:r>
              <a:rPr lang="en-US" sz="4800" b="1" dirty="0">
                <a:solidFill>
                  <a:srgbClr val="D69610"/>
                </a:solidFill>
              </a:rPr>
              <a:t>Live Demonstration </a:t>
            </a:r>
          </a:p>
          <a:p>
            <a:pPr algn="ctr"/>
            <a:r>
              <a:rPr lang="en-US" sz="3600" b="1" dirty="0">
                <a:solidFill>
                  <a:srgbClr val="D69610"/>
                </a:solidFill>
              </a:rPr>
              <a:t>(Databases + Referencing with Mendeley)</a:t>
            </a:r>
          </a:p>
          <a:p>
            <a:endParaRPr lang="en-US" sz="1600" b="1" dirty="0">
              <a:solidFill>
                <a:srgbClr val="D69610"/>
              </a:solidFill>
            </a:endParaRPr>
          </a:p>
        </p:txBody>
      </p:sp>
      <p:pic>
        <p:nvPicPr>
          <p:cNvPr id="3" name="Picture 2" descr="A pencil and light bulb on a piece of paper&#10;&#10;AI-generated content may be incorrect.">
            <a:extLst>
              <a:ext uri="{FF2B5EF4-FFF2-40B4-BE49-F238E27FC236}">
                <a16:creationId xmlns:a16="http://schemas.microsoft.com/office/drawing/2014/main" id="{DFFA164D-CA7F-B6D7-9F36-E5B52F2C9F83}"/>
              </a:ext>
            </a:extLst>
          </p:cNvPr>
          <p:cNvPicPr>
            <a:picLocks noChangeAspect="1"/>
          </p:cNvPicPr>
          <p:nvPr/>
        </p:nvPicPr>
        <p:blipFill>
          <a:blip r:embed="rId2"/>
          <a:stretch>
            <a:fillRect/>
          </a:stretch>
        </p:blipFill>
        <p:spPr>
          <a:xfrm>
            <a:off x="394069" y="1940448"/>
            <a:ext cx="1842244" cy="2316524"/>
          </a:xfrm>
          <a:prstGeom prst="rect">
            <a:avLst/>
          </a:prstGeom>
        </p:spPr>
      </p:pic>
      <p:sp>
        <p:nvSpPr>
          <p:cNvPr id="9" name="TextBox 8">
            <a:extLst>
              <a:ext uri="{FF2B5EF4-FFF2-40B4-BE49-F238E27FC236}">
                <a16:creationId xmlns:a16="http://schemas.microsoft.com/office/drawing/2014/main" id="{0CEC92B7-3219-0F65-8925-E1B69A4EEF22}"/>
              </a:ext>
            </a:extLst>
          </p:cNvPr>
          <p:cNvSpPr txBox="1"/>
          <p:nvPr/>
        </p:nvSpPr>
        <p:spPr>
          <a:xfrm>
            <a:off x="0" y="178459"/>
            <a:ext cx="2630384" cy="1384995"/>
          </a:xfrm>
          <a:prstGeom prst="rect">
            <a:avLst/>
          </a:prstGeom>
          <a:noFill/>
        </p:spPr>
        <p:txBody>
          <a:bodyPr wrap="square" rtlCol="0">
            <a:spAutoFit/>
          </a:bodyPr>
          <a:lstStyle/>
          <a:p>
            <a:pPr algn="ctr"/>
            <a:r>
              <a:rPr lang="en-US" sz="2100" dirty="0">
                <a:solidFill>
                  <a:schemeClr val="bg1"/>
                </a:solidFill>
                <a:latin typeface="Calibri" panose="020F0502020204030204" pitchFamily="34" charset="0"/>
                <a:cs typeface="Calibri" panose="020F0502020204030204" pitchFamily="34" charset="0"/>
              </a:rPr>
              <a:t>7th Annual Emerging African Researcher Training Academy 2026</a:t>
            </a:r>
          </a:p>
        </p:txBody>
      </p:sp>
      <p:sp>
        <p:nvSpPr>
          <p:cNvPr id="11" name="TextBox 10">
            <a:extLst>
              <a:ext uri="{FF2B5EF4-FFF2-40B4-BE49-F238E27FC236}">
                <a16:creationId xmlns:a16="http://schemas.microsoft.com/office/drawing/2014/main" id="{CBAD1967-3BCC-4464-78BC-305AFF6B4A5D}"/>
              </a:ext>
            </a:extLst>
          </p:cNvPr>
          <p:cNvSpPr txBox="1"/>
          <p:nvPr/>
        </p:nvSpPr>
        <p:spPr>
          <a:xfrm>
            <a:off x="0" y="4820028"/>
            <a:ext cx="2630383" cy="923330"/>
          </a:xfrm>
          <a:prstGeom prst="rect">
            <a:avLst/>
          </a:prstGeom>
          <a:noFill/>
        </p:spPr>
        <p:txBody>
          <a:bodyPr wrap="square">
            <a:spAutoFit/>
          </a:bodyPr>
          <a:lstStyle/>
          <a:p>
            <a:pPr algn="ctr"/>
            <a:r>
              <a:rPr lang="en-US" i="1" dirty="0">
                <a:solidFill>
                  <a:schemeClr val="bg1"/>
                </a:solidFill>
                <a:latin typeface="Calibri Light" panose="020F0302020204030204" pitchFamily="34" charset="0"/>
                <a:cs typeface="Calibri Light" panose="020F0302020204030204" pitchFamily="34" charset="0"/>
              </a:rPr>
              <a:t>African Research Voices in the Age of Artificial Intelligence</a:t>
            </a:r>
          </a:p>
        </p:txBody>
      </p:sp>
      <p:pic>
        <p:nvPicPr>
          <p:cNvPr id="2" name="Picture 1">
            <a:extLst>
              <a:ext uri="{FF2B5EF4-FFF2-40B4-BE49-F238E27FC236}">
                <a16:creationId xmlns:a16="http://schemas.microsoft.com/office/drawing/2014/main" id="{CDAD4B1A-3B6E-4D1B-95B4-A556260BB945}"/>
              </a:ext>
            </a:extLst>
          </p:cNvPr>
          <p:cNvPicPr>
            <a:picLocks noChangeAspect="1"/>
          </p:cNvPicPr>
          <p:nvPr/>
        </p:nvPicPr>
        <p:blipFill>
          <a:blip r:embed="rId3"/>
          <a:stretch>
            <a:fillRect/>
          </a:stretch>
        </p:blipFill>
        <p:spPr>
          <a:xfrm>
            <a:off x="5012399" y="194375"/>
            <a:ext cx="1199318" cy="1199318"/>
          </a:xfrm>
          <a:prstGeom prst="rect">
            <a:avLst/>
          </a:prstGeom>
        </p:spPr>
      </p:pic>
    </p:spTree>
    <p:extLst>
      <p:ext uri="{BB962C8B-B14F-4D97-AF65-F5344CB8AC3E}">
        <p14:creationId xmlns:p14="http://schemas.microsoft.com/office/powerpoint/2010/main" val="23729771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4CBC70-3BEE-FE7A-AA12-3A56E4BB199E}"/>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EBCDFC9-64FD-1437-89CB-C6E8E5CE0C8B}"/>
              </a:ext>
            </a:extLst>
          </p:cNvPr>
          <p:cNvSpPr/>
          <p:nvPr/>
        </p:nvSpPr>
        <p:spPr>
          <a:xfrm>
            <a:off x="0" y="4435433"/>
            <a:ext cx="2630384" cy="1680359"/>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966DCA6-D1C8-2B6D-7653-76033D03B732}"/>
              </a:ext>
            </a:extLst>
          </p:cNvPr>
          <p:cNvSpPr/>
          <p:nvPr/>
        </p:nvSpPr>
        <p:spPr>
          <a:xfrm>
            <a:off x="2630384" y="0"/>
            <a:ext cx="6513616" cy="6115792"/>
          </a:xfrm>
          <a:prstGeom prst="rect">
            <a:avLst/>
          </a:prstGeom>
          <a:solidFill>
            <a:srgbClr val="222B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C72660B6-514F-CF09-7553-7E4D66FDE2C7}"/>
              </a:ext>
            </a:extLst>
          </p:cNvPr>
          <p:cNvSpPr/>
          <p:nvPr/>
        </p:nvSpPr>
        <p:spPr>
          <a:xfrm>
            <a:off x="0" y="0"/>
            <a:ext cx="2630384" cy="1680359"/>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7CF48D6-4C15-461E-7DD4-07A901A58F6C}"/>
              </a:ext>
            </a:extLst>
          </p:cNvPr>
          <p:cNvSpPr txBox="1"/>
          <p:nvPr/>
        </p:nvSpPr>
        <p:spPr>
          <a:xfrm>
            <a:off x="2630383" y="0"/>
            <a:ext cx="6513617" cy="6617196"/>
          </a:xfrm>
          <a:prstGeom prst="rect">
            <a:avLst/>
          </a:prstGeom>
          <a:noFill/>
        </p:spPr>
        <p:txBody>
          <a:bodyPr wrap="square" rtlCol="0">
            <a:spAutoFit/>
          </a:bodyPr>
          <a:lstStyle/>
          <a:p>
            <a:pPr algn="ctr"/>
            <a:r>
              <a:rPr lang="en-US" sz="7200" b="1" dirty="0">
                <a:solidFill>
                  <a:srgbClr val="D69610"/>
                </a:solidFill>
              </a:rPr>
              <a:t>Contents</a:t>
            </a:r>
          </a:p>
          <a:p>
            <a:pPr marL="457200" indent="-457200">
              <a:buFont typeface="Arial" panose="020B0604020202020204" pitchFamily="34" charset="0"/>
              <a:buChar char="•"/>
            </a:pPr>
            <a:r>
              <a:rPr lang="en-US" sz="3200" dirty="0">
                <a:solidFill>
                  <a:srgbClr val="D69610"/>
                </a:solidFill>
              </a:rPr>
              <a:t>Stages in the information searching process</a:t>
            </a:r>
          </a:p>
          <a:p>
            <a:pPr marL="457200" indent="-457200">
              <a:buFont typeface="Arial" panose="020B0604020202020204" pitchFamily="34" charset="0"/>
              <a:buChar char="•"/>
            </a:pPr>
            <a:r>
              <a:rPr lang="en-US" sz="3200" dirty="0">
                <a:solidFill>
                  <a:srgbClr val="D69610"/>
                </a:solidFill>
              </a:rPr>
              <a:t>Decide which database to use</a:t>
            </a:r>
          </a:p>
          <a:p>
            <a:pPr marL="457200" indent="-457200">
              <a:buFont typeface="Arial" panose="020B0604020202020204" pitchFamily="34" charset="0"/>
              <a:buChar char="•"/>
            </a:pPr>
            <a:r>
              <a:rPr lang="en-US" sz="3200" dirty="0">
                <a:solidFill>
                  <a:srgbClr val="D69610"/>
                </a:solidFill>
              </a:rPr>
              <a:t>Core principles of searching </a:t>
            </a:r>
          </a:p>
          <a:p>
            <a:pPr marL="457200" indent="-457200">
              <a:buFont typeface="Arial" panose="020B0604020202020204" pitchFamily="34" charset="0"/>
              <a:buChar char="•"/>
            </a:pPr>
            <a:r>
              <a:rPr lang="en-US" sz="3200" dirty="0">
                <a:solidFill>
                  <a:srgbClr val="D69610"/>
                </a:solidFill>
              </a:rPr>
              <a:t>Searching techniques</a:t>
            </a:r>
          </a:p>
          <a:p>
            <a:pPr marL="457200" indent="-457200">
              <a:buFont typeface="Arial" panose="020B0604020202020204" pitchFamily="34" charset="0"/>
              <a:buChar char="•"/>
            </a:pPr>
            <a:r>
              <a:rPr lang="en-US" sz="3200" dirty="0">
                <a:solidFill>
                  <a:srgbClr val="D69610"/>
                </a:solidFill>
              </a:rPr>
              <a:t>Evaluation of information resources</a:t>
            </a:r>
          </a:p>
          <a:p>
            <a:pPr marL="457200" indent="-457200">
              <a:buFont typeface="Arial" panose="020B0604020202020204" pitchFamily="34" charset="0"/>
              <a:buChar char="•"/>
            </a:pPr>
            <a:r>
              <a:rPr lang="en-US" sz="3200" dirty="0">
                <a:solidFill>
                  <a:srgbClr val="D69610"/>
                </a:solidFill>
              </a:rPr>
              <a:t>Open access</a:t>
            </a:r>
          </a:p>
          <a:p>
            <a:pPr marL="457200" indent="-457200">
              <a:buFont typeface="Arial" panose="020B0604020202020204" pitchFamily="34" charset="0"/>
              <a:buChar char="•"/>
            </a:pPr>
            <a:r>
              <a:rPr lang="en-US" sz="3200" dirty="0">
                <a:solidFill>
                  <a:srgbClr val="D69610"/>
                </a:solidFill>
              </a:rPr>
              <a:t>Questions &amp; Live Demonstration</a:t>
            </a:r>
          </a:p>
          <a:p>
            <a:pPr marL="457200" indent="-457200">
              <a:buFont typeface="Arial" panose="020B0604020202020204" pitchFamily="34" charset="0"/>
              <a:buChar char="•"/>
            </a:pPr>
            <a:endParaRPr lang="en-US" sz="3200" dirty="0">
              <a:solidFill>
                <a:srgbClr val="D69610"/>
              </a:solidFill>
            </a:endParaRPr>
          </a:p>
          <a:p>
            <a:pPr algn="ctr"/>
            <a:endParaRPr lang="en-US" sz="3200" dirty="0">
              <a:solidFill>
                <a:schemeClr val="bg1"/>
              </a:solidFill>
            </a:endParaRPr>
          </a:p>
        </p:txBody>
      </p:sp>
      <p:pic>
        <p:nvPicPr>
          <p:cNvPr id="3" name="Picture 2" descr="A pencil and light bulb on a piece of paper&#10;&#10;AI-generated content may be incorrect.">
            <a:extLst>
              <a:ext uri="{FF2B5EF4-FFF2-40B4-BE49-F238E27FC236}">
                <a16:creationId xmlns:a16="http://schemas.microsoft.com/office/drawing/2014/main" id="{AE0CE102-16A8-F45C-360B-6EC3067B20CF}"/>
              </a:ext>
            </a:extLst>
          </p:cNvPr>
          <p:cNvPicPr>
            <a:picLocks noChangeAspect="1"/>
          </p:cNvPicPr>
          <p:nvPr/>
        </p:nvPicPr>
        <p:blipFill>
          <a:blip r:embed="rId2"/>
          <a:stretch>
            <a:fillRect/>
          </a:stretch>
        </p:blipFill>
        <p:spPr>
          <a:xfrm>
            <a:off x="394069" y="1940448"/>
            <a:ext cx="1842244" cy="2316524"/>
          </a:xfrm>
          <a:prstGeom prst="rect">
            <a:avLst/>
          </a:prstGeom>
        </p:spPr>
      </p:pic>
      <p:sp>
        <p:nvSpPr>
          <p:cNvPr id="9" name="TextBox 8">
            <a:extLst>
              <a:ext uri="{FF2B5EF4-FFF2-40B4-BE49-F238E27FC236}">
                <a16:creationId xmlns:a16="http://schemas.microsoft.com/office/drawing/2014/main" id="{FB2CBB25-25EB-A324-A81D-D9030FAC4647}"/>
              </a:ext>
            </a:extLst>
          </p:cNvPr>
          <p:cNvSpPr txBox="1"/>
          <p:nvPr/>
        </p:nvSpPr>
        <p:spPr>
          <a:xfrm>
            <a:off x="0" y="178459"/>
            <a:ext cx="2630384" cy="1384995"/>
          </a:xfrm>
          <a:prstGeom prst="rect">
            <a:avLst/>
          </a:prstGeom>
          <a:noFill/>
        </p:spPr>
        <p:txBody>
          <a:bodyPr wrap="square" rtlCol="0">
            <a:spAutoFit/>
          </a:bodyPr>
          <a:lstStyle/>
          <a:p>
            <a:pPr algn="ctr"/>
            <a:r>
              <a:rPr lang="en-US" sz="2100" dirty="0">
                <a:solidFill>
                  <a:schemeClr val="bg1"/>
                </a:solidFill>
                <a:latin typeface="Calibri" panose="020F0502020204030204" pitchFamily="34" charset="0"/>
                <a:cs typeface="Calibri" panose="020F0502020204030204" pitchFamily="34" charset="0"/>
              </a:rPr>
              <a:t>7th Annual Emerging African Researcher Training Academy 2026</a:t>
            </a:r>
          </a:p>
        </p:txBody>
      </p:sp>
      <p:sp>
        <p:nvSpPr>
          <p:cNvPr id="11" name="TextBox 10">
            <a:extLst>
              <a:ext uri="{FF2B5EF4-FFF2-40B4-BE49-F238E27FC236}">
                <a16:creationId xmlns:a16="http://schemas.microsoft.com/office/drawing/2014/main" id="{ACF7D0BE-7C5B-52C6-C661-889F36348D9A}"/>
              </a:ext>
            </a:extLst>
          </p:cNvPr>
          <p:cNvSpPr txBox="1"/>
          <p:nvPr/>
        </p:nvSpPr>
        <p:spPr>
          <a:xfrm>
            <a:off x="0" y="4820028"/>
            <a:ext cx="2630383" cy="923330"/>
          </a:xfrm>
          <a:prstGeom prst="rect">
            <a:avLst/>
          </a:prstGeom>
          <a:noFill/>
        </p:spPr>
        <p:txBody>
          <a:bodyPr wrap="square">
            <a:spAutoFit/>
          </a:bodyPr>
          <a:lstStyle/>
          <a:p>
            <a:pPr algn="ctr"/>
            <a:r>
              <a:rPr lang="en-US" i="1" dirty="0">
                <a:solidFill>
                  <a:schemeClr val="bg1"/>
                </a:solidFill>
                <a:latin typeface="Calibri Light" panose="020F0302020204030204" pitchFamily="34" charset="0"/>
                <a:cs typeface="Calibri Light" panose="020F0302020204030204" pitchFamily="34" charset="0"/>
              </a:rPr>
              <a:t>African Research Voices in the Age of Artificial Intelligence</a:t>
            </a:r>
          </a:p>
        </p:txBody>
      </p:sp>
    </p:spTree>
    <p:extLst>
      <p:ext uri="{BB962C8B-B14F-4D97-AF65-F5344CB8AC3E}">
        <p14:creationId xmlns:p14="http://schemas.microsoft.com/office/powerpoint/2010/main" val="4000075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236850-ECB9-B1F6-2339-828A285AC94F}"/>
              </a:ext>
            </a:extLst>
          </p:cNvPr>
          <p:cNvSpPr>
            <a:spLocks noGrp="1"/>
          </p:cNvSpPr>
          <p:nvPr>
            <p:ph idx="1"/>
          </p:nvPr>
        </p:nvSpPr>
        <p:spPr>
          <a:xfrm>
            <a:off x="1050966" y="1164265"/>
            <a:ext cx="7886700" cy="4351338"/>
          </a:xfrm>
        </p:spPr>
        <p:txBody>
          <a:bodyPr>
            <a:normAutofit/>
          </a:bodyPr>
          <a:lstStyle/>
          <a:p>
            <a:pPr marL="0" indent="0">
              <a:buNone/>
            </a:pPr>
            <a:r>
              <a:rPr lang="en-US" sz="2000" dirty="0">
                <a:solidFill>
                  <a:prstClr val="black"/>
                </a:solidFill>
              </a:rPr>
              <a:t>At the end of this module, you should:</a:t>
            </a:r>
          </a:p>
          <a:p>
            <a:pPr marL="0" indent="0">
              <a:buNone/>
            </a:pPr>
            <a:endParaRPr lang="en-US" sz="2000" dirty="0">
              <a:solidFill>
                <a:prstClr val="black"/>
              </a:solidFill>
            </a:endParaRPr>
          </a:p>
          <a:p>
            <a:r>
              <a:rPr lang="en-US" sz="2000" dirty="0">
                <a:solidFill>
                  <a:prstClr val="black"/>
                </a:solidFill>
              </a:rPr>
              <a:t>Understand the </a:t>
            </a:r>
            <a:r>
              <a:rPr lang="en-US" sz="2000" b="1" dirty="0">
                <a:solidFill>
                  <a:prstClr val="black"/>
                </a:solidFill>
              </a:rPr>
              <a:t>literature searching </a:t>
            </a:r>
            <a:r>
              <a:rPr lang="en-US" sz="2000" dirty="0">
                <a:solidFill>
                  <a:prstClr val="black"/>
                </a:solidFill>
              </a:rPr>
              <a:t>process </a:t>
            </a:r>
          </a:p>
          <a:p>
            <a:r>
              <a:rPr lang="en-US" sz="2000" b="1" dirty="0">
                <a:solidFill>
                  <a:prstClr val="black"/>
                </a:solidFill>
              </a:rPr>
              <a:t>Identify stages </a:t>
            </a:r>
            <a:r>
              <a:rPr lang="en-US" sz="2000" dirty="0">
                <a:solidFill>
                  <a:prstClr val="black"/>
                </a:solidFill>
              </a:rPr>
              <a:t>in the </a:t>
            </a:r>
            <a:r>
              <a:rPr lang="en-US" sz="2000" b="1" dirty="0">
                <a:solidFill>
                  <a:prstClr val="black"/>
                </a:solidFill>
              </a:rPr>
              <a:t>information-seeking</a:t>
            </a:r>
            <a:r>
              <a:rPr lang="en-US" sz="2000" dirty="0">
                <a:solidFill>
                  <a:prstClr val="black"/>
                </a:solidFill>
              </a:rPr>
              <a:t> process</a:t>
            </a:r>
          </a:p>
          <a:p>
            <a:r>
              <a:rPr lang="en-US" sz="2000" dirty="0">
                <a:solidFill>
                  <a:prstClr val="black"/>
                </a:solidFill>
              </a:rPr>
              <a:t>Identify </a:t>
            </a:r>
            <a:r>
              <a:rPr lang="en-US" sz="2000" b="1" dirty="0">
                <a:solidFill>
                  <a:prstClr val="black"/>
                </a:solidFill>
              </a:rPr>
              <a:t>relevant databases </a:t>
            </a:r>
            <a:r>
              <a:rPr lang="en-US" sz="2000" dirty="0">
                <a:solidFill>
                  <a:prstClr val="black"/>
                </a:solidFill>
              </a:rPr>
              <a:t>and therefore </a:t>
            </a:r>
            <a:r>
              <a:rPr lang="en-US" sz="2000" b="1" dirty="0">
                <a:solidFill>
                  <a:prstClr val="black"/>
                </a:solidFill>
              </a:rPr>
              <a:t>relevant information</a:t>
            </a:r>
          </a:p>
          <a:p>
            <a:r>
              <a:rPr lang="en-US" sz="2000" dirty="0">
                <a:solidFill>
                  <a:prstClr val="black"/>
                </a:solidFill>
              </a:rPr>
              <a:t>Evaluate</a:t>
            </a:r>
            <a:r>
              <a:rPr lang="en-US" sz="2000" b="1" dirty="0">
                <a:solidFill>
                  <a:prstClr val="black"/>
                </a:solidFill>
              </a:rPr>
              <a:t> information </a:t>
            </a:r>
            <a:r>
              <a:rPr lang="en-US" sz="2000" dirty="0">
                <a:solidFill>
                  <a:prstClr val="black"/>
                </a:solidFill>
              </a:rPr>
              <a:t>and </a:t>
            </a:r>
            <a:r>
              <a:rPr lang="en-US" sz="2000" b="1" dirty="0">
                <a:solidFill>
                  <a:prstClr val="black"/>
                </a:solidFill>
              </a:rPr>
              <a:t>information resources</a:t>
            </a:r>
          </a:p>
          <a:p>
            <a:endParaRPr lang="en-ZA" dirty="0"/>
          </a:p>
        </p:txBody>
      </p:sp>
      <p:pic>
        <p:nvPicPr>
          <p:cNvPr id="4" name="Picture 3">
            <a:extLst>
              <a:ext uri="{FF2B5EF4-FFF2-40B4-BE49-F238E27FC236}">
                <a16:creationId xmlns:a16="http://schemas.microsoft.com/office/drawing/2014/main" id="{84294116-F269-7159-4F71-ED960BF83EE2}"/>
              </a:ext>
            </a:extLst>
          </p:cNvPr>
          <p:cNvPicPr>
            <a:picLocks noChangeAspect="1"/>
          </p:cNvPicPr>
          <p:nvPr/>
        </p:nvPicPr>
        <p:blipFill>
          <a:blip r:embed="rId2"/>
          <a:srcRect/>
          <a:stretch/>
        </p:blipFill>
        <p:spPr>
          <a:xfrm>
            <a:off x="189983" y="117080"/>
            <a:ext cx="676916" cy="851186"/>
          </a:xfrm>
          <a:prstGeom prst="rect">
            <a:avLst/>
          </a:prstGeom>
        </p:spPr>
      </p:pic>
      <p:sp>
        <p:nvSpPr>
          <p:cNvPr id="5" name="TextBox 4">
            <a:extLst>
              <a:ext uri="{FF2B5EF4-FFF2-40B4-BE49-F238E27FC236}">
                <a16:creationId xmlns:a16="http://schemas.microsoft.com/office/drawing/2014/main" id="{8FBAF90C-472B-7FFB-22C2-2BF5BAAF156D}"/>
              </a:ext>
            </a:extLst>
          </p:cNvPr>
          <p:cNvSpPr txBox="1"/>
          <p:nvPr/>
        </p:nvSpPr>
        <p:spPr>
          <a:xfrm>
            <a:off x="1050966" y="118571"/>
            <a:ext cx="8009906" cy="769441"/>
          </a:xfrm>
          <a:prstGeom prst="rect">
            <a:avLst/>
          </a:prstGeom>
          <a:noFill/>
        </p:spPr>
        <p:txBody>
          <a:bodyPr wrap="square" rtlCol="0">
            <a:spAutoFit/>
          </a:bodyPr>
          <a:lstStyle/>
          <a:p>
            <a:r>
              <a:rPr lang="en-US" sz="4400" dirty="0">
                <a:solidFill>
                  <a:srgbClr val="D7970F"/>
                </a:solidFill>
                <a:latin typeface="+mj-lt"/>
                <a:ea typeface="+mj-ea"/>
                <a:cs typeface="+mj-cs"/>
              </a:rPr>
              <a:t>Lesson plan outline</a:t>
            </a:r>
          </a:p>
        </p:txBody>
      </p:sp>
      <p:sp>
        <p:nvSpPr>
          <p:cNvPr id="6" name="Rectangle 5">
            <a:extLst>
              <a:ext uri="{FF2B5EF4-FFF2-40B4-BE49-F238E27FC236}">
                <a16:creationId xmlns:a16="http://schemas.microsoft.com/office/drawing/2014/main" id="{74E934A9-3DBB-14F8-3740-3531617206CC}"/>
              </a:ext>
            </a:extLst>
          </p:cNvPr>
          <p:cNvSpPr/>
          <p:nvPr/>
        </p:nvSpPr>
        <p:spPr>
          <a:xfrm>
            <a:off x="1050966" y="843148"/>
            <a:ext cx="7707086" cy="106420"/>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923556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79A673-A152-7171-2DF1-58E6785F638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6077CF5-ACDB-D69D-D92A-779E1E7F867A}"/>
              </a:ext>
            </a:extLst>
          </p:cNvPr>
          <p:cNvPicPr>
            <a:picLocks noChangeAspect="1"/>
          </p:cNvPicPr>
          <p:nvPr/>
        </p:nvPicPr>
        <p:blipFill>
          <a:blip r:embed="rId2"/>
          <a:srcRect/>
          <a:stretch/>
        </p:blipFill>
        <p:spPr>
          <a:xfrm>
            <a:off x="189983" y="117080"/>
            <a:ext cx="676916" cy="851186"/>
          </a:xfrm>
          <a:prstGeom prst="rect">
            <a:avLst/>
          </a:prstGeom>
        </p:spPr>
      </p:pic>
      <p:sp>
        <p:nvSpPr>
          <p:cNvPr id="2" name="TextBox 1">
            <a:extLst>
              <a:ext uri="{FF2B5EF4-FFF2-40B4-BE49-F238E27FC236}">
                <a16:creationId xmlns:a16="http://schemas.microsoft.com/office/drawing/2014/main" id="{64A40D65-F30E-9CE4-3CC8-E1C02E19CA21}"/>
              </a:ext>
            </a:extLst>
          </p:cNvPr>
          <p:cNvSpPr txBox="1"/>
          <p:nvPr/>
        </p:nvSpPr>
        <p:spPr>
          <a:xfrm>
            <a:off x="1048899" y="151967"/>
            <a:ext cx="8095101" cy="584775"/>
          </a:xfrm>
          <a:prstGeom prst="rect">
            <a:avLst/>
          </a:prstGeom>
          <a:noFill/>
        </p:spPr>
        <p:txBody>
          <a:bodyPr wrap="square" rtlCol="0">
            <a:spAutoFit/>
          </a:bodyPr>
          <a:lstStyle/>
          <a:p>
            <a:r>
              <a:rPr lang="en-US" sz="3200" b="1" dirty="0">
                <a:latin typeface="Calibri" panose="020F0502020204030204" pitchFamily="34" charset="0"/>
                <a:cs typeface="Calibri" panose="020F0502020204030204" pitchFamily="34" charset="0"/>
              </a:rPr>
              <a:t>Stages in the Information Searching Process</a:t>
            </a:r>
          </a:p>
        </p:txBody>
      </p:sp>
      <p:sp>
        <p:nvSpPr>
          <p:cNvPr id="3" name="TextBox 2">
            <a:extLst>
              <a:ext uri="{FF2B5EF4-FFF2-40B4-BE49-F238E27FC236}">
                <a16:creationId xmlns:a16="http://schemas.microsoft.com/office/drawing/2014/main" id="{59CB2734-06E3-F1A7-E694-5901EC0E287E}"/>
              </a:ext>
            </a:extLst>
          </p:cNvPr>
          <p:cNvSpPr txBox="1"/>
          <p:nvPr/>
        </p:nvSpPr>
        <p:spPr>
          <a:xfrm>
            <a:off x="444790" y="1122613"/>
            <a:ext cx="7647709" cy="3693319"/>
          </a:xfrm>
          <a:prstGeom prst="rect">
            <a:avLst/>
          </a:prstGeom>
          <a:noFill/>
        </p:spPr>
        <p:txBody>
          <a:bodyPr wrap="square" rtlCol="0">
            <a:spAutoFit/>
          </a:bodyPr>
          <a:lstStyle/>
          <a:p>
            <a:pPr marL="342900" indent="-342900">
              <a:buClr>
                <a:srgbClr val="222B56"/>
              </a:buClr>
              <a:buFont typeface="Arial" panose="020B0604020202020204" pitchFamily="34" charset="0"/>
              <a:buChar char="•"/>
            </a:pPr>
            <a:r>
              <a:rPr lang="en-US" sz="1600" dirty="0">
                <a:cs typeface="Calibri" panose="020F0502020204030204" pitchFamily="34" charset="0"/>
              </a:rPr>
              <a:t>Analysis of the research topic</a:t>
            </a:r>
          </a:p>
          <a:p>
            <a:pPr marL="342900" indent="-342900">
              <a:buClr>
                <a:srgbClr val="222B56"/>
              </a:buClr>
              <a:buFont typeface="Arial" panose="020B0604020202020204" pitchFamily="34" charset="0"/>
              <a:buChar char="•"/>
            </a:pPr>
            <a:r>
              <a:rPr lang="en-US" sz="1600" dirty="0">
                <a:cs typeface="Calibri" panose="020F0502020204030204" pitchFamily="34" charset="0"/>
              </a:rPr>
              <a:t>Decide which database to use</a:t>
            </a:r>
          </a:p>
          <a:p>
            <a:pPr marL="342900" indent="-342900">
              <a:buClr>
                <a:srgbClr val="222B56"/>
              </a:buClr>
              <a:buFont typeface="Arial" panose="020B0604020202020204" pitchFamily="34" charset="0"/>
              <a:buChar char="•"/>
            </a:pPr>
            <a:r>
              <a:rPr lang="en-US" sz="1600" dirty="0">
                <a:cs typeface="Calibri" panose="020F0502020204030204" pitchFamily="34" charset="0"/>
              </a:rPr>
              <a:t>Searching techniques</a:t>
            </a:r>
          </a:p>
          <a:p>
            <a:pPr marL="342900" indent="-342900">
              <a:buClr>
                <a:srgbClr val="222B56"/>
              </a:buClr>
              <a:buFont typeface="Arial" panose="020B0604020202020204" pitchFamily="34" charset="0"/>
              <a:buChar char="•"/>
            </a:pPr>
            <a:r>
              <a:rPr lang="en-US" sz="1600" dirty="0">
                <a:cs typeface="Calibri" panose="020F0502020204030204" pitchFamily="34" charset="0"/>
              </a:rPr>
              <a:t>Open Access</a:t>
            </a:r>
          </a:p>
          <a:p>
            <a:pPr>
              <a:buClr>
                <a:srgbClr val="222B56"/>
              </a:buClr>
            </a:pPr>
            <a:endParaRPr lang="en-US" sz="1600" dirty="0">
              <a:latin typeface="Calibri" panose="020F0502020204030204" pitchFamily="34" charset="0"/>
              <a:cs typeface="Calibri" panose="020F0502020204030204" pitchFamily="34" charset="0"/>
            </a:endParaRPr>
          </a:p>
          <a:p>
            <a:pPr>
              <a:buClr>
                <a:srgbClr val="222B56"/>
              </a:buClr>
            </a:pPr>
            <a:r>
              <a:rPr lang="en-US" sz="2000" b="1" dirty="0">
                <a:latin typeface="Calibri" panose="020F0502020204030204" pitchFamily="34" charset="0"/>
                <a:cs typeface="Calibri" panose="020F0502020204030204" pitchFamily="34" charset="0"/>
              </a:rPr>
              <a:t>Artificial Intelligence (AI) Benefits</a:t>
            </a:r>
          </a:p>
          <a:p>
            <a:pPr marL="342900" indent="-342900">
              <a:buClr>
                <a:srgbClr val="222B56"/>
              </a:buClr>
              <a:buFont typeface="Arial" panose="020B0604020202020204" pitchFamily="34" charset="0"/>
              <a:buChar char="•"/>
            </a:pPr>
            <a:r>
              <a:rPr lang="en-US" sz="1600" dirty="0"/>
              <a:t>AI can brainstorm keywords, find synonyms,</a:t>
            </a:r>
          </a:p>
          <a:p>
            <a:pPr>
              <a:buClr>
                <a:srgbClr val="222B56"/>
              </a:buClr>
            </a:pPr>
            <a:r>
              <a:rPr lang="en-US" sz="1600" dirty="0"/>
              <a:t>or help structure highly effective</a:t>
            </a:r>
          </a:p>
          <a:p>
            <a:pPr>
              <a:buClr>
                <a:srgbClr val="222B56"/>
              </a:buClr>
            </a:pPr>
            <a:r>
              <a:rPr lang="en-US" sz="1600" dirty="0"/>
              <a:t>search queries for traditional databases</a:t>
            </a:r>
          </a:p>
          <a:p>
            <a:pPr>
              <a:buClr>
                <a:srgbClr val="222B56"/>
              </a:buClr>
            </a:pPr>
            <a:endParaRPr lang="en-US" sz="1600" dirty="0">
              <a:cs typeface="Calibri" panose="020F0502020204030204" pitchFamily="34" charset="0"/>
            </a:endParaRPr>
          </a:p>
          <a:p>
            <a:r>
              <a:rPr lang="en-US" sz="2000" b="1" dirty="0"/>
              <a:t>Artificial Intelligence (AI) Risks</a:t>
            </a:r>
          </a:p>
          <a:p>
            <a:pPr marL="285750" indent="-285750">
              <a:buFont typeface="Arial" panose="020B0604020202020204" pitchFamily="34" charset="0"/>
              <a:buChar char="•"/>
            </a:pPr>
            <a:r>
              <a:rPr lang="en-US" dirty="0"/>
              <a:t> </a:t>
            </a:r>
            <a:r>
              <a:rPr lang="en-US" sz="1600" dirty="0"/>
              <a:t>AI can confidently generate false</a:t>
            </a:r>
          </a:p>
          <a:p>
            <a:r>
              <a:rPr lang="en-US" sz="1600" dirty="0"/>
              <a:t>information or fabricate sources that </a:t>
            </a:r>
          </a:p>
          <a:p>
            <a:r>
              <a:rPr lang="en-US" sz="1600" dirty="0"/>
              <a:t>do not exist</a:t>
            </a:r>
          </a:p>
        </p:txBody>
      </p:sp>
      <p:sp>
        <p:nvSpPr>
          <p:cNvPr id="4" name="Rectangle 3">
            <a:extLst>
              <a:ext uri="{FF2B5EF4-FFF2-40B4-BE49-F238E27FC236}">
                <a16:creationId xmlns:a16="http://schemas.microsoft.com/office/drawing/2014/main" id="{852D1EF6-77CF-5B3D-2571-2DE0023C960C}"/>
              </a:ext>
            </a:extLst>
          </p:cNvPr>
          <p:cNvSpPr/>
          <p:nvPr/>
        </p:nvSpPr>
        <p:spPr>
          <a:xfrm>
            <a:off x="1050966" y="843148"/>
            <a:ext cx="7707086" cy="106420"/>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AB55AFCA-826D-4FEF-92BC-1D1B5AC6F709}"/>
              </a:ext>
            </a:extLst>
          </p:cNvPr>
          <p:cNvPicPr>
            <a:picLocks noChangeAspect="1"/>
          </p:cNvPicPr>
          <p:nvPr/>
        </p:nvPicPr>
        <p:blipFill>
          <a:blip r:embed="rId3"/>
          <a:stretch>
            <a:fillRect/>
          </a:stretch>
        </p:blipFill>
        <p:spPr>
          <a:xfrm>
            <a:off x="3739793" y="1819236"/>
            <a:ext cx="5691884" cy="4286020"/>
          </a:xfrm>
          <a:prstGeom prst="rect">
            <a:avLst/>
          </a:prstGeom>
        </p:spPr>
      </p:pic>
    </p:spTree>
    <p:extLst>
      <p:ext uri="{BB962C8B-B14F-4D97-AF65-F5344CB8AC3E}">
        <p14:creationId xmlns:p14="http://schemas.microsoft.com/office/powerpoint/2010/main" val="25128094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FE53F-5000-E6B8-5C50-F2CDE00527E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4D38072-B919-19D3-0F53-CB20EF082953}"/>
              </a:ext>
            </a:extLst>
          </p:cNvPr>
          <p:cNvPicPr>
            <a:picLocks noChangeAspect="1"/>
          </p:cNvPicPr>
          <p:nvPr/>
        </p:nvPicPr>
        <p:blipFill>
          <a:blip r:embed="rId2"/>
          <a:srcRect/>
          <a:stretch/>
        </p:blipFill>
        <p:spPr>
          <a:xfrm>
            <a:off x="189983" y="117080"/>
            <a:ext cx="676916" cy="851186"/>
          </a:xfrm>
          <a:prstGeom prst="rect">
            <a:avLst/>
          </a:prstGeom>
        </p:spPr>
      </p:pic>
      <p:sp>
        <p:nvSpPr>
          <p:cNvPr id="2" name="TextBox 1">
            <a:extLst>
              <a:ext uri="{FF2B5EF4-FFF2-40B4-BE49-F238E27FC236}">
                <a16:creationId xmlns:a16="http://schemas.microsoft.com/office/drawing/2014/main" id="{64859E11-20AD-9DF4-A7A6-3C244FFF696A}"/>
              </a:ext>
            </a:extLst>
          </p:cNvPr>
          <p:cNvSpPr txBox="1"/>
          <p:nvPr/>
        </p:nvSpPr>
        <p:spPr>
          <a:xfrm>
            <a:off x="1050966" y="67200"/>
            <a:ext cx="8009906" cy="584775"/>
          </a:xfrm>
          <a:prstGeom prst="rect">
            <a:avLst/>
          </a:prstGeom>
          <a:noFill/>
        </p:spPr>
        <p:txBody>
          <a:bodyPr wrap="square" rtlCol="0">
            <a:spAutoFit/>
          </a:bodyPr>
          <a:lstStyle/>
          <a:p>
            <a:r>
              <a:rPr lang="en-US" sz="3200" b="1" dirty="0">
                <a:latin typeface="Calibri" panose="020F0502020204030204" pitchFamily="34" charset="0"/>
                <a:cs typeface="Calibri" panose="020F0502020204030204" pitchFamily="34" charset="0"/>
              </a:rPr>
              <a:t>Decide which Database to Use</a:t>
            </a:r>
          </a:p>
        </p:txBody>
      </p:sp>
      <p:sp>
        <p:nvSpPr>
          <p:cNvPr id="3" name="TextBox 2">
            <a:extLst>
              <a:ext uri="{FF2B5EF4-FFF2-40B4-BE49-F238E27FC236}">
                <a16:creationId xmlns:a16="http://schemas.microsoft.com/office/drawing/2014/main" id="{BFB5523F-8D78-5D7C-9FCB-676E72C0FCF0}"/>
              </a:ext>
            </a:extLst>
          </p:cNvPr>
          <p:cNvSpPr txBox="1"/>
          <p:nvPr/>
        </p:nvSpPr>
        <p:spPr>
          <a:xfrm>
            <a:off x="482885" y="1347849"/>
            <a:ext cx="8215789" cy="5283498"/>
          </a:xfrm>
          <a:prstGeom prst="rect">
            <a:avLst/>
          </a:prstGeom>
          <a:noFill/>
        </p:spPr>
        <p:txBody>
          <a:bodyPr wrap="square" rtlCol="0">
            <a:spAutoFit/>
          </a:bodyPr>
          <a:lstStyle/>
          <a:p>
            <a:pPr lvl="0" defTabSz="914400">
              <a:lnSpc>
                <a:spcPct val="90000"/>
              </a:lnSpc>
              <a:spcBef>
                <a:spcPts val="1000"/>
              </a:spcBef>
            </a:pPr>
            <a:r>
              <a:rPr lang="en-US" sz="2000" b="1" dirty="0">
                <a:solidFill>
                  <a:prstClr val="black"/>
                </a:solidFill>
              </a:rPr>
              <a:t>Types of Material</a:t>
            </a:r>
          </a:p>
          <a:p>
            <a:pPr marL="342900" lvl="0" indent="-342900" defTabSz="914400">
              <a:lnSpc>
                <a:spcPct val="90000"/>
              </a:lnSpc>
              <a:spcBef>
                <a:spcPts val="1000"/>
              </a:spcBef>
              <a:buFont typeface="Arial" panose="020B0604020202020204" pitchFamily="34" charset="0"/>
              <a:buChar char="•"/>
            </a:pPr>
            <a:r>
              <a:rPr lang="en-US" sz="2000" dirty="0">
                <a:solidFill>
                  <a:prstClr val="black"/>
                </a:solidFill>
              </a:rPr>
              <a:t>Articles: EBSCO, ProQuest (AI), Scopus (AI), SA </a:t>
            </a:r>
            <a:r>
              <a:rPr lang="en-US" sz="2000" dirty="0" err="1">
                <a:solidFill>
                  <a:prstClr val="black"/>
                </a:solidFill>
              </a:rPr>
              <a:t>ePublications</a:t>
            </a:r>
            <a:endParaRPr lang="en-US" sz="2000" dirty="0">
              <a:solidFill>
                <a:prstClr val="black"/>
              </a:solidFill>
            </a:endParaRPr>
          </a:p>
          <a:p>
            <a:pPr marL="342900" lvl="0" indent="-342900" defTabSz="914400">
              <a:lnSpc>
                <a:spcPct val="90000"/>
              </a:lnSpc>
              <a:spcBef>
                <a:spcPts val="1000"/>
              </a:spcBef>
              <a:buFont typeface="Arial" panose="020B0604020202020204" pitchFamily="34" charset="0"/>
              <a:buChar char="•"/>
            </a:pPr>
            <a:r>
              <a:rPr lang="en-US" sz="2000" dirty="0">
                <a:solidFill>
                  <a:prstClr val="black"/>
                </a:solidFill>
              </a:rPr>
              <a:t>Publisher databases (Sage,  Springer, Oxford, Wiley, Elsevier, Taylor &amp; Francis etc.</a:t>
            </a:r>
          </a:p>
          <a:p>
            <a:pPr marL="342900" lvl="0" indent="-342900" defTabSz="914400">
              <a:lnSpc>
                <a:spcPct val="90000"/>
              </a:lnSpc>
              <a:spcBef>
                <a:spcPts val="1000"/>
              </a:spcBef>
              <a:buFont typeface="Arial" panose="020B0604020202020204" pitchFamily="34" charset="0"/>
              <a:buChar char="•"/>
            </a:pPr>
            <a:r>
              <a:rPr lang="en-US" sz="2000" dirty="0">
                <a:solidFill>
                  <a:prstClr val="black"/>
                </a:solidFill>
              </a:rPr>
              <a:t>Books: Library Catalogue, </a:t>
            </a:r>
            <a:r>
              <a:rPr lang="en-US" sz="2000" dirty="0" err="1">
                <a:solidFill>
                  <a:prstClr val="black"/>
                </a:solidFill>
              </a:rPr>
              <a:t>WorldCat</a:t>
            </a:r>
            <a:endParaRPr lang="en-US" sz="2000" dirty="0">
              <a:solidFill>
                <a:prstClr val="black"/>
              </a:solidFill>
            </a:endParaRPr>
          </a:p>
          <a:p>
            <a:pPr marL="342900" lvl="0" indent="-342900" defTabSz="914400">
              <a:lnSpc>
                <a:spcPct val="90000"/>
              </a:lnSpc>
              <a:spcBef>
                <a:spcPts val="1000"/>
              </a:spcBef>
              <a:buFont typeface="Arial" panose="020B0604020202020204" pitchFamily="34" charset="0"/>
              <a:buChar char="•"/>
            </a:pPr>
            <a:r>
              <a:rPr lang="en-US" sz="2000" dirty="0">
                <a:solidFill>
                  <a:prstClr val="black"/>
                </a:solidFill>
              </a:rPr>
              <a:t>Statistics: Regional Explorer (</a:t>
            </a:r>
            <a:r>
              <a:rPr lang="en-US" sz="2000" dirty="0" err="1">
                <a:solidFill>
                  <a:prstClr val="black"/>
                </a:solidFill>
              </a:rPr>
              <a:t>ReX</a:t>
            </a:r>
            <a:r>
              <a:rPr lang="en-US" sz="2000" dirty="0">
                <a:solidFill>
                  <a:prstClr val="black"/>
                </a:solidFill>
              </a:rPr>
              <a:t>)</a:t>
            </a:r>
          </a:p>
          <a:p>
            <a:pPr marL="342900" lvl="0" indent="-342900" defTabSz="914400">
              <a:lnSpc>
                <a:spcPct val="90000"/>
              </a:lnSpc>
              <a:spcBef>
                <a:spcPts val="1000"/>
              </a:spcBef>
              <a:buFont typeface="Arial" panose="020B0604020202020204" pitchFamily="34" charset="0"/>
              <a:buChar char="•"/>
            </a:pPr>
            <a:r>
              <a:rPr lang="en-US" sz="2000" dirty="0">
                <a:solidFill>
                  <a:prstClr val="black"/>
                </a:solidFill>
              </a:rPr>
              <a:t>Legislation: Sabinet's </a:t>
            </a:r>
            <a:r>
              <a:rPr lang="en-US" sz="2000" dirty="0" err="1">
                <a:solidFill>
                  <a:prstClr val="black"/>
                </a:solidFill>
              </a:rPr>
              <a:t>Netlaw</a:t>
            </a:r>
            <a:r>
              <a:rPr lang="en-US" sz="2000" dirty="0">
                <a:solidFill>
                  <a:prstClr val="black"/>
                </a:solidFill>
              </a:rPr>
              <a:t>, LexisNexis (policy documents)</a:t>
            </a:r>
          </a:p>
          <a:p>
            <a:pPr marL="342900" lvl="0" indent="-342900" defTabSz="914400">
              <a:lnSpc>
                <a:spcPct val="90000"/>
              </a:lnSpc>
              <a:spcBef>
                <a:spcPts val="1000"/>
              </a:spcBef>
              <a:buFont typeface="Arial" panose="020B0604020202020204" pitchFamily="34" charset="0"/>
              <a:buChar char="•"/>
            </a:pPr>
            <a:r>
              <a:rPr lang="en-US" sz="2000" dirty="0">
                <a:solidFill>
                  <a:prstClr val="black"/>
                </a:solidFill>
              </a:rPr>
              <a:t>Research Reports: World Bank, OECD </a:t>
            </a:r>
            <a:r>
              <a:rPr lang="en-US" sz="2000" dirty="0" err="1">
                <a:solidFill>
                  <a:prstClr val="black"/>
                </a:solidFill>
              </a:rPr>
              <a:t>iLibrary</a:t>
            </a:r>
            <a:r>
              <a:rPr lang="en-US" sz="2000" dirty="0">
                <a:solidFill>
                  <a:prstClr val="black"/>
                </a:solidFill>
              </a:rPr>
              <a:t>, IMF Library</a:t>
            </a:r>
          </a:p>
          <a:p>
            <a:pPr lvl="0" defTabSz="914400">
              <a:lnSpc>
                <a:spcPct val="90000"/>
              </a:lnSpc>
              <a:spcBef>
                <a:spcPts val="1000"/>
              </a:spcBef>
            </a:pPr>
            <a:endParaRPr lang="en-US" sz="2000" dirty="0">
              <a:solidFill>
                <a:prstClr val="black"/>
              </a:solidFill>
            </a:endParaRPr>
          </a:p>
          <a:p>
            <a:pPr lvl="0" defTabSz="914400">
              <a:lnSpc>
                <a:spcPct val="90000"/>
              </a:lnSpc>
              <a:spcBef>
                <a:spcPts val="1000"/>
              </a:spcBef>
            </a:pPr>
            <a:r>
              <a:rPr lang="en-US" sz="2000" b="1" dirty="0">
                <a:solidFill>
                  <a:prstClr val="black"/>
                </a:solidFill>
              </a:rPr>
              <a:t>Tools</a:t>
            </a:r>
          </a:p>
          <a:p>
            <a:pPr marL="342900" lvl="0" indent="-342900" defTabSz="914400">
              <a:lnSpc>
                <a:spcPct val="90000"/>
              </a:lnSpc>
              <a:spcBef>
                <a:spcPts val="1000"/>
              </a:spcBef>
              <a:buFont typeface="Arial" panose="020B0604020202020204" pitchFamily="34" charset="0"/>
              <a:buChar char="•"/>
            </a:pPr>
            <a:r>
              <a:rPr lang="en-US" sz="2000" dirty="0">
                <a:solidFill>
                  <a:prstClr val="black"/>
                </a:solidFill>
              </a:rPr>
              <a:t>Bibliographic management: Mendeley, EndNote, Zotero</a:t>
            </a:r>
          </a:p>
          <a:p>
            <a:pPr marL="342900" lvl="0" indent="-342900" defTabSz="914400">
              <a:lnSpc>
                <a:spcPct val="90000"/>
              </a:lnSpc>
              <a:spcBef>
                <a:spcPts val="1000"/>
              </a:spcBef>
              <a:buFont typeface="Arial" panose="020B0604020202020204" pitchFamily="34" charset="0"/>
              <a:buChar char="•"/>
            </a:pPr>
            <a:r>
              <a:rPr lang="en-US" sz="2000" dirty="0">
                <a:solidFill>
                  <a:prstClr val="black"/>
                </a:solidFill>
              </a:rPr>
              <a:t>Funding / Expertise/Collaborators: Research Africa</a:t>
            </a:r>
          </a:p>
          <a:p>
            <a:pPr marL="342900" indent="-342900">
              <a:buClr>
                <a:srgbClr val="222B56"/>
              </a:buClr>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285750" indent="-285750">
              <a:buBlip>
                <a:blip r:embed="rId3"/>
              </a:buBlip>
            </a:pPr>
            <a:endParaRPr lang="en-US" dirty="0"/>
          </a:p>
        </p:txBody>
      </p:sp>
      <p:sp>
        <p:nvSpPr>
          <p:cNvPr id="4" name="Rectangle 3">
            <a:extLst>
              <a:ext uri="{FF2B5EF4-FFF2-40B4-BE49-F238E27FC236}">
                <a16:creationId xmlns:a16="http://schemas.microsoft.com/office/drawing/2014/main" id="{7D519147-93D7-BA7C-55C0-3DB18564918D}"/>
              </a:ext>
            </a:extLst>
          </p:cNvPr>
          <p:cNvSpPr/>
          <p:nvPr/>
        </p:nvSpPr>
        <p:spPr>
          <a:xfrm>
            <a:off x="1050966" y="843148"/>
            <a:ext cx="7707086" cy="106420"/>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96795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FE53F-5000-E6B8-5C50-F2CDE00527E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4D38072-B919-19D3-0F53-CB20EF082953}"/>
              </a:ext>
            </a:extLst>
          </p:cNvPr>
          <p:cNvPicPr>
            <a:picLocks noChangeAspect="1"/>
          </p:cNvPicPr>
          <p:nvPr/>
        </p:nvPicPr>
        <p:blipFill>
          <a:blip r:embed="rId2"/>
          <a:srcRect/>
          <a:stretch/>
        </p:blipFill>
        <p:spPr>
          <a:xfrm>
            <a:off x="189983" y="117080"/>
            <a:ext cx="676916" cy="851186"/>
          </a:xfrm>
          <a:prstGeom prst="rect">
            <a:avLst/>
          </a:prstGeom>
        </p:spPr>
      </p:pic>
      <p:sp>
        <p:nvSpPr>
          <p:cNvPr id="2" name="TextBox 1">
            <a:extLst>
              <a:ext uri="{FF2B5EF4-FFF2-40B4-BE49-F238E27FC236}">
                <a16:creationId xmlns:a16="http://schemas.microsoft.com/office/drawing/2014/main" id="{64859E11-20AD-9DF4-A7A6-3C244FFF696A}"/>
              </a:ext>
            </a:extLst>
          </p:cNvPr>
          <p:cNvSpPr txBox="1"/>
          <p:nvPr/>
        </p:nvSpPr>
        <p:spPr>
          <a:xfrm>
            <a:off x="1050966" y="118571"/>
            <a:ext cx="8009906" cy="584775"/>
          </a:xfrm>
          <a:prstGeom prst="rect">
            <a:avLst/>
          </a:prstGeom>
          <a:noFill/>
        </p:spPr>
        <p:txBody>
          <a:bodyPr wrap="square" rtlCol="0">
            <a:spAutoFit/>
          </a:bodyPr>
          <a:lstStyle/>
          <a:p>
            <a:r>
              <a:rPr lang="en-US" sz="3200" b="1" dirty="0">
                <a:latin typeface="Calibri" panose="020F0502020204030204" pitchFamily="34" charset="0"/>
                <a:cs typeface="Calibri" panose="020F0502020204030204" pitchFamily="34" charset="0"/>
              </a:rPr>
              <a:t>Core Principles of Searching</a:t>
            </a:r>
          </a:p>
        </p:txBody>
      </p:sp>
      <p:sp>
        <p:nvSpPr>
          <p:cNvPr id="4" name="Rectangle 3">
            <a:extLst>
              <a:ext uri="{FF2B5EF4-FFF2-40B4-BE49-F238E27FC236}">
                <a16:creationId xmlns:a16="http://schemas.microsoft.com/office/drawing/2014/main" id="{7D519147-93D7-BA7C-55C0-3DB18564918D}"/>
              </a:ext>
            </a:extLst>
          </p:cNvPr>
          <p:cNvSpPr/>
          <p:nvPr/>
        </p:nvSpPr>
        <p:spPr>
          <a:xfrm>
            <a:off x="1050966" y="843148"/>
            <a:ext cx="7707086" cy="106420"/>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CC26ED8A-1364-4D4E-842C-689345E8713A}"/>
              </a:ext>
            </a:extLst>
          </p:cNvPr>
          <p:cNvPicPr>
            <a:picLocks noChangeAspect="1"/>
          </p:cNvPicPr>
          <p:nvPr/>
        </p:nvPicPr>
        <p:blipFill>
          <a:blip r:embed="rId3"/>
          <a:stretch>
            <a:fillRect/>
          </a:stretch>
        </p:blipFill>
        <p:spPr>
          <a:xfrm>
            <a:off x="2601229" y="1089370"/>
            <a:ext cx="3941541" cy="2985525"/>
          </a:xfrm>
          <a:prstGeom prst="rect">
            <a:avLst/>
          </a:prstGeom>
        </p:spPr>
      </p:pic>
      <p:sp>
        <p:nvSpPr>
          <p:cNvPr id="7" name="Rectangle 6">
            <a:extLst>
              <a:ext uri="{FF2B5EF4-FFF2-40B4-BE49-F238E27FC236}">
                <a16:creationId xmlns:a16="http://schemas.microsoft.com/office/drawing/2014/main" id="{ECD9B64B-9BE8-4E3C-A6CC-D1F609CEC63B}"/>
              </a:ext>
            </a:extLst>
          </p:cNvPr>
          <p:cNvSpPr/>
          <p:nvPr/>
        </p:nvSpPr>
        <p:spPr>
          <a:xfrm>
            <a:off x="955497" y="4260526"/>
            <a:ext cx="7315200" cy="2031325"/>
          </a:xfrm>
          <a:prstGeom prst="rect">
            <a:avLst/>
          </a:prstGeom>
        </p:spPr>
        <p:txBody>
          <a:bodyPr wrap="square">
            <a:spAutoFit/>
          </a:bodyPr>
          <a:lstStyle/>
          <a:p>
            <a:pPr algn="ctr"/>
            <a:r>
              <a:rPr lang="en-US" dirty="0"/>
              <a:t>While AI is a valuable tool for discovery, its ranking algorithms and natural language processing can sometimes overlook important studies. </a:t>
            </a:r>
            <a:r>
              <a:rPr lang="en-US" dirty="0" err="1"/>
              <a:t>Utilising</a:t>
            </a:r>
            <a:r>
              <a:rPr lang="en-US" dirty="0"/>
              <a:t> search techniques like Boolean operators (AND, OR, NOT) allows for precise and reproducible searches, particularly in systematic literature reviews. These techniques give users complete control over how keywords and concepts intersect, resulting in transparent and measurable outcomes. </a:t>
            </a:r>
            <a:r>
              <a:rPr lang="en-US" i="1" dirty="0"/>
              <a:t>UNISA and UP Library (2026)</a:t>
            </a:r>
            <a:endParaRPr lang="en-ZA" i="1" dirty="0"/>
          </a:p>
        </p:txBody>
      </p:sp>
    </p:spTree>
    <p:extLst>
      <p:ext uri="{BB962C8B-B14F-4D97-AF65-F5344CB8AC3E}">
        <p14:creationId xmlns:p14="http://schemas.microsoft.com/office/powerpoint/2010/main" val="16008001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FE53F-5000-E6B8-5C50-F2CDE00527E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4D38072-B919-19D3-0F53-CB20EF082953}"/>
              </a:ext>
            </a:extLst>
          </p:cNvPr>
          <p:cNvPicPr>
            <a:picLocks noChangeAspect="1"/>
          </p:cNvPicPr>
          <p:nvPr/>
        </p:nvPicPr>
        <p:blipFill>
          <a:blip r:embed="rId2"/>
          <a:srcRect/>
          <a:stretch/>
        </p:blipFill>
        <p:spPr>
          <a:xfrm>
            <a:off x="189983" y="117080"/>
            <a:ext cx="676916" cy="851186"/>
          </a:xfrm>
          <a:prstGeom prst="rect">
            <a:avLst/>
          </a:prstGeom>
        </p:spPr>
      </p:pic>
      <p:sp>
        <p:nvSpPr>
          <p:cNvPr id="2" name="TextBox 1">
            <a:extLst>
              <a:ext uri="{FF2B5EF4-FFF2-40B4-BE49-F238E27FC236}">
                <a16:creationId xmlns:a16="http://schemas.microsoft.com/office/drawing/2014/main" id="{64859E11-20AD-9DF4-A7A6-3C244FFF696A}"/>
              </a:ext>
            </a:extLst>
          </p:cNvPr>
          <p:cNvSpPr txBox="1"/>
          <p:nvPr/>
        </p:nvSpPr>
        <p:spPr>
          <a:xfrm>
            <a:off x="1050966" y="118571"/>
            <a:ext cx="8009906" cy="584775"/>
          </a:xfrm>
          <a:prstGeom prst="rect">
            <a:avLst/>
          </a:prstGeom>
          <a:noFill/>
        </p:spPr>
        <p:txBody>
          <a:bodyPr wrap="square" rtlCol="0">
            <a:spAutoFit/>
          </a:bodyPr>
          <a:lstStyle/>
          <a:p>
            <a:r>
              <a:rPr lang="en-US" sz="3200" b="1" dirty="0">
                <a:latin typeface="Calibri" panose="020F0502020204030204" pitchFamily="34" charset="0"/>
                <a:cs typeface="Calibri" panose="020F0502020204030204" pitchFamily="34" charset="0"/>
              </a:rPr>
              <a:t>Searching Techniques</a:t>
            </a:r>
          </a:p>
        </p:txBody>
      </p:sp>
      <p:sp>
        <p:nvSpPr>
          <p:cNvPr id="3" name="TextBox 2">
            <a:extLst>
              <a:ext uri="{FF2B5EF4-FFF2-40B4-BE49-F238E27FC236}">
                <a16:creationId xmlns:a16="http://schemas.microsoft.com/office/drawing/2014/main" id="{BFB5523F-8D78-5D7C-9FCB-676E72C0FCF0}"/>
              </a:ext>
            </a:extLst>
          </p:cNvPr>
          <p:cNvSpPr txBox="1"/>
          <p:nvPr/>
        </p:nvSpPr>
        <p:spPr>
          <a:xfrm>
            <a:off x="866899" y="968266"/>
            <a:ext cx="7647709" cy="5270161"/>
          </a:xfrm>
          <a:prstGeom prst="rect">
            <a:avLst/>
          </a:prstGeom>
          <a:noFill/>
        </p:spPr>
        <p:txBody>
          <a:bodyPr wrap="square" rtlCol="0">
            <a:spAutoFit/>
          </a:bodyPr>
          <a:lstStyle/>
          <a:p>
            <a:pPr lvl="0" defTabSz="914400">
              <a:lnSpc>
                <a:spcPct val="90000"/>
              </a:lnSpc>
              <a:spcBef>
                <a:spcPts val="1000"/>
              </a:spcBef>
            </a:pPr>
            <a:r>
              <a:rPr lang="en-US" sz="2000" b="1" dirty="0">
                <a:solidFill>
                  <a:prstClr val="black"/>
                </a:solidFill>
              </a:rPr>
              <a:t>Natural language searching</a:t>
            </a:r>
          </a:p>
          <a:p>
            <a:pPr marL="285750" lvl="0" indent="-285750" defTabSz="914400">
              <a:lnSpc>
                <a:spcPct val="90000"/>
              </a:lnSpc>
              <a:spcBef>
                <a:spcPts val="1000"/>
              </a:spcBef>
              <a:buFont typeface="Arial" panose="020B0604020202020204" pitchFamily="34" charset="0"/>
              <a:buChar char="•"/>
            </a:pPr>
            <a:r>
              <a:rPr lang="en-US" sz="1600" dirty="0">
                <a:solidFill>
                  <a:prstClr val="black"/>
                </a:solidFill>
              </a:rPr>
              <a:t>A Search like Google – it uses all the words you type, and use the Boolean operator “AND to search across the board – This returns thousands of hits</a:t>
            </a:r>
          </a:p>
          <a:p>
            <a:pPr lvl="0" defTabSz="914400">
              <a:lnSpc>
                <a:spcPct val="90000"/>
              </a:lnSpc>
              <a:spcBef>
                <a:spcPts val="1000"/>
              </a:spcBef>
            </a:pPr>
            <a:r>
              <a:rPr lang="en-US" sz="2000" b="1" dirty="0">
                <a:solidFill>
                  <a:prstClr val="black"/>
                </a:solidFill>
              </a:rPr>
              <a:t>Boolean searching</a:t>
            </a:r>
          </a:p>
          <a:p>
            <a:pPr marL="285750" lvl="0" indent="-285750" defTabSz="914400">
              <a:lnSpc>
                <a:spcPct val="90000"/>
              </a:lnSpc>
              <a:spcBef>
                <a:spcPts val="1000"/>
              </a:spcBef>
              <a:buFont typeface="Arial" panose="020B0604020202020204" pitchFamily="34" charset="0"/>
              <a:buChar char="•"/>
            </a:pPr>
            <a:r>
              <a:rPr lang="en-US" sz="1600" dirty="0">
                <a:solidFill>
                  <a:prstClr val="black"/>
                </a:solidFill>
              </a:rPr>
              <a:t>Broaden or narrow your search by combining words or phrases using the Boolean operators: AND OR and NOT</a:t>
            </a:r>
          </a:p>
          <a:p>
            <a:pPr lvl="0" defTabSz="914400">
              <a:lnSpc>
                <a:spcPct val="90000"/>
              </a:lnSpc>
              <a:spcBef>
                <a:spcPts val="1000"/>
              </a:spcBef>
            </a:pPr>
            <a:r>
              <a:rPr lang="en-US" sz="2000" b="1" dirty="0">
                <a:solidFill>
                  <a:prstClr val="black"/>
                </a:solidFill>
              </a:rPr>
              <a:t>Parentheses </a:t>
            </a:r>
          </a:p>
          <a:p>
            <a:pPr marL="285750" lvl="0" indent="-285750" defTabSz="914400">
              <a:lnSpc>
                <a:spcPct val="90000"/>
              </a:lnSpc>
              <a:spcBef>
                <a:spcPts val="1000"/>
              </a:spcBef>
              <a:buFont typeface="Arial" panose="020B0604020202020204" pitchFamily="34" charset="0"/>
              <a:buChar char="•"/>
            </a:pPr>
            <a:r>
              <a:rPr lang="en-US" sz="1600" dirty="0">
                <a:solidFill>
                  <a:prstClr val="black"/>
                </a:solidFill>
              </a:rPr>
              <a:t>Use parentheses to clarify relationships between search terms</a:t>
            </a:r>
          </a:p>
          <a:p>
            <a:pPr marL="285750" lvl="0" indent="-285750" defTabSz="914400">
              <a:lnSpc>
                <a:spcPct val="90000"/>
              </a:lnSpc>
              <a:spcBef>
                <a:spcPts val="1000"/>
              </a:spcBef>
              <a:buFont typeface="Arial" panose="020B0604020202020204" pitchFamily="34" charset="0"/>
              <a:buChar char="•"/>
            </a:pPr>
            <a:r>
              <a:rPr lang="en-US" sz="1600" dirty="0">
                <a:solidFill>
                  <a:prstClr val="black"/>
                </a:solidFill>
              </a:rPr>
              <a:t>Example: (</a:t>
            </a:r>
            <a:r>
              <a:rPr lang="en-US" sz="1600" b="1" dirty="0">
                <a:solidFill>
                  <a:prstClr val="black"/>
                </a:solidFill>
              </a:rPr>
              <a:t>television or mass media</a:t>
            </a:r>
            <a:r>
              <a:rPr lang="en-US" sz="1600" dirty="0">
                <a:solidFill>
                  <a:prstClr val="black"/>
                </a:solidFill>
              </a:rPr>
              <a:t>) </a:t>
            </a:r>
          </a:p>
          <a:p>
            <a:pPr lvl="0" defTabSz="914400">
              <a:lnSpc>
                <a:spcPct val="90000"/>
              </a:lnSpc>
              <a:spcBef>
                <a:spcPts val="1000"/>
              </a:spcBef>
            </a:pPr>
            <a:r>
              <a:rPr lang="en-US" sz="2000" b="1" dirty="0">
                <a:solidFill>
                  <a:prstClr val="black"/>
                </a:solidFill>
              </a:rPr>
              <a:t>Truncation and Wildcards</a:t>
            </a:r>
          </a:p>
          <a:p>
            <a:pPr marL="285750" lvl="0" indent="-285750" defTabSz="914400">
              <a:lnSpc>
                <a:spcPct val="90000"/>
              </a:lnSpc>
              <a:spcBef>
                <a:spcPts val="1000"/>
              </a:spcBef>
              <a:buFont typeface="Arial" panose="020B0604020202020204" pitchFamily="34" charset="0"/>
              <a:buChar char="•"/>
            </a:pPr>
            <a:r>
              <a:rPr lang="en-US" sz="1600" dirty="0">
                <a:solidFill>
                  <a:prstClr val="black"/>
                </a:solidFill>
              </a:rPr>
              <a:t>A symbol at the end of a word stem provides for all variants on the word stem. The most commonly used symbol is the asterisk (*)</a:t>
            </a:r>
          </a:p>
          <a:p>
            <a:pPr marL="285750" lvl="0" indent="-285750" defTabSz="914400">
              <a:lnSpc>
                <a:spcPct val="90000"/>
              </a:lnSpc>
              <a:spcBef>
                <a:spcPts val="1000"/>
              </a:spcBef>
              <a:buFont typeface="Arial" panose="020B0604020202020204" pitchFamily="34" charset="0"/>
              <a:buChar char="•"/>
            </a:pPr>
            <a:r>
              <a:rPr lang="en-US" sz="1600" dirty="0">
                <a:solidFill>
                  <a:prstClr val="black"/>
                </a:solidFill>
              </a:rPr>
              <a:t>Example: </a:t>
            </a:r>
            <a:r>
              <a:rPr lang="en-US" sz="1600" b="1" dirty="0" err="1">
                <a:solidFill>
                  <a:prstClr val="black"/>
                </a:solidFill>
              </a:rPr>
              <a:t>educat</a:t>
            </a:r>
            <a:r>
              <a:rPr lang="en-US" sz="1600" b="1" dirty="0">
                <a:solidFill>
                  <a:prstClr val="black"/>
                </a:solidFill>
              </a:rPr>
              <a:t>* </a:t>
            </a:r>
            <a:r>
              <a:rPr lang="en-US" sz="1600" dirty="0">
                <a:solidFill>
                  <a:prstClr val="black"/>
                </a:solidFill>
              </a:rPr>
              <a:t>will retrieve </a:t>
            </a:r>
            <a:r>
              <a:rPr lang="en-US" sz="1600" b="1" dirty="0">
                <a:solidFill>
                  <a:prstClr val="black"/>
                </a:solidFill>
              </a:rPr>
              <a:t>educate, educating education, educator</a:t>
            </a:r>
            <a:r>
              <a:rPr lang="en-US" sz="1600" dirty="0">
                <a:solidFill>
                  <a:prstClr val="black"/>
                </a:solidFill>
              </a:rPr>
              <a:t>…etc.</a:t>
            </a:r>
          </a:p>
          <a:p>
            <a:pPr marL="285750" lvl="0" indent="-285750" defTabSz="914400">
              <a:lnSpc>
                <a:spcPct val="90000"/>
              </a:lnSpc>
              <a:spcBef>
                <a:spcPts val="1000"/>
              </a:spcBef>
              <a:buFont typeface="Arial" panose="020B0604020202020204" pitchFamily="34" charset="0"/>
              <a:buChar char="•"/>
            </a:pPr>
            <a:r>
              <a:rPr lang="en-US" sz="1600" dirty="0">
                <a:solidFill>
                  <a:prstClr val="black"/>
                </a:solidFill>
              </a:rPr>
              <a:t>A symbol within a word provides for all possible variants inside a word or word stem. A commonly used symbol for internal truncation is: ?</a:t>
            </a:r>
          </a:p>
          <a:p>
            <a:pPr marL="285750" lvl="0" indent="-285750" defTabSz="914400">
              <a:lnSpc>
                <a:spcPct val="90000"/>
              </a:lnSpc>
              <a:spcBef>
                <a:spcPts val="1000"/>
              </a:spcBef>
              <a:buFont typeface="Arial" panose="020B0604020202020204" pitchFamily="34" charset="0"/>
              <a:buChar char="•"/>
            </a:pPr>
            <a:r>
              <a:rPr lang="en-US" sz="1600" dirty="0">
                <a:solidFill>
                  <a:prstClr val="black"/>
                </a:solidFill>
              </a:rPr>
              <a:t>Example: </a:t>
            </a:r>
            <a:r>
              <a:rPr lang="en-US" sz="1600" b="1" dirty="0" err="1">
                <a:solidFill>
                  <a:prstClr val="black"/>
                </a:solidFill>
              </a:rPr>
              <a:t>wom?n</a:t>
            </a:r>
            <a:r>
              <a:rPr lang="en-US" sz="1600" b="1" dirty="0">
                <a:solidFill>
                  <a:prstClr val="black"/>
                </a:solidFill>
              </a:rPr>
              <a:t> </a:t>
            </a:r>
            <a:r>
              <a:rPr lang="en-US" sz="1600" dirty="0">
                <a:solidFill>
                  <a:prstClr val="black"/>
                </a:solidFill>
              </a:rPr>
              <a:t>will retrieve </a:t>
            </a:r>
            <a:r>
              <a:rPr lang="en-US" sz="1600" b="1" dirty="0">
                <a:solidFill>
                  <a:prstClr val="black"/>
                </a:solidFill>
              </a:rPr>
              <a:t>woman</a:t>
            </a:r>
            <a:r>
              <a:rPr lang="en-US" sz="1600" dirty="0">
                <a:solidFill>
                  <a:prstClr val="black"/>
                </a:solidFill>
              </a:rPr>
              <a:t> and </a:t>
            </a:r>
            <a:r>
              <a:rPr lang="en-US" sz="1600" b="1" dirty="0">
                <a:solidFill>
                  <a:prstClr val="black"/>
                </a:solidFill>
              </a:rPr>
              <a:t>women</a:t>
            </a:r>
          </a:p>
        </p:txBody>
      </p:sp>
      <p:sp>
        <p:nvSpPr>
          <p:cNvPr id="4" name="Rectangle 3">
            <a:extLst>
              <a:ext uri="{FF2B5EF4-FFF2-40B4-BE49-F238E27FC236}">
                <a16:creationId xmlns:a16="http://schemas.microsoft.com/office/drawing/2014/main" id="{7D519147-93D7-BA7C-55C0-3DB18564918D}"/>
              </a:ext>
            </a:extLst>
          </p:cNvPr>
          <p:cNvSpPr/>
          <p:nvPr/>
        </p:nvSpPr>
        <p:spPr>
          <a:xfrm>
            <a:off x="1050966" y="843148"/>
            <a:ext cx="7707086" cy="106420"/>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331935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FE53F-5000-E6B8-5C50-F2CDE00527E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4D38072-B919-19D3-0F53-CB20EF082953}"/>
              </a:ext>
            </a:extLst>
          </p:cNvPr>
          <p:cNvPicPr>
            <a:picLocks noChangeAspect="1"/>
          </p:cNvPicPr>
          <p:nvPr/>
        </p:nvPicPr>
        <p:blipFill>
          <a:blip r:embed="rId2"/>
          <a:srcRect/>
          <a:stretch/>
        </p:blipFill>
        <p:spPr>
          <a:xfrm>
            <a:off x="189983" y="117080"/>
            <a:ext cx="676916" cy="851186"/>
          </a:xfrm>
          <a:prstGeom prst="rect">
            <a:avLst/>
          </a:prstGeom>
        </p:spPr>
      </p:pic>
      <p:sp>
        <p:nvSpPr>
          <p:cNvPr id="2" name="TextBox 1">
            <a:extLst>
              <a:ext uri="{FF2B5EF4-FFF2-40B4-BE49-F238E27FC236}">
                <a16:creationId xmlns:a16="http://schemas.microsoft.com/office/drawing/2014/main" id="{64859E11-20AD-9DF4-A7A6-3C244FFF696A}"/>
              </a:ext>
            </a:extLst>
          </p:cNvPr>
          <p:cNvSpPr txBox="1"/>
          <p:nvPr/>
        </p:nvSpPr>
        <p:spPr>
          <a:xfrm>
            <a:off x="1050966" y="118571"/>
            <a:ext cx="8009906" cy="584775"/>
          </a:xfrm>
          <a:prstGeom prst="rect">
            <a:avLst/>
          </a:prstGeom>
          <a:noFill/>
        </p:spPr>
        <p:txBody>
          <a:bodyPr wrap="square" rtlCol="0">
            <a:spAutoFit/>
          </a:bodyPr>
          <a:lstStyle/>
          <a:p>
            <a:r>
              <a:rPr lang="en-US" sz="3200" b="1" dirty="0">
                <a:latin typeface="Calibri" panose="020F0502020204030204" pitchFamily="34" charset="0"/>
                <a:cs typeface="Calibri" panose="020F0502020204030204" pitchFamily="34" charset="0"/>
              </a:rPr>
              <a:t>Searching Techniques</a:t>
            </a:r>
          </a:p>
        </p:txBody>
      </p:sp>
      <p:sp>
        <p:nvSpPr>
          <p:cNvPr id="3" name="TextBox 2">
            <a:extLst>
              <a:ext uri="{FF2B5EF4-FFF2-40B4-BE49-F238E27FC236}">
                <a16:creationId xmlns:a16="http://schemas.microsoft.com/office/drawing/2014/main" id="{BFB5523F-8D78-5D7C-9FCB-676E72C0FCF0}"/>
              </a:ext>
            </a:extLst>
          </p:cNvPr>
          <p:cNvSpPr txBox="1"/>
          <p:nvPr/>
        </p:nvSpPr>
        <p:spPr>
          <a:xfrm>
            <a:off x="748145" y="968266"/>
            <a:ext cx="8009907" cy="6061146"/>
          </a:xfrm>
          <a:prstGeom prst="rect">
            <a:avLst/>
          </a:prstGeom>
          <a:noFill/>
        </p:spPr>
        <p:txBody>
          <a:bodyPr wrap="square" rtlCol="0">
            <a:spAutoFit/>
          </a:bodyPr>
          <a:lstStyle/>
          <a:p>
            <a:pPr lvl="0" defTabSz="914400">
              <a:lnSpc>
                <a:spcPct val="90000"/>
              </a:lnSpc>
              <a:spcBef>
                <a:spcPts val="1000"/>
              </a:spcBef>
            </a:pPr>
            <a:r>
              <a:rPr lang="en-US" sz="2000" b="1" dirty="0">
                <a:solidFill>
                  <a:prstClr val="black"/>
                </a:solidFill>
              </a:rPr>
              <a:t>Limit the result in terms of:</a:t>
            </a:r>
          </a:p>
          <a:p>
            <a:pPr marL="285750" lvl="0" indent="-285750" defTabSz="914400">
              <a:lnSpc>
                <a:spcPct val="90000"/>
              </a:lnSpc>
              <a:spcBef>
                <a:spcPts val="1000"/>
              </a:spcBef>
              <a:buFont typeface="Arial" panose="020B0604020202020204" pitchFamily="34" charset="0"/>
              <a:buChar char="•"/>
            </a:pPr>
            <a:r>
              <a:rPr lang="en-US" sz="1600" dirty="0">
                <a:solidFill>
                  <a:prstClr val="black"/>
                </a:solidFill>
              </a:rPr>
              <a:t>Academic / Peer Reviewed / Grey Literature</a:t>
            </a:r>
          </a:p>
          <a:p>
            <a:pPr marL="285750" lvl="0" indent="-285750" defTabSz="914400">
              <a:lnSpc>
                <a:spcPct val="90000"/>
              </a:lnSpc>
              <a:spcBef>
                <a:spcPts val="1000"/>
              </a:spcBef>
              <a:buFont typeface="Arial" panose="020B0604020202020204" pitchFamily="34" charset="0"/>
              <a:buChar char="•"/>
            </a:pPr>
            <a:r>
              <a:rPr lang="en-US" sz="1600" dirty="0">
                <a:solidFill>
                  <a:prstClr val="black"/>
                </a:solidFill>
              </a:rPr>
              <a:t>Period, Full Text, Language, Geographical Area, Keywords, Subject etc.</a:t>
            </a:r>
          </a:p>
          <a:p>
            <a:pPr marL="342900" lvl="0" indent="-342900" defTabSz="914400">
              <a:lnSpc>
                <a:spcPct val="90000"/>
              </a:lnSpc>
              <a:spcBef>
                <a:spcPts val="1000"/>
              </a:spcBef>
              <a:buFont typeface="Arial" panose="020B0604020202020204" pitchFamily="34" charset="0"/>
              <a:buChar char="•"/>
            </a:pPr>
            <a:r>
              <a:rPr lang="en-US" sz="2000" b="1" dirty="0">
                <a:solidFill>
                  <a:prstClr val="black"/>
                </a:solidFill>
              </a:rPr>
              <a:t>Develop a search strategy:</a:t>
            </a:r>
          </a:p>
          <a:p>
            <a:pPr lvl="0" defTabSz="914400">
              <a:lnSpc>
                <a:spcPct val="120000"/>
              </a:lnSpc>
              <a:spcBef>
                <a:spcPts val="1000"/>
              </a:spcBef>
            </a:pPr>
            <a:r>
              <a:rPr lang="en-US" sz="1600" dirty="0">
                <a:solidFill>
                  <a:prstClr val="black"/>
                </a:solidFill>
              </a:rPr>
              <a:t>Example: “I urgently need the best articles on Poverty Health Inequality Unemployment and Health Outcomes. I need to look at this from a </a:t>
            </a:r>
            <a:r>
              <a:rPr lang="en-US" sz="1600" dirty="0" err="1">
                <a:solidFill>
                  <a:prstClr val="black"/>
                </a:solidFill>
              </a:rPr>
              <a:t>biobehavioural</a:t>
            </a:r>
            <a:r>
              <a:rPr lang="en-US" sz="1600" dirty="0">
                <a:solidFill>
                  <a:prstClr val="black"/>
                </a:solidFill>
              </a:rPr>
              <a:t> perspective”</a:t>
            </a:r>
          </a:p>
          <a:p>
            <a:pPr lvl="0" defTabSz="914400">
              <a:lnSpc>
                <a:spcPct val="90000"/>
              </a:lnSpc>
              <a:spcBef>
                <a:spcPts val="1000"/>
              </a:spcBef>
            </a:pPr>
            <a:r>
              <a:rPr lang="en-US" sz="1600" dirty="0">
                <a:solidFill>
                  <a:prstClr val="black"/>
                </a:solidFill>
              </a:rPr>
              <a:t>	Poverty AND health AND </a:t>
            </a:r>
            <a:r>
              <a:rPr lang="en-US" sz="1600" dirty="0" err="1">
                <a:solidFill>
                  <a:prstClr val="black"/>
                </a:solidFill>
              </a:rPr>
              <a:t>biobehaviour</a:t>
            </a:r>
            <a:r>
              <a:rPr lang="en-US" sz="1600" dirty="0">
                <a:solidFill>
                  <a:prstClr val="black"/>
                </a:solidFill>
              </a:rPr>
              <a:t>*</a:t>
            </a:r>
          </a:p>
          <a:p>
            <a:pPr lvl="0" defTabSz="914400">
              <a:lnSpc>
                <a:spcPct val="90000"/>
              </a:lnSpc>
              <a:spcBef>
                <a:spcPts val="1000"/>
              </a:spcBef>
            </a:pPr>
            <a:r>
              <a:rPr lang="en-US" sz="1600" dirty="0">
                <a:solidFill>
                  <a:prstClr val="black"/>
                </a:solidFill>
              </a:rPr>
              <a:t>	Inequality AND health AND </a:t>
            </a:r>
            <a:r>
              <a:rPr lang="en-US" sz="1600" dirty="0" err="1">
                <a:solidFill>
                  <a:prstClr val="black"/>
                </a:solidFill>
              </a:rPr>
              <a:t>biobehaviour</a:t>
            </a:r>
            <a:r>
              <a:rPr lang="en-US" sz="1600" dirty="0">
                <a:solidFill>
                  <a:prstClr val="black"/>
                </a:solidFill>
              </a:rPr>
              <a:t>* </a:t>
            </a:r>
          </a:p>
          <a:p>
            <a:pPr lvl="0" defTabSz="914400">
              <a:lnSpc>
                <a:spcPct val="90000"/>
              </a:lnSpc>
              <a:spcBef>
                <a:spcPts val="1000"/>
              </a:spcBef>
            </a:pPr>
            <a:r>
              <a:rPr lang="en-US" sz="1600" dirty="0">
                <a:solidFill>
                  <a:prstClr val="black"/>
                </a:solidFill>
              </a:rPr>
              <a:t>	Unemployment AND health AND </a:t>
            </a:r>
            <a:r>
              <a:rPr lang="en-US" sz="1600" dirty="0" err="1">
                <a:solidFill>
                  <a:prstClr val="black"/>
                </a:solidFill>
              </a:rPr>
              <a:t>biobehaviour</a:t>
            </a:r>
            <a:r>
              <a:rPr lang="en-US" sz="1600" dirty="0">
                <a:solidFill>
                  <a:prstClr val="black"/>
                </a:solidFill>
              </a:rPr>
              <a:t>*</a:t>
            </a:r>
          </a:p>
          <a:p>
            <a:pPr lvl="0" defTabSz="914400">
              <a:lnSpc>
                <a:spcPct val="120000"/>
              </a:lnSpc>
              <a:spcBef>
                <a:spcPts val="1000"/>
              </a:spcBef>
            </a:pPr>
            <a:r>
              <a:rPr lang="en-US" sz="1600" dirty="0">
                <a:solidFill>
                  <a:prstClr val="black"/>
                </a:solidFill>
              </a:rPr>
              <a:t>I am writing a paper on the prevalence of self-reported cataract and associated risk factors. Please search for the most recent papers (less than 10 years old)</a:t>
            </a:r>
          </a:p>
          <a:p>
            <a:pPr lvl="0" defTabSz="914400">
              <a:lnSpc>
                <a:spcPct val="90000"/>
              </a:lnSpc>
              <a:spcBef>
                <a:spcPts val="1000"/>
              </a:spcBef>
            </a:pPr>
            <a:r>
              <a:rPr lang="en-US" sz="1600" dirty="0">
                <a:solidFill>
                  <a:prstClr val="black"/>
                </a:solidFill>
              </a:rPr>
              <a:t>	Cataract” AND elderly OR aged OR “older adult*”</a:t>
            </a:r>
          </a:p>
          <a:p>
            <a:pPr lvl="0" defTabSz="914400">
              <a:lnSpc>
                <a:spcPct val="90000"/>
              </a:lnSpc>
              <a:spcBef>
                <a:spcPts val="1000"/>
              </a:spcBef>
            </a:pPr>
            <a:r>
              <a:rPr lang="en-US" sz="1600" dirty="0">
                <a:solidFill>
                  <a:prstClr val="black"/>
                </a:solidFill>
              </a:rPr>
              <a:t>	“self-reported cataract*”</a:t>
            </a:r>
          </a:p>
          <a:p>
            <a:pPr lvl="0" defTabSz="914400">
              <a:lnSpc>
                <a:spcPct val="90000"/>
              </a:lnSpc>
              <a:spcBef>
                <a:spcPts val="1000"/>
              </a:spcBef>
            </a:pPr>
            <a:r>
              <a:rPr lang="en-US" sz="1600" dirty="0">
                <a:solidFill>
                  <a:prstClr val="black"/>
                </a:solidFill>
              </a:rPr>
              <a:t>	Cataract” AND prevalence AND impact</a:t>
            </a:r>
          </a:p>
          <a:p>
            <a:pPr lvl="0" defTabSz="914400">
              <a:lnSpc>
                <a:spcPct val="90000"/>
              </a:lnSpc>
              <a:spcBef>
                <a:spcPts val="1000"/>
              </a:spcBef>
            </a:pPr>
            <a:r>
              <a:rPr lang="en-US" sz="1600" dirty="0">
                <a:solidFill>
                  <a:prstClr val="black"/>
                </a:solidFill>
              </a:rPr>
              <a:t>	Cataract” AND “disease burden”</a:t>
            </a:r>
          </a:p>
          <a:p>
            <a:pPr lvl="0" defTabSz="914400">
              <a:lnSpc>
                <a:spcPct val="90000"/>
              </a:lnSpc>
              <a:spcBef>
                <a:spcPts val="1000"/>
              </a:spcBef>
            </a:pPr>
            <a:endParaRPr lang="en-US" sz="1600" dirty="0">
              <a:solidFill>
                <a:prstClr val="black"/>
              </a:solidFill>
            </a:endParaRPr>
          </a:p>
          <a:p>
            <a:pPr marL="285750" lvl="0" indent="-285750" defTabSz="914400">
              <a:lnSpc>
                <a:spcPct val="90000"/>
              </a:lnSpc>
              <a:spcBef>
                <a:spcPts val="1000"/>
              </a:spcBef>
              <a:buFont typeface="Arial" panose="020B0604020202020204" pitchFamily="34" charset="0"/>
              <a:buChar char="•"/>
            </a:pPr>
            <a:endParaRPr lang="en-US" sz="1600" dirty="0">
              <a:solidFill>
                <a:prstClr val="black"/>
              </a:solidFill>
            </a:endParaRPr>
          </a:p>
        </p:txBody>
      </p:sp>
      <p:sp>
        <p:nvSpPr>
          <p:cNvPr id="4" name="Rectangle 3">
            <a:extLst>
              <a:ext uri="{FF2B5EF4-FFF2-40B4-BE49-F238E27FC236}">
                <a16:creationId xmlns:a16="http://schemas.microsoft.com/office/drawing/2014/main" id="{7D519147-93D7-BA7C-55C0-3DB18564918D}"/>
              </a:ext>
            </a:extLst>
          </p:cNvPr>
          <p:cNvSpPr/>
          <p:nvPr/>
        </p:nvSpPr>
        <p:spPr>
          <a:xfrm>
            <a:off x="1050966" y="843148"/>
            <a:ext cx="7707086" cy="106420"/>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212936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FE53F-5000-E6B8-5C50-F2CDE00527E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4D38072-B919-19D3-0F53-CB20EF082953}"/>
              </a:ext>
            </a:extLst>
          </p:cNvPr>
          <p:cNvPicPr>
            <a:picLocks noChangeAspect="1"/>
          </p:cNvPicPr>
          <p:nvPr/>
        </p:nvPicPr>
        <p:blipFill>
          <a:blip r:embed="rId2"/>
          <a:srcRect/>
          <a:stretch/>
        </p:blipFill>
        <p:spPr>
          <a:xfrm>
            <a:off x="189983" y="117080"/>
            <a:ext cx="676916" cy="851186"/>
          </a:xfrm>
          <a:prstGeom prst="rect">
            <a:avLst/>
          </a:prstGeom>
        </p:spPr>
      </p:pic>
      <p:sp>
        <p:nvSpPr>
          <p:cNvPr id="2" name="TextBox 1">
            <a:extLst>
              <a:ext uri="{FF2B5EF4-FFF2-40B4-BE49-F238E27FC236}">
                <a16:creationId xmlns:a16="http://schemas.microsoft.com/office/drawing/2014/main" id="{64859E11-20AD-9DF4-A7A6-3C244FFF696A}"/>
              </a:ext>
            </a:extLst>
          </p:cNvPr>
          <p:cNvSpPr txBox="1"/>
          <p:nvPr/>
        </p:nvSpPr>
        <p:spPr>
          <a:xfrm>
            <a:off x="1050966" y="118571"/>
            <a:ext cx="8009906" cy="584775"/>
          </a:xfrm>
          <a:prstGeom prst="rect">
            <a:avLst/>
          </a:prstGeom>
          <a:noFill/>
        </p:spPr>
        <p:txBody>
          <a:bodyPr wrap="square" rtlCol="0">
            <a:spAutoFit/>
          </a:bodyPr>
          <a:lstStyle/>
          <a:p>
            <a:r>
              <a:rPr lang="en-US" sz="3200" b="1" dirty="0">
                <a:latin typeface="Calibri" panose="020F0502020204030204" pitchFamily="34" charset="0"/>
                <a:cs typeface="Calibri" panose="020F0502020204030204" pitchFamily="34" charset="0"/>
              </a:rPr>
              <a:t>Evaluation of Information Resources</a:t>
            </a:r>
          </a:p>
        </p:txBody>
      </p:sp>
      <p:sp>
        <p:nvSpPr>
          <p:cNvPr id="3" name="TextBox 2">
            <a:extLst>
              <a:ext uri="{FF2B5EF4-FFF2-40B4-BE49-F238E27FC236}">
                <a16:creationId xmlns:a16="http://schemas.microsoft.com/office/drawing/2014/main" id="{BFB5523F-8D78-5D7C-9FCB-676E72C0FCF0}"/>
              </a:ext>
            </a:extLst>
          </p:cNvPr>
          <p:cNvSpPr txBox="1"/>
          <p:nvPr/>
        </p:nvSpPr>
        <p:spPr>
          <a:xfrm>
            <a:off x="866899" y="896358"/>
            <a:ext cx="7647709" cy="4386842"/>
          </a:xfrm>
          <a:prstGeom prst="rect">
            <a:avLst/>
          </a:prstGeom>
          <a:noFill/>
        </p:spPr>
        <p:txBody>
          <a:bodyPr wrap="square" rtlCol="0">
            <a:spAutoFit/>
          </a:bodyPr>
          <a:lstStyle/>
          <a:p>
            <a:pPr lvl="0" algn="ctr" defTabSz="914400">
              <a:lnSpc>
                <a:spcPct val="90000"/>
              </a:lnSpc>
              <a:spcBef>
                <a:spcPts val="1000"/>
              </a:spcBef>
            </a:pPr>
            <a:r>
              <a:rPr lang="en-ZA" sz="2000" b="1" dirty="0">
                <a:solidFill>
                  <a:prstClr val="black"/>
                </a:solidFill>
              </a:rPr>
              <a:t>Authority</a:t>
            </a:r>
          </a:p>
          <a:p>
            <a:pPr marL="285750" lvl="0" indent="-285750" defTabSz="914400">
              <a:lnSpc>
                <a:spcPct val="90000"/>
              </a:lnSpc>
              <a:spcBef>
                <a:spcPts val="1000"/>
              </a:spcBef>
              <a:buFont typeface="Arial" panose="020B0604020202020204" pitchFamily="34" charset="0"/>
              <a:buChar char="•"/>
            </a:pPr>
            <a:r>
              <a:rPr lang="en-US" sz="1600" dirty="0">
                <a:solidFill>
                  <a:prstClr val="black"/>
                </a:solidFill>
              </a:rPr>
              <a:t>What is the source of the information – is it a trusted scholarly, peer-reviewed publication?</a:t>
            </a:r>
          </a:p>
          <a:p>
            <a:pPr marL="285750" lvl="0" indent="-285750" defTabSz="914400">
              <a:lnSpc>
                <a:spcPct val="90000"/>
              </a:lnSpc>
              <a:spcBef>
                <a:spcPts val="1000"/>
              </a:spcBef>
              <a:buFont typeface="Arial" panose="020B0604020202020204" pitchFamily="34" charset="0"/>
              <a:buChar char="•"/>
            </a:pPr>
            <a:r>
              <a:rPr lang="en-US" sz="1600" dirty="0">
                <a:solidFill>
                  <a:prstClr val="black"/>
                </a:solidFill>
              </a:rPr>
              <a:t>What is your method of access – Did you access this resource through a controlled gateway such as a database?</a:t>
            </a:r>
          </a:p>
          <a:p>
            <a:pPr marL="285750" lvl="0" indent="-285750" defTabSz="914400">
              <a:lnSpc>
                <a:spcPct val="90000"/>
              </a:lnSpc>
              <a:spcBef>
                <a:spcPts val="1000"/>
              </a:spcBef>
              <a:buFont typeface="Arial" panose="020B0604020202020204" pitchFamily="34" charset="0"/>
              <a:buChar char="•"/>
            </a:pPr>
            <a:r>
              <a:rPr lang="en-US" sz="1600" dirty="0">
                <a:solidFill>
                  <a:prstClr val="black"/>
                </a:solidFill>
              </a:rPr>
              <a:t>Is the author an expert or an authority? Is his affiliation available? What else has he/she published on your topic?</a:t>
            </a:r>
          </a:p>
          <a:p>
            <a:pPr marL="285750" lvl="0" indent="-285750" defTabSz="914400">
              <a:lnSpc>
                <a:spcPct val="90000"/>
              </a:lnSpc>
              <a:spcBef>
                <a:spcPts val="1000"/>
              </a:spcBef>
              <a:buFont typeface="Arial" panose="020B0604020202020204" pitchFamily="34" charset="0"/>
              <a:buChar char="•"/>
            </a:pPr>
            <a:r>
              <a:rPr lang="en-US" sz="1600" dirty="0">
                <a:solidFill>
                  <a:prstClr val="black"/>
                </a:solidFill>
              </a:rPr>
              <a:t>Is the author referenced or cited by other authors in the field?</a:t>
            </a:r>
          </a:p>
          <a:p>
            <a:pPr lvl="0" algn="ctr" defTabSz="914400">
              <a:lnSpc>
                <a:spcPct val="90000"/>
              </a:lnSpc>
              <a:spcBef>
                <a:spcPts val="1000"/>
              </a:spcBef>
            </a:pPr>
            <a:r>
              <a:rPr lang="en-US" sz="2000" b="1" dirty="0">
                <a:solidFill>
                  <a:prstClr val="black"/>
                </a:solidFill>
              </a:rPr>
              <a:t>Objectivity</a:t>
            </a:r>
          </a:p>
          <a:p>
            <a:pPr marL="285750" lvl="0" indent="-285750" defTabSz="914400">
              <a:lnSpc>
                <a:spcPct val="90000"/>
              </a:lnSpc>
              <a:spcBef>
                <a:spcPts val="1000"/>
              </a:spcBef>
              <a:buFont typeface="Arial" panose="020B0604020202020204" pitchFamily="34" charset="0"/>
              <a:buChar char="•"/>
            </a:pPr>
            <a:r>
              <a:rPr lang="en-US" sz="1600" dirty="0">
                <a:solidFill>
                  <a:prstClr val="black"/>
                </a:solidFill>
              </a:rPr>
              <a:t>Is the author or sponsor advocating particular viewpoints or causes? Are any biases or assumptions noted?</a:t>
            </a:r>
          </a:p>
          <a:p>
            <a:pPr marL="285750" lvl="0" indent="-285750" defTabSz="914400">
              <a:lnSpc>
                <a:spcPct val="90000"/>
              </a:lnSpc>
              <a:spcBef>
                <a:spcPts val="1000"/>
              </a:spcBef>
              <a:buFont typeface="Arial" panose="020B0604020202020204" pitchFamily="34" charset="0"/>
              <a:buChar char="•"/>
            </a:pPr>
            <a:r>
              <a:rPr lang="en-US" sz="1600" dirty="0">
                <a:solidFill>
                  <a:prstClr val="black"/>
                </a:solidFill>
              </a:rPr>
              <a:t>Does the publication appear to be marketing services or products?</a:t>
            </a:r>
          </a:p>
          <a:p>
            <a:pPr marL="285750" lvl="0" indent="-285750" defTabSz="914400">
              <a:lnSpc>
                <a:spcPct val="90000"/>
              </a:lnSpc>
              <a:spcBef>
                <a:spcPts val="1000"/>
              </a:spcBef>
              <a:buFont typeface="Arial" panose="020B0604020202020204" pitchFamily="34" charset="0"/>
              <a:buChar char="•"/>
            </a:pPr>
            <a:r>
              <a:rPr lang="en-US" sz="1600" dirty="0">
                <a:solidFill>
                  <a:prstClr val="black"/>
                </a:solidFill>
              </a:rPr>
              <a:t>Was the research sponsored in any way?</a:t>
            </a:r>
          </a:p>
          <a:p>
            <a:pPr marL="285750" indent="-285750">
              <a:buBlip>
                <a:blip r:embed="rId3"/>
              </a:buBlip>
            </a:pPr>
            <a:endParaRPr lang="en-US" dirty="0"/>
          </a:p>
        </p:txBody>
      </p:sp>
      <p:sp>
        <p:nvSpPr>
          <p:cNvPr id="4" name="Rectangle 3">
            <a:extLst>
              <a:ext uri="{FF2B5EF4-FFF2-40B4-BE49-F238E27FC236}">
                <a16:creationId xmlns:a16="http://schemas.microsoft.com/office/drawing/2014/main" id="{7D519147-93D7-BA7C-55C0-3DB18564918D}"/>
              </a:ext>
            </a:extLst>
          </p:cNvPr>
          <p:cNvSpPr/>
          <p:nvPr/>
        </p:nvSpPr>
        <p:spPr>
          <a:xfrm>
            <a:off x="1050966" y="843148"/>
            <a:ext cx="7707086" cy="106420"/>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7474894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2"/>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87f20189-24c5-4d9c-95a1-8860a4e941c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2E14700F7AABB4E8068A6FF79FF9B22" ma:contentTypeVersion="18" ma:contentTypeDescription="Create a new document." ma:contentTypeScope="" ma:versionID="7ee13d7c6f90248ff78d3ce82ecddb39">
  <xsd:schema xmlns:xsd="http://www.w3.org/2001/XMLSchema" xmlns:xs="http://www.w3.org/2001/XMLSchema" xmlns:p="http://schemas.microsoft.com/office/2006/metadata/properties" xmlns:ns3="87f20189-24c5-4d9c-95a1-8860a4e941c6" xmlns:ns4="bbc90a5e-b629-458b-80e0-0c460e97b4c0" targetNamespace="http://schemas.microsoft.com/office/2006/metadata/properties" ma:root="true" ma:fieldsID="6db07cb15ac2d43cc35cbeeab9674d36" ns3:_="" ns4:_="">
    <xsd:import namespace="87f20189-24c5-4d9c-95a1-8860a4e941c6"/>
    <xsd:import namespace="bbc90a5e-b629-458b-80e0-0c460e97b4c0"/>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f20189-24c5-4d9c-95a1-8860a4e941c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bc90a5e-b629-458b-80e0-0c460e97b4c0"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6963076-658B-4E8F-99B3-4BA20E826142}">
  <ds:schemaRefs>
    <ds:schemaRef ds:uri="http://schemas.openxmlformats.org/package/2006/metadata/core-properties"/>
    <ds:schemaRef ds:uri="bbc90a5e-b629-458b-80e0-0c460e97b4c0"/>
    <ds:schemaRef ds:uri="http://schemas.microsoft.com/office/2006/documentManagement/types"/>
    <ds:schemaRef ds:uri="http://www.w3.org/XML/1998/namespace"/>
    <ds:schemaRef ds:uri="http://purl.org/dc/elements/1.1/"/>
    <ds:schemaRef ds:uri="http://purl.org/dc/terms/"/>
    <ds:schemaRef ds:uri="http://purl.org/dc/dcmitype/"/>
    <ds:schemaRef ds:uri="http://schemas.microsoft.com/office/2006/metadata/properties"/>
    <ds:schemaRef ds:uri="http://schemas.microsoft.com/office/infopath/2007/PartnerControls"/>
    <ds:schemaRef ds:uri="87f20189-24c5-4d9c-95a1-8860a4e941c6"/>
  </ds:schemaRefs>
</ds:datastoreItem>
</file>

<file path=customXml/itemProps2.xml><?xml version="1.0" encoding="utf-8"?>
<ds:datastoreItem xmlns:ds="http://schemas.openxmlformats.org/officeDocument/2006/customXml" ds:itemID="{D42B3136-CE56-42D1-8DFE-8FAF3CF709C4}">
  <ds:schemaRefs>
    <ds:schemaRef ds:uri="http://schemas.microsoft.com/sharepoint/v3/contenttype/forms"/>
  </ds:schemaRefs>
</ds:datastoreItem>
</file>

<file path=customXml/itemProps3.xml><?xml version="1.0" encoding="utf-8"?>
<ds:datastoreItem xmlns:ds="http://schemas.openxmlformats.org/officeDocument/2006/customXml" ds:itemID="{125D8EC9-779D-43A8-AF9E-AB2159C0DA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f20189-24c5-4d9c-95a1-8860a4e941c6"/>
    <ds:schemaRef ds:uri="bbc90a5e-b629-458b-80e0-0c460e97b4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2</TotalTime>
  <Words>1027</Words>
  <Application>Microsoft Office PowerPoint</Application>
  <PresentationFormat>On-screen Show (4:3)</PresentationFormat>
  <Paragraphs>118</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Aptos</vt:lpstr>
      <vt:lpstr>Aptos Display</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Ilze Visagie</dc:creator>
  <cp:lastModifiedBy>Il-haam Petersen</cp:lastModifiedBy>
  <cp:revision>14</cp:revision>
  <dcterms:created xsi:type="dcterms:W3CDTF">2025-07-08T05:08:55Z</dcterms:created>
  <dcterms:modified xsi:type="dcterms:W3CDTF">2026-07-19T10:33:06Z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0x01010012E14700F7AABB4E8068A6FF79FF9B22</vt:lpwstr>
  </property>
  <property fmtid="{D5CDD505-2E9C-101B-9397-08002B2CF9AE}" pid="3" name="ArticulateGUID">
    <vt:lpwstr>8C9CBDC0-2113-403C-8244-83D1E0F12448</vt:lpwstr>
  </property>
  <property fmtid="{D5CDD505-2E9C-101B-9397-08002B2CF9AE}" pid="4" name="ArticulatePath">
    <vt:lpwstr>2026 Literature Searches (S.Muzondo)</vt:lpwstr>
  </property>
</Properties>
</file>